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4.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93313" r:id="rId4"/>
  </p:sldMasterIdLst>
  <p:notesMasterIdLst>
    <p:notesMasterId r:id="rId33"/>
  </p:notesMasterIdLst>
  <p:handoutMasterIdLst>
    <p:handoutMasterId r:id="rId34"/>
  </p:handoutMasterIdLst>
  <p:sldIdLst>
    <p:sldId id="588" r:id="rId5"/>
    <p:sldId id="631" r:id="rId6"/>
    <p:sldId id="445" r:id="rId7"/>
    <p:sldId id="632" r:id="rId8"/>
    <p:sldId id="653" r:id="rId9"/>
    <p:sldId id="633" r:id="rId10"/>
    <p:sldId id="628" r:id="rId11"/>
    <p:sldId id="642" r:id="rId12"/>
    <p:sldId id="634" r:id="rId13"/>
    <p:sldId id="635" r:id="rId14"/>
    <p:sldId id="636" r:id="rId15"/>
    <p:sldId id="639" r:id="rId16"/>
    <p:sldId id="648" r:id="rId17"/>
    <p:sldId id="651" r:id="rId18"/>
    <p:sldId id="643" r:id="rId19"/>
    <p:sldId id="644" r:id="rId20"/>
    <p:sldId id="645" r:id="rId21"/>
    <p:sldId id="646" r:id="rId22"/>
    <p:sldId id="652" r:id="rId23"/>
    <p:sldId id="638" r:id="rId24"/>
    <p:sldId id="640" r:id="rId25"/>
    <p:sldId id="647" r:id="rId26"/>
    <p:sldId id="641" r:id="rId27"/>
    <p:sldId id="637" r:id="rId28"/>
    <p:sldId id="654" r:id="rId29"/>
    <p:sldId id="649" r:id="rId30"/>
    <p:sldId id="650" r:id="rId31"/>
    <p:sldId id="432" r:id="rId32"/>
  </p:sldIdLst>
  <p:sldSz cx="9144000" cy="5143500" type="screen16x9"/>
  <p:notesSz cx="6797675" cy="9928225"/>
  <p:defaultTextStyle>
    <a:defPPr>
      <a:defRPr lang="en-US"/>
    </a:defPPr>
    <a:lvl1pPr marL="0" algn="l" defTabSz="924282" rtl="0" eaLnBrk="1" latinLnBrk="0" hangingPunct="1">
      <a:defRPr sz="1800" kern="1200">
        <a:solidFill>
          <a:schemeClr val="tx1"/>
        </a:solidFill>
        <a:latin typeface="+mn-lt"/>
        <a:ea typeface="+mn-ea"/>
        <a:cs typeface="+mn-cs"/>
      </a:defRPr>
    </a:lvl1pPr>
    <a:lvl2pPr marL="462140" algn="l" defTabSz="924282" rtl="0" eaLnBrk="1" latinLnBrk="0" hangingPunct="1">
      <a:defRPr sz="1800" kern="1200">
        <a:solidFill>
          <a:schemeClr val="tx1"/>
        </a:solidFill>
        <a:latin typeface="+mn-lt"/>
        <a:ea typeface="+mn-ea"/>
        <a:cs typeface="+mn-cs"/>
      </a:defRPr>
    </a:lvl2pPr>
    <a:lvl3pPr marL="924282" algn="l" defTabSz="924282" rtl="0" eaLnBrk="1" latinLnBrk="0" hangingPunct="1">
      <a:defRPr sz="1800" kern="1200">
        <a:solidFill>
          <a:schemeClr val="tx1"/>
        </a:solidFill>
        <a:latin typeface="+mn-lt"/>
        <a:ea typeface="+mn-ea"/>
        <a:cs typeface="+mn-cs"/>
      </a:defRPr>
    </a:lvl3pPr>
    <a:lvl4pPr marL="1386422" algn="l" defTabSz="924282" rtl="0" eaLnBrk="1" latinLnBrk="0" hangingPunct="1">
      <a:defRPr sz="1800" kern="1200">
        <a:solidFill>
          <a:schemeClr val="tx1"/>
        </a:solidFill>
        <a:latin typeface="+mn-lt"/>
        <a:ea typeface="+mn-ea"/>
        <a:cs typeface="+mn-cs"/>
      </a:defRPr>
    </a:lvl4pPr>
    <a:lvl5pPr marL="1848564" algn="l" defTabSz="924282" rtl="0" eaLnBrk="1" latinLnBrk="0" hangingPunct="1">
      <a:defRPr sz="1800" kern="1200">
        <a:solidFill>
          <a:schemeClr val="tx1"/>
        </a:solidFill>
        <a:latin typeface="+mn-lt"/>
        <a:ea typeface="+mn-ea"/>
        <a:cs typeface="+mn-cs"/>
      </a:defRPr>
    </a:lvl5pPr>
    <a:lvl6pPr marL="2310704" algn="l" defTabSz="924282" rtl="0" eaLnBrk="1" latinLnBrk="0" hangingPunct="1">
      <a:defRPr sz="1800" kern="1200">
        <a:solidFill>
          <a:schemeClr val="tx1"/>
        </a:solidFill>
        <a:latin typeface="+mn-lt"/>
        <a:ea typeface="+mn-ea"/>
        <a:cs typeface="+mn-cs"/>
      </a:defRPr>
    </a:lvl6pPr>
    <a:lvl7pPr marL="2772846" algn="l" defTabSz="924282" rtl="0" eaLnBrk="1" latinLnBrk="0" hangingPunct="1">
      <a:defRPr sz="1800" kern="1200">
        <a:solidFill>
          <a:schemeClr val="tx1"/>
        </a:solidFill>
        <a:latin typeface="+mn-lt"/>
        <a:ea typeface="+mn-ea"/>
        <a:cs typeface="+mn-cs"/>
      </a:defRPr>
    </a:lvl7pPr>
    <a:lvl8pPr marL="3234986" algn="l" defTabSz="924282" rtl="0" eaLnBrk="1" latinLnBrk="0" hangingPunct="1">
      <a:defRPr sz="1800" kern="1200">
        <a:solidFill>
          <a:schemeClr val="tx1"/>
        </a:solidFill>
        <a:latin typeface="+mn-lt"/>
        <a:ea typeface="+mn-ea"/>
        <a:cs typeface="+mn-cs"/>
      </a:defRPr>
    </a:lvl8pPr>
    <a:lvl9pPr marL="3697126" algn="l" defTabSz="92428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82">
          <p15:clr>
            <a:srgbClr val="A4A3A4"/>
          </p15:clr>
        </p15:guide>
        <p15:guide id="2" orient="horz" pos="230">
          <p15:clr>
            <a:srgbClr val="A4A3A4"/>
          </p15:clr>
        </p15:guide>
        <p15:guide id="3" orient="horz" pos="4534">
          <p15:clr>
            <a:srgbClr val="A4A3A4"/>
          </p15:clr>
        </p15:guide>
        <p15:guide id="4" orient="horz" pos="4286">
          <p15:clr>
            <a:srgbClr val="A4A3A4"/>
          </p15:clr>
        </p15:guide>
        <p15:guide id="5" pos="4234">
          <p15:clr>
            <a:srgbClr val="A4A3A4"/>
          </p15:clr>
        </p15:guide>
        <p15:guide id="6" pos="237">
          <p15:clr>
            <a:srgbClr val="A4A3A4"/>
          </p15:clr>
        </p15:guide>
        <p15:guide id="7" pos="8229">
          <p15:clr>
            <a:srgbClr val="A4A3A4"/>
          </p15:clr>
        </p15:guide>
        <p15:guide id="8" pos="949">
          <p15:clr>
            <a:srgbClr val="A4A3A4"/>
          </p15:clr>
        </p15:guide>
        <p15:guide id="9" pos="7517">
          <p15:clr>
            <a:srgbClr val="A4A3A4"/>
          </p15:clr>
        </p15:guide>
        <p15:guide id="10" orient="horz" pos="1685">
          <p15:clr>
            <a:srgbClr val="A4A3A4"/>
          </p15:clr>
        </p15:guide>
        <p15:guide id="11" orient="horz" pos="161">
          <p15:clr>
            <a:srgbClr val="A4A3A4"/>
          </p15:clr>
        </p15:guide>
        <p15:guide id="12" orient="horz" pos="3084">
          <p15:clr>
            <a:srgbClr val="A4A3A4"/>
          </p15:clr>
        </p15:guide>
        <p15:guide id="13" orient="horz" pos="2544">
          <p15:clr>
            <a:srgbClr val="A4A3A4"/>
          </p15:clr>
        </p15:guide>
        <p15:guide id="14" orient="horz" pos="875">
          <p15:clr>
            <a:srgbClr val="A4A3A4"/>
          </p15:clr>
        </p15:guide>
        <p15:guide id="15" orient="horz" pos="1749">
          <p15:clr>
            <a:srgbClr val="A4A3A4"/>
          </p15:clr>
        </p15:guide>
        <p15:guide id="16" orient="horz" pos="621">
          <p15:clr>
            <a:srgbClr val="A4A3A4"/>
          </p15:clr>
        </p15:guide>
        <p15:guide id="17" orient="horz" pos="2865">
          <p15:clr>
            <a:srgbClr val="A4A3A4"/>
          </p15:clr>
        </p15:guide>
        <p15:guide id="18" orient="horz" pos="2130">
          <p15:clr>
            <a:srgbClr val="A4A3A4"/>
          </p15:clr>
        </p15:guide>
        <p15:guide id="19" orient="horz" pos="2184">
          <p15:clr>
            <a:srgbClr val="A4A3A4"/>
          </p15:clr>
        </p15:guide>
        <p15:guide id="20" orient="horz" pos="321">
          <p15:clr>
            <a:srgbClr val="A4A3A4"/>
          </p15:clr>
        </p15:guide>
        <p15:guide id="21" orient="horz" pos="1607">
          <p15:clr>
            <a:srgbClr val="A4A3A4"/>
          </p15:clr>
        </p15:guide>
        <p15:guide id="22" pos="2880">
          <p15:clr>
            <a:srgbClr val="A4A3A4"/>
          </p15:clr>
        </p15:guide>
        <p15:guide id="23" pos="156">
          <p15:clr>
            <a:srgbClr val="A4A3A4"/>
          </p15:clr>
        </p15:guide>
        <p15:guide id="24" pos="5598">
          <p15:clr>
            <a:srgbClr val="A4A3A4"/>
          </p15:clr>
        </p15:guide>
        <p15:guide id="25" pos="399">
          <p15:clr>
            <a:srgbClr val="A4A3A4"/>
          </p15:clr>
        </p15:guide>
        <p15:guide id="26" pos="5114">
          <p15:clr>
            <a:srgbClr val="A4A3A4"/>
          </p15:clr>
        </p15:guide>
        <p15:guide id="27" pos="1373">
          <p15:clr>
            <a:srgbClr val="A4A3A4"/>
          </p15:clr>
        </p15:guide>
        <p15:guide id="28" pos="4383">
          <p15:clr>
            <a:srgbClr val="A4A3A4"/>
          </p15:clr>
        </p15:guide>
        <p15:guide id="29" pos="5368">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ka Bulian" initials="L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6161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Srednji stil 2 - Isticanj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38B1855-1B75-4FBE-930C-398BA8C253C6}" styleName="Stil teme 2 - Isticanje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AF606853-7671-496A-8E4F-DF71F8EC918B}" styleName="Tamni stil 1 - Isticanje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Srednji stil 3 - Isticanj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6" autoAdjust="0"/>
    <p:restoredTop sz="98856" autoAdjust="0"/>
  </p:normalViewPr>
  <p:slideViewPr>
    <p:cSldViewPr snapToGrid="0" snapToObjects="1" showGuides="1">
      <p:cViewPr>
        <p:scale>
          <a:sx n="128" d="100"/>
          <a:sy n="128" d="100"/>
        </p:scale>
        <p:origin x="-250" y="34"/>
      </p:cViewPr>
      <p:guideLst>
        <p:guide orient="horz" pos="2382"/>
        <p:guide orient="horz" pos="230"/>
        <p:guide orient="horz" pos="4534"/>
        <p:guide orient="horz" pos="4286"/>
        <p:guide orient="horz" pos="1685"/>
        <p:guide orient="horz" pos="161"/>
        <p:guide orient="horz" pos="3084"/>
        <p:guide orient="horz" pos="2544"/>
        <p:guide orient="horz" pos="875"/>
        <p:guide orient="horz" pos="1749"/>
        <p:guide orient="horz" pos="621"/>
        <p:guide orient="horz" pos="2865"/>
        <p:guide orient="horz" pos="2130"/>
        <p:guide orient="horz" pos="2184"/>
        <p:guide orient="horz" pos="321"/>
        <p:guide orient="horz" pos="1607"/>
        <p:guide pos="4234"/>
        <p:guide pos="237"/>
        <p:guide pos="8229"/>
        <p:guide pos="949"/>
        <p:guide pos="7517"/>
        <p:guide pos="2880"/>
        <p:guide pos="156"/>
        <p:guide pos="5598"/>
        <p:guide pos="399"/>
        <p:guide pos="5114"/>
        <p:guide pos="1373"/>
        <p:guide pos="4383"/>
        <p:guide pos="5368"/>
      </p:guideLst>
    </p:cSldViewPr>
  </p:slideViewPr>
  <p:notesTextViewPr>
    <p:cViewPr>
      <p:scale>
        <a:sx n="1" d="1"/>
        <a:sy n="1" d="1"/>
      </p:scale>
      <p:origin x="0" y="0"/>
    </p:cViewPr>
  </p:notesTextViewPr>
  <p:sorterViewPr>
    <p:cViewPr>
      <p:scale>
        <a:sx n="75" d="100"/>
        <a:sy n="75" d="100"/>
      </p:scale>
      <p:origin x="0" y="0"/>
    </p:cViewPr>
  </p:sorterViewPr>
  <p:notesViewPr>
    <p:cSldViewPr snapToGrid="0" snapToObjects="1" showGuides="1">
      <p:cViewPr varScale="1">
        <p:scale>
          <a:sx n="76" d="100"/>
          <a:sy n="76" d="100"/>
        </p:scale>
        <p:origin x="-3966"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image" Target="../media/image8.emf"/><Relationship Id="rId7" Type="http://schemas.openxmlformats.org/officeDocument/2006/relationships/package" Target="../embeddings/Microsoft_Excel_Worksheet1.xlsx"/><Relationship Id="rId2" Type="http://schemas.openxmlformats.org/officeDocument/2006/relationships/image" Target="../media/image7.emf"/><Relationship Id="rId1" Type="http://schemas.openxmlformats.org/officeDocument/2006/relationships/image" Target="../media/image6.png"/><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png"/></Relationships>
</file>

<file path=ppt/charts/_rels/chart2.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d:\Users\ivanburic\Desktop\obrazovanje%20odraslih\KVANT%20ISTRA&#381;IVANJE\Obrada\faktori.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426608411003525E-2"/>
          <c:y val="0.19596076018475994"/>
          <c:w val="0.87519429544404137"/>
          <c:h val="0.80193659226136638"/>
        </c:manualLayout>
      </c:layout>
      <c:barChart>
        <c:barDir val="col"/>
        <c:grouping val="clustered"/>
        <c:varyColors val="0"/>
        <c:ser>
          <c:idx val="0"/>
          <c:order val="0"/>
          <c:tx>
            <c:strRef>
              <c:f>Sheet1!$A$2</c:f>
              <c:strCache>
                <c:ptCount val="1"/>
                <c:pt idx="0">
                  <c:v>Category 1</c:v>
                </c:pt>
              </c:strCache>
            </c:strRef>
          </c:tx>
          <c:spPr>
            <a:blipFill>
              <a:blip xmlns:r="http://schemas.openxmlformats.org/officeDocument/2006/relationships" r:embed="rId1"/>
              <a:stretch>
                <a:fillRect/>
              </a:stretch>
            </a:blipFill>
          </c:spPr>
          <c:invertIfNegative val="0"/>
          <c:pictureOptions>
            <c:pictureFormat val="stack"/>
          </c:pictureOptions>
          <c:dPt>
            <c:idx val="0"/>
            <c:invertIfNegative val="0"/>
            <c:bubble3D val="0"/>
            <c:spPr>
              <a:blipFill dpi="0" rotWithShape="1">
                <a:blip xmlns:r="http://schemas.openxmlformats.org/officeDocument/2006/relationships" r:embed="rId2"/>
                <a:srcRect/>
                <a:stretch>
                  <a:fillRect/>
                </a:stretch>
              </a:blipFill>
            </c:spPr>
            <c:pictureOptions>
              <c:pictureFormat val="stackScale"/>
            </c:pictureOptions>
            <c:extLst xmlns:c16r2="http://schemas.microsoft.com/office/drawing/2015/06/chart">
              <c:ext xmlns:c16="http://schemas.microsoft.com/office/drawing/2014/chart" uri="{C3380CC4-5D6E-409C-BE32-E72D297353CC}">
                <c16:uniqueId val="{00000001-4DD9-475A-BABB-D156C8119914}"/>
              </c:ext>
            </c:extLst>
          </c:dPt>
          <c:dPt>
            <c:idx val="1"/>
            <c:invertIfNegative val="0"/>
            <c:bubble3D val="0"/>
            <c:spPr>
              <a:blipFill>
                <a:blip xmlns:r="http://schemas.openxmlformats.org/officeDocument/2006/relationships" r:embed="rId3"/>
                <a:stretch>
                  <a:fillRect/>
                </a:stretch>
              </a:blipFill>
            </c:spPr>
            <c:pictureOptions>
              <c:pictureFormat val="stackScale"/>
            </c:pictureOptions>
            <c:extLst xmlns:c16r2="http://schemas.microsoft.com/office/drawing/2015/06/chart">
              <c:ext xmlns:c16="http://schemas.microsoft.com/office/drawing/2014/chart" uri="{C3380CC4-5D6E-409C-BE32-E72D297353CC}">
                <c16:uniqueId val="{00000003-4DD9-475A-BABB-D156C8119914}"/>
              </c:ext>
            </c:extLst>
          </c:dPt>
          <c:dLbls>
            <c:delete val="1"/>
          </c:dLbls>
          <c:cat>
            <c:strRef>
              <c:f>Sheet1!$B$1:$C$1</c:f>
              <c:strCache>
                <c:ptCount val="2"/>
                <c:pt idx="0">
                  <c:v>Column2</c:v>
                </c:pt>
                <c:pt idx="1">
                  <c:v>Column1</c:v>
                </c:pt>
              </c:strCache>
            </c:strRef>
          </c:cat>
          <c:val>
            <c:numRef>
              <c:f>Sheet1!$B$2:$C$2</c:f>
              <c:numCache>
                <c:formatCode>0%</c:formatCode>
                <c:ptCount val="2"/>
                <c:pt idx="0">
                  <c:v>1</c:v>
                </c:pt>
                <c:pt idx="1">
                  <c:v>1</c:v>
                </c:pt>
              </c:numCache>
            </c:numRef>
          </c:val>
          <c:extLst xmlns:c16r2="http://schemas.microsoft.com/office/drawing/2015/06/chart">
            <c:ext xmlns:c16="http://schemas.microsoft.com/office/drawing/2014/chart" uri="{C3380CC4-5D6E-409C-BE32-E72D297353CC}">
              <c16:uniqueId val="{00000004-4DD9-475A-BABB-D156C8119914}"/>
            </c:ext>
          </c:extLst>
        </c:ser>
        <c:ser>
          <c:idx val="1"/>
          <c:order val="1"/>
          <c:tx>
            <c:strRef>
              <c:f>Sheet1!$A$3</c:f>
              <c:strCache>
                <c:ptCount val="1"/>
                <c:pt idx="0">
                  <c:v>Category 2</c:v>
                </c:pt>
              </c:strCache>
            </c:strRef>
          </c:tx>
          <c:spPr>
            <a:blipFill dpi="0" rotWithShape="1">
              <a:blip xmlns:r="http://schemas.openxmlformats.org/officeDocument/2006/relationships" r:embed="rId4">
                <a:alphaModFix amt="75000"/>
              </a:blip>
              <a:srcRect/>
              <a:stretch>
                <a:fillRect/>
              </a:stretch>
            </a:blipFill>
          </c:spPr>
          <c:invertIfNegative val="0"/>
          <c:pictureOptions>
            <c:pictureFormat val="stackScale"/>
            <c:pictureStackUnit val="1"/>
          </c:pictureOptions>
          <c:dPt>
            <c:idx val="0"/>
            <c:invertIfNegative val="0"/>
            <c:bubble3D val="0"/>
            <c:spPr>
              <a:blipFill dpi="0" rotWithShape="1">
                <a:blip xmlns:r="http://schemas.openxmlformats.org/officeDocument/2006/relationships" r:embed="rId5"/>
                <a:srcRect/>
                <a:stretch>
                  <a:fillRect/>
                </a:stretch>
              </a:blipFill>
            </c:spPr>
            <c:pictureOptions>
              <c:pictureFormat val="stackScale"/>
              <c:pictureStackUnit val="1"/>
            </c:pictureOptions>
            <c:extLst xmlns:c16r2="http://schemas.microsoft.com/office/drawing/2015/06/chart">
              <c:ext xmlns:c16="http://schemas.microsoft.com/office/drawing/2014/chart" uri="{C3380CC4-5D6E-409C-BE32-E72D297353CC}">
                <c16:uniqueId val="{00000006-4DD9-475A-BABB-D156C8119914}"/>
              </c:ext>
            </c:extLst>
          </c:dPt>
          <c:dPt>
            <c:idx val="1"/>
            <c:invertIfNegative val="0"/>
            <c:bubble3D val="0"/>
            <c:spPr>
              <a:blipFill dpi="0" rotWithShape="1">
                <a:blip xmlns:r="http://schemas.openxmlformats.org/officeDocument/2006/relationships" r:embed="rId6"/>
                <a:srcRect/>
                <a:stretch>
                  <a:fillRect/>
                </a:stretch>
              </a:blipFill>
            </c:spPr>
            <c:pictureOptions>
              <c:pictureFormat val="stackScale"/>
              <c:pictureStackUnit val="1"/>
            </c:pictureOptions>
            <c:extLst xmlns:c16r2="http://schemas.microsoft.com/office/drawing/2015/06/chart">
              <c:ext xmlns:c16="http://schemas.microsoft.com/office/drawing/2014/chart" uri="{C3380CC4-5D6E-409C-BE32-E72D297353CC}">
                <c16:uniqueId val="{00000008-4DD9-475A-BABB-D156C8119914}"/>
              </c:ext>
            </c:extLst>
          </c:dPt>
          <c:dLbls>
            <c:dLbl>
              <c:idx val="0"/>
              <c:layout>
                <c:manualLayout>
                  <c:x val="-4.6498192936931448E-3"/>
                  <c:y val="-0.41566074525009117"/>
                </c:manualLayout>
              </c:layout>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0.3455473614536167"/>
                      <c:h val="0.30528164559317111"/>
                    </c:manualLayout>
                  </c15:layout>
                </c:ext>
                <c:ext xmlns:c16="http://schemas.microsoft.com/office/drawing/2014/chart" uri="{C3380CC4-5D6E-409C-BE32-E72D297353CC}">
                  <c16:uniqueId val="{00000006-4DD9-475A-BABB-D156C8119914}"/>
                </c:ext>
              </c:extLst>
            </c:dLbl>
            <c:dLbl>
              <c:idx val="1"/>
              <c:layout>
                <c:manualLayout>
                  <c:x val="3.254653846379129E-2"/>
                  <c:y val="-0.4076419018984751"/>
                </c:manualLayout>
              </c:layout>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0.3455473614536167"/>
                      <c:h val="0.30528164559317111"/>
                    </c:manualLayout>
                  </c15:layout>
                </c:ext>
                <c:ext xmlns:c16="http://schemas.microsoft.com/office/drawing/2014/chart" uri="{C3380CC4-5D6E-409C-BE32-E72D297353CC}">
                  <c16:uniqueId val="{00000008-4DD9-475A-BABB-D156C8119914}"/>
                </c:ext>
              </c:extLst>
            </c:dLbl>
            <c:spPr>
              <a:noFill/>
              <a:ln>
                <a:noFill/>
              </a:ln>
              <a:effectLst/>
            </c:spPr>
            <c:txPr>
              <a:bodyPr/>
              <a:lstStyle/>
              <a:p>
                <a:pPr>
                  <a:defRPr sz="1200" b="1">
                    <a:solidFill>
                      <a:schemeClr val="tx1"/>
                    </a:solidFill>
                  </a:defRPr>
                </a:pPr>
                <a:endParaRPr lang="sr-Latn-R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Sheet1!$B$1:$C$1</c:f>
              <c:strCache>
                <c:ptCount val="2"/>
                <c:pt idx="0">
                  <c:v>Column2</c:v>
                </c:pt>
                <c:pt idx="1">
                  <c:v>Column1</c:v>
                </c:pt>
              </c:strCache>
            </c:strRef>
          </c:cat>
          <c:val>
            <c:numRef>
              <c:f>Sheet1!$B$3:$C$3</c:f>
              <c:numCache>
                <c:formatCode>0%</c:formatCode>
                <c:ptCount val="2"/>
                <c:pt idx="0">
                  <c:v>0.31</c:v>
                </c:pt>
                <c:pt idx="1">
                  <c:v>0.32</c:v>
                </c:pt>
              </c:numCache>
            </c:numRef>
          </c:val>
          <c:extLst xmlns:c16r2="http://schemas.microsoft.com/office/drawing/2015/06/chart">
            <c:ext xmlns:c16="http://schemas.microsoft.com/office/drawing/2014/chart" uri="{C3380CC4-5D6E-409C-BE32-E72D297353CC}">
              <c16:uniqueId val="{00000009-4DD9-475A-BABB-D156C8119914}"/>
            </c:ext>
          </c:extLst>
        </c:ser>
        <c:dLbls>
          <c:dLblPos val="inBase"/>
          <c:showLegendKey val="0"/>
          <c:showVal val="1"/>
          <c:showCatName val="0"/>
          <c:showSerName val="0"/>
          <c:showPercent val="0"/>
          <c:showBubbleSize val="0"/>
        </c:dLbls>
        <c:gapWidth val="12"/>
        <c:overlap val="100"/>
        <c:axId val="37070336"/>
        <c:axId val="37075584"/>
      </c:barChart>
      <c:catAx>
        <c:axId val="37070336"/>
        <c:scaling>
          <c:orientation val="minMax"/>
        </c:scaling>
        <c:delete val="1"/>
        <c:axPos val="b"/>
        <c:numFmt formatCode="General" sourceLinked="0"/>
        <c:majorTickMark val="out"/>
        <c:minorTickMark val="none"/>
        <c:tickLblPos val="nextTo"/>
        <c:crossAx val="37075584"/>
        <c:crosses val="autoZero"/>
        <c:auto val="1"/>
        <c:lblAlgn val="ctr"/>
        <c:lblOffset val="100"/>
        <c:noMultiLvlLbl val="0"/>
      </c:catAx>
      <c:valAx>
        <c:axId val="37075584"/>
        <c:scaling>
          <c:orientation val="minMax"/>
          <c:max val="1"/>
        </c:scaling>
        <c:delete val="1"/>
        <c:axPos val="l"/>
        <c:numFmt formatCode="0%" sourceLinked="1"/>
        <c:majorTickMark val="out"/>
        <c:minorTickMark val="none"/>
        <c:tickLblPos val="nextTo"/>
        <c:crossAx val="37070336"/>
        <c:crosses val="autoZero"/>
        <c:crossBetween val="between"/>
      </c:valAx>
    </c:plotArea>
    <c:plotVisOnly val="1"/>
    <c:dispBlanksAs val="gap"/>
    <c:showDLblsOverMax val="0"/>
  </c:chart>
  <c:txPr>
    <a:bodyPr/>
    <a:lstStyle/>
    <a:p>
      <a:pPr>
        <a:defRPr sz="1800"/>
      </a:pPr>
      <a:endParaRPr lang="sr-Latn-RS"/>
    </a:p>
  </c:txPr>
  <c:externalData r:id="rId7">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Sheet1!$L$19</c:f>
              <c:strCache>
                <c:ptCount val="1"/>
                <c:pt idx="0">
                  <c:v>Formalno obrazovanje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Sheet1!$K$20:$K$23</c:f>
              <c:strCache>
                <c:ptCount val="4"/>
                <c:pt idx="0">
                  <c:v>Niži socioekonomski stratum</c:v>
                </c:pt>
                <c:pt idx="1">
                  <c:v>Niži srednji socioekonomski stratum</c:v>
                </c:pt>
                <c:pt idx="2">
                  <c:v>Viši srednji socioekonomski stratum</c:v>
                </c:pt>
                <c:pt idx="3">
                  <c:v>Viši socioekonomski stratum</c:v>
                </c:pt>
              </c:strCache>
            </c:strRef>
          </c:cat>
          <c:val>
            <c:numRef>
              <c:f>Sheet1!$L$20:$L$23</c:f>
              <c:numCache>
                <c:formatCode>0.0%</c:formatCode>
                <c:ptCount val="4"/>
                <c:pt idx="0">
                  <c:v>2.4E-2</c:v>
                </c:pt>
                <c:pt idx="1">
                  <c:v>5.5E-2</c:v>
                </c:pt>
                <c:pt idx="2">
                  <c:v>5.8000000000000003E-2</c:v>
                </c:pt>
                <c:pt idx="3">
                  <c:v>0.108</c:v>
                </c:pt>
              </c:numCache>
            </c:numRef>
          </c:val>
          <c:extLst xmlns:c16r2="http://schemas.microsoft.com/office/drawing/2015/06/chart">
            <c:ext xmlns:c16="http://schemas.microsoft.com/office/drawing/2014/chart" uri="{C3380CC4-5D6E-409C-BE32-E72D297353CC}">
              <c16:uniqueId val="{00000000-D680-46FD-B189-018C2F234336}"/>
            </c:ext>
          </c:extLst>
        </c:ser>
        <c:ser>
          <c:idx val="1"/>
          <c:order val="1"/>
          <c:tx>
            <c:strRef>
              <c:f>Sheet1!$M$19</c:f>
              <c:strCache>
                <c:ptCount val="1"/>
                <c:pt idx="0">
                  <c:v>Neformalno obrazovanje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Sheet1!$K$20:$K$23</c:f>
              <c:strCache>
                <c:ptCount val="4"/>
                <c:pt idx="0">
                  <c:v>Niži socioekonomski stratum</c:v>
                </c:pt>
                <c:pt idx="1">
                  <c:v>Niži srednji socioekonomski stratum</c:v>
                </c:pt>
                <c:pt idx="2">
                  <c:v>Viši srednji socioekonomski stratum</c:v>
                </c:pt>
                <c:pt idx="3">
                  <c:v>Viši socioekonomski stratum</c:v>
                </c:pt>
              </c:strCache>
            </c:strRef>
          </c:cat>
          <c:val>
            <c:numRef>
              <c:f>Sheet1!$M$20:$M$23</c:f>
              <c:numCache>
                <c:formatCode>0.0%</c:formatCode>
                <c:ptCount val="4"/>
                <c:pt idx="0">
                  <c:v>0.115</c:v>
                </c:pt>
                <c:pt idx="1">
                  <c:v>0.216</c:v>
                </c:pt>
                <c:pt idx="2">
                  <c:v>0.33600000000000002</c:v>
                </c:pt>
                <c:pt idx="3">
                  <c:v>0.59599999999999997</c:v>
                </c:pt>
              </c:numCache>
            </c:numRef>
          </c:val>
          <c:extLst xmlns:c16r2="http://schemas.microsoft.com/office/drawing/2015/06/chart">
            <c:ext xmlns:c16="http://schemas.microsoft.com/office/drawing/2014/chart" uri="{C3380CC4-5D6E-409C-BE32-E72D297353CC}">
              <c16:uniqueId val="{00000001-D680-46FD-B189-018C2F234336}"/>
            </c:ext>
          </c:extLst>
        </c:ser>
        <c:dLbls>
          <c:showLegendKey val="0"/>
          <c:showVal val="0"/>
          <c:showCatName val="0"/>
          <c:showSerName val="0"/>
          <c:showPercent val="0"/>
          <c:showBubbleSize val="0"/>
        </c:dLbls>
        <c:gapWidth val="182"/>
        <c:axId val="38953728"/>
        <c:axId val="38955264"/>
      </c:barChart>
      <c:catAx>
        <c:axId val="389537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38955264"/>
        <c:crosses val="autoZero"/>
        <c:auto val="1"/>
        <c:lblAlgn val="ctr"/>
        <c:lblOffset val="100"/>
        <c:noMultiLvlLbl val="0"/>
      </c:catAx>
      <c:valAx>
        <c:axId val="38955264"/>
        <c:scaling>
          <c:orientation val="minMax"/>
        </c:scaling>
        <c:delete val="1"/>
        <c:axPos val="b"/>
        <c:numFmt formatCode="0.0%" sourceLinked="1"/>
        <c:majorTickMark val="none"/>
        <c:minorTickMark val="none"/>
        <c:tickLblPos val="nextTo"/>
        <c:crossAx val="38953728"/>
        <c:crosses val="autoZero"/>
        <c:crossBetween val="between"/>
      </c:valAx>
      <c:spPr>
        <a:noFill/>
        <a:ln>
          <a:noFill/>
        </a:ln>
        <a:effectLst/>
      </c:spPr>
    </c:plotArea>
    <c:legend>
      <c:legendPos val="b"/>
      <c:layout>
        <c:manualLayout>
          <c:xMode val="edge"/>
          <c:yMode val="edge"/>
          <c:x val="0.13535425943075541"/>
          <c:y val="0.84323372373578986"/>
          <c:w val="0.72929123292642273"/>
          <c:h val="8.56822447841392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solidFill>
      <a:schemeClr val="bg1"/>
    </a:solidFill>
    <a:ln w="9525" cap="flat" cmpd="sng" algn="ctr">
      <a:noFill/>
      <a:round/>
    </a:ln>
    <a:effectLst/>
  </c:spPr>
  <c:txPr>
    <a:bodyPr/>
    <a:lstStyle/>
    <a:p>
      <a:pPr>
        <a:defRPr/>
      </a:pPr>
      <a:endParaRPr lang="sr-Latn-R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Zagrebi i okolica</c:v>
                </c:pt>
                <c:pt idx="1">
                  <c:v>Sjeverena Hrvatska</c:v>
                </c:pt>
                <c:pt idx="2">
                  <c:v>Slavonija</c:v>
                </c:pt>
                <c:pt idx="3">
                  <c:v>Lika i Banovina</c:v>
                </c:pt>
                <c:pt idx="4">
                  <c:v>Hrvatsko Primorje i Istra</c:v>
                </c:pt>
                <c:pt idx="5">
                  <c:v>Dalmacija</c:v>
                </c:pt>
              </c:strCache>
            </c:strRef>
          </c:cat>
          <c:val>
            <c:numRef>
              <c:f>Sheet1!$B$2:$B$7</c:f>
              <c:numCache>
                <c:formatCode>0%</c:formatCode>
                <c:ptCount val="6"/>
                <c:pt idx="0">
                  <c:v>0.38</c:v>
                </c:pt>
                <c:pt idx="1">
                  <c:v>0.32</c:v>
                </c:pt>
                <c:pt idx="2">
                  <c:v>0.27</c:v>
                </c:pt>
                <c:pt idx="3">
                  <c:v>0.32</c:v>
                </c:pt>
                <c:pt idx="4">
                  <c:v>0.28999999999999998</c:v>
                </c:pt>
                <c:pt idx="5">
                  <c:v>0.28000000000000003</c:v>
                </c:pt>
              </c:numCache>
            </c:numRef>
          </c:val>
          <c:extLst xmlns:c16r2="http://schemas.microsoft.com/office/drawing/2015/06/chart">
            <c:ext xmlns:c16="http://schemas.microsoft.com/office/drawing/2014/chart" uri="{C3380CC4-5D6E-409C-BE32-E72D297353CC}">
              <c16:uniqueId val="{00000000-2150-4722-A6E7-4866BC05FCED}"/>
            </c:ext>
          </c:extLst>
        </c:ser>
        <c:dLbls>
          <c:showLegendKey val="0"/>
          <c:showVal val="0"/>
          <c:showCatName val="0"/>
          <c:showSerName val="0"/>
          <c:showPercent val="0"/>
          <c:showBubbleSize val="0"/>
        </c:dLbls>
        <c:gapWidth val="182"/>
        <c:axId val="38976128"/>
        <c:axId val="39006592"/>
      </c:barChart>
      <c:catAx>
        <c:axId val="389761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39006592"/>
        <c:crosses val="autoZero"/>
        <c:auto val="1"/>
        <c:lblAlgn val="ctr"/>
        <c:lblOffset val="100"/>
        <c:noMultiLvlLbl val="0"/>
      </c:catAx>
      <c:valAx>
        <c:axId val="39006592"/>
        <c:scaling>
          <c:orientation val="minMax"/>
        </c:scaling>
        <c:delete val="1"/>
        <c:axPos val="b"/>
        <c:numFmt formatCode="0%" sourceLinked="1"/>
        <c:majorTickMark val="none"/>
        <c:minorTickMark val="none"/>
        <c:tickLblPos val="nextTo"/>
        <c:crossAx val="38976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r-Latn-R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Sheet1!$B$5:$B$10</c:f>
              <c:strCache>
                <c:ptCount val="6"/>
                <c:pt idx="0">
                  <c:v>Posjećujući muzeje, povijesne, prirodne ili proizvodne lokacije uz vodiča</c:v>
                </c:pt>
                <c:pt idx="1">
                  <c:v>Posjećujući knjižnice ili centre za učenje</c:v>
                </c:pt>
                <c:pt idx="2">
                  <c:v>Putem televizije - radija - DVD-a</c:v>
                </c:pt>
                <c:pt idx="3">
                  <c:v>Učeći od člana obitelji, prijatelja ili suradnika</c:v>
                </c:pt>
                <c:pt idx="4">
                  <c:v>Učeći iz tiskanih medija </c:v>
                </c:pt>
                <c:pt idx="5">
                  <c:v>Učeći putem računala </c:v>
                </c:pt>
              </c:strCache>
            </c:strRef>
          </c:cat>
          <c:val>
            <c:numRef>
              <c:f>Sheet1!$C$5:$C$10</c:f>
              <c:numCache>
                <c:formatCode>###0.0%</c:formatCode>
                <c:ptCount val="6"/>
                <c:pt idx="0">
                  <c:v>0.16055885086007338</c:v>
                </c:pt>
                <c:pt idx="1">
                  <c:v>0.1875321122932305</c:v>
                </c:pt>
                <c:pt idx="2">
                  <c:v>0.22662346605570963</c:v>
                </c:pt>
                <c:pt idx="3">
                  <c:v>0.32212916411056453</c:v>
                </c:pt>
                <c:pt idx="4">
                  <c:v>0.3334156963355156</c:v>
                </c:pt>
                <c:pt idx="5">
                  <c:v>0.54772309422673215</c:v>
                </c:pt>
              </c:numCache>
            </c:numRef>
          </c:val>
          <c:extLst xmlns:c16r2="http://schemas.microsoft.com/office/drawing/2015/06/chart">
            <c:ext xmlns:c16="http://schemas.microsoft.com/office/drawing/2014/chart" uri="{C3380CC4-5D6E-409C-BE32-E72D297353CC}">
              <c16:uniqueId val="{00000000-A05F-44CD-B3C8-7EDD979F7B2F}"/>
            </c:ext>
          </c:extLst>
        </c:ser>
        <c:dLbls>
          <c:showLegendKey val="0"/>
          <c:showVal val="0"/>
          <c:showCatName val="0"/>
          <c:showSerName val="0"/>
          <c:showPercent val="0"/>
          <c:showBubbleSize val="0"/>
        </c:dLbls>
        <c:gapWidth val="182"/>
        <c:axId val="42865024"/>
        <c:axId val="42866560"/>
      </c:barChart>
      <c:catAx>
        <c:axId val="428650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42866560"/>
        <c:crosses val="autoZero"/>
        <c:auto val="1"/>
        <c:lblAlgn val="ctr"/>
        <c:lblOffset val="100"/>
        <c:noMultiLvlLbl val="0"/>
      </c:catAx>
      <c:valAx>
        <c:axId val="42866560"/>
        <c:scaling>
          <c:orientation val="minMax"/>
        </c:scaling>
        <c:delete val="1"/>
        <c:axPos val="b"/>
        <c:numFmt formatCode="###0.0%" sourceLinked="1"/>
        <c:majorTickMark val="none"/>
        <c:minorTickMark val="none"/>
        <c:tickLblPos val="nextTo"/>
        <c:crossAx val="4286502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sr-Latn-R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862" cy="495872"/>
          </a:xfrm>
          <a:prstGeom prst="rect">
            <a:avLst/>
          </a:prstGeom>
        </p:spPr>
        <p:txBody>
          <a:bodyPr vert="horz" lIns="88230" tIns="44115" rIns="88230" bIns="44115" rtlCol="0"/>
          <a:lstStyle>
            <a:lvl1pPr algn="l">
              <a:defRPr sz="1200"/>
            </a:lvl1pPr>
          </a:lstStyle>
          <a:p>
            <a:endParaRPr lang="en-GB"/>
          </a:p>
        </p:txBody>
      </p:sp>
      <p:sp>
        <p:nvSpPr>
          <p:cNvPr id="3" name="Date Placeholder 2"/>
          <p:cNvSpPr>
            <a:spLocks noGrp="1"/>
          </p:cNvSpPr>
          <p:nvPr>
            <p:ph type="dt" sz="quarter" idx="1"/>
          </p:nvPr>
        </p:nvSpPr>
        <p:spPr>
          <a:xfrm>
            <a:off x="3850294" y="1"/>
            <a:ext cx="2945862" cy="495872"/>
          </a:xfrm>
          <a:prstGeom prst="rect">
            <a:avLst/>
          </a:prstGeom>
        </p:spPr>
        <p:txBody>
          <a:bodyPr vert="horz" lIns="88230" tIns="44115" rIns="88230" bIns="44115" rtlCol="0"/>
          <a:lstStyle>
            <a:lvl1pPr algn="r">
              <a:defRPr sz="1200"/>
            </a:lvl1pPr>
          </a:lstStyle>
          <a:p>
            <a:fld id="{11059CDB-72EA-483D-9A34-D50D3267644F}" type="datetimeFigureOut">
              <a:rPr lang="en-GB" smtClean="0"/>
              <a:t>25/10/2017</a:t>
            </a:fld>
            <a:endParaRPr lang="en-GB"/>
          </a:p>
        </p:txBody>
      </p:sp>
      <p:sp>
        <p:nvSpPr>
          <p:cNvPr id="4" name="Footer Placeholder 3"/>
          <p:cNvSpPr>
            <a:spLocks noGrp="1"/>
          </p:cNvSpPr>
          <p:nvPr>
            <p:ph type="ftr" sz="quarter" idx="2"/>
          </p:nvPr>
        </p:nvSpPr>
        <p:spPr>
          <a:xfrm>
            <a:off x="0" y="9430813"/>
            <a:ext cx="2945862" cy="495872"/>
          </a:xfrm>
          <a:prstGeom prst="rect">
            <a:avLst/>
          </a:prstGeom>
        </p:spPr>
        <p:txBody>
          <a:bodyPr vert="horz" lIns="88230" tIns="44115" rIns="88230" bIns="44115" rtlCol="0" anchor="b"/>
          <a:lstStyle>
            <a:lvl1pPr algn="l">
              <a:defRPr sz="1200"/>
            </a:lvl1pPr>
          </a:lstStyle>
          <a:p>
            <a:endParaRPr lang="en-GB"/>
          </a:p>
        </p:txBody>
      </p:sp>
      <p:sp>
        <p:nvSpPr>
          <p:cNvPr id="5" name="Slide Number Placeholder 4"/>
          <p:cNvSpPr>
            <a:spLocks noGrp="1"/>
          </p:cNvSpPr>
          <p:nvPr>
            <p:ph type="sldNum" sz="quarter" idx="3"/>
          </p:nvPr>
        </p:nvSpPr>
        <p:spPr>
          <a:xfrm>
            <a:off x="3850294" y="9430813"/>
            <a:ext cx="2945862" cy="495872"/>
          </a:xfrm>
          <a:prstGeom prst="rect">
            <a:avLst/>
          </a:prstGeom>
        </p:spPr>
        <p:txBody>
          <a:bodyPr vert="horz" lIns="88230" tIns="44115" rIns="88230" bIns="44115" rtlCol="0" anchor="b"/>
          <a:lstStyle>
            <a:lvl1pPr algn="r">
              <a:defRPr sz="1200"/>
            </a:lvl1pPr>
          </a:lstStyle>
          <a:p>
            <a:fld id="{82556AC4-8048-47C4-97D0-565009C72CFD}" type="slidenum">
              <a:rPr lang="en-GB" smtClean="0"/>
              <a:t>‹#›</a:t>
            </a:fld>
            <a:endParaRPr lang="en-GB"/>
          </a:p>
        </p:txBody>
      </p:sp>
    </p:spTree>
    <p:extLst>
      <p:ext uri="{BB962C8B-B14F-4D97-AF65-F5344CB8AC3E}">
        <p14:creationId xmlns:p14="http://schemas.microsoft.com/office/powerpoint/2010/main" val="3268241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2"/>
          </a:xfrm>
          <a:prstGeom prst="rect">
            <a:avLst/>
          </a:prstGeom>
        </p:spPr>
        <p:txBody>
          <a:bodyPr vert="horz" lIns="95571" tIns="47786" rIns="95571" bIns="47786" rtlCol="0"/>
          <a:lstStyle>
            <a:lvl1pPr algn="l">
              <a:defRPr sz="1300"/>
            </a:lvl1pPr>
          </a:lstStyle>
          <a:p>
            <a:endParaRPr lang="en-GB"/>
          </a:p>
        </p:txBody>
      </p:sp>
      <p:sp>
        <p:nvSpPr>
          <p:cNvPr id="3" name="Date Placeholder 2"/>
          <p:cNvSpPr>
            <a:spLocks noGrp="1"/>
          </p:cNvSpPr>
          <p:nvPr>
            <p:ph type="dt" idx="1"/>
          </p:nvPr>
        </p:nvSpPr>
        <p:spPr>
          <a:xfrm>
            <a:off x="3850443" y="0"/>
            <a:ext cx="2945659" cy="496412"/>
          </a:xfrm>
          <a:prstGeom prst="rect">
            <a:avLst/>
          </a:prstGeom>
        </p:spPr>
        <p:txBody>
          <a:bodyPr vert="horz" lIns="95571" tIns="47786" rIns="95571" bIns="47786" rtlCol="0"/>
          <a:lstStyle>
            <a:lvl1pPr algn="r">
              <a:defRPr sz="1300"/>
            </a:lvl1pPr>
          </a:lstStyle>
          <a:p>
            <a:fld id="{2D6798F8-BDA6-46C0-A11F-B16041C3620C}" type="datetimeFigureOut">
              <a:rPr lang="en-GB" smtClean="0"/>
              <a:t>25/10/2017</a:t>
            </a:fld>
            <a:endParaRPr lang="en-GB"/>
          </a:p>
        </p:txBody>
      </p:sp>
      <p:sp>
        <p:nvSpPr>
          <p:cNvPr id="4" name="Slide Image Placeholder 3"/>
          <p:cNvSpPr>
            <a:spLocks noGrp="1" noRot="1" noChangeAspect="1"/>
          </p:cNvSpPr>
          <p:nvPr>
            <p:ph type="sldImg" idx="2"/>
          </p:nvPr>
        </p:nvSpPr>
        <p:spPr>
          <a:xfrm>
            <a:off x="92075" y="746125"/>
            <a:ext cx="6613525" cy="3721100"/>
          </a:xfrm>
          <a:prstGeom prst="rect">
            <a:avLst/>
          </a:prstGeom>
          <a:noFill/>
          <a:ln w="12700">
            <a:solidFill>
              <a:prstClr val="black"/>
            </a:solidFill>
          </a:ln>
        </p:spPr>
        <p:txBody>
          <a:bodyPr vert="horz" lIns="95571" tIns="47786" rIns="95571" bIns="47786"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5571" tIns="47786" rIns="95571" bIns="477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2"/>
          </a:xfrm>
          <a:prstGeom prst="rect">
            <a:avLst/>
          </a:prstGeom>
        </p:spPr>
        <p:txBody>
          <a:bodyPr vert="horz" lIns="95571" tIns="47786" rIns="95571" bIns="47786" rtlCol="0" anchor="b"/>
          <a:lstStyle>
            <a:lvl1pPr algn="l">
              <a:defRPr sz="1300"/>
            </a:lvl1pPr>
          </a:lstStyle>
          <a:p>
            <a:endParaRPr lang="en-GB"/>
          </a:p>
        </p:txBody>
      </p:sp>
      <p:sp>
        <p:nvSpPr>
          <p:cNvPr id="7" name="Slide Number Placeholder 6"/>
          <p:cNvSpPr>
            <a:spLocks noGrp="1"/>
          </p:cNvSpPr>
          <p:nvPr>
            <p:ph type="sldNum" sz="quarter" idx="5"/>
          </p:nvPr>
        </p:nvSpPr>
        <p:spPr>
          <a:xfrm>
            <a:off x="3850443" y="9430091"/>
            <a:ext cx="2945659" cy="496412"/>
          </a:xfrm>
          <a:prstGeom prst="rect">
            <a:avLst/>
          </a:prstGeom>
        </p:spPr>
        <p:txBody>
          <a:bodyPr vert="horz" lIns="95571" tIns="47786" rIns="95571" bIns="47786" rtlCol="0" anchor="b"/>
          <a:lstStyle>
            <a:lvl1pPr algn="r">
              <a:defRPr sz="1300"/>
            </a:lvl1pPr>
          </a:lstStyle>
          <a:p>
            <a:fld id="{628DE85F-A49F-4D4C-8D78-799212E249B2}" type="slidenum">
              <a:rPr lang="en-GB" smtClean="0"/>
              <a:t>‹#›</a:t>
            </a:fld>
            <a:endParaRPr lang="en-GB"/>
          </a:p>
        </p:txBody>
      </p:sp>
    </p:spTree>
    <p:extLst>
      <p:ext uri="{BB962C8B-B14F-4D97-AF65-F5344CB8AC3E}">
        <p14:creationId xmlns:p14="http://schemas.microsoft.com/office/powerpoint/2010/main" val="410335867"/>
      </p:ext>
    </p:extLst>
  </p:cSld>
  <p:clrMap bg1="lt1" tx1="dk1" bg2="lt2" tx2="dk2" accent1="accent1" accent2="accent2" accent3="accent3" accent4="accent4" accent5="accent5" accent6="accent6" hlink="hlink" folHlink="folHlink"/>
  <p:notesStyle>
    <a:lvl1pPr marL="0" algn="l" defTabSz="924282" rtl="0" eaLnBrk="1" latinLnBrk="0" hangingPunct="1">
      <a:defRPr sz="1200" kern="1200">
        <a:solidFill>
          <a:schemeClr val="tx1"/>
        </a:solidFill>
        <a:latin typeface="+mn-lt"/>
        <a:ea typeface="+mn-ea"/>
        <a:cs typeface="+mn-cs"/>
      </a:defRPr>
    </a:lvl1pPr>
    <a:lvl2pPr marL="462140" algn="l" defTabSz="924282" rtl="0" eaLnBrk="1" latinLnBrk="0" hangingPunct="1">
      <a:defRPr sz="1200" kern="1200">
        <a:solidFill>
          <a:schemeClr val="tx1"/>
        </a:solidFill>
        <a:latin typeface="+mn-lt"/>
        <a:ea typeface="+mn-ea"/>
        <a:cs typeface="+mn-cs"/>
      </a:defRPr>
    </a:lvl2pPr>
    <a:lvl3pPr marL="924282" algn="l" defTabSz="924282" rtl="0" eaLnBrk="1" latinLnBrk="0" hangingPunct="1">
      <a:defRPr sz="1200" kern="1200">
        <a:solidFill>
          <a:schemeClr val="tx1"/>
        </a:solidFill>
        <a:latin typeface="+mn-lt"/>
        <a:ea typeface="+mn-ea"/>
        <a:cs typeface="+mn-cs"/>
      </a:defRPr>
    </a:lvl3pPr>
    <a:lvl4pPr marL="1386422" algn="l" defTabSz="924282" rtl="0" eaLnBrk="1" latinLnBrk="0" hangingPunct="1">
      <a:defRPr sz="1200" kern="1200">
        <a:solidFill>
          <a:schemeClr val="tx1"/>
        </a:solidFill>
        <a:latin typeface="+mn-lt"/>
        <a:ea typeface="+mn-ea"/>
        <a:cs typeface="+mn-cs"/>
      </a:defRPr>
    </a:lvl4pPr>
    <a:lvl5pPr marL="1848564" algn="l" defTabSz="924282" rtl="0" eaLnBrk="1" latinLnBrk="0" hangingPunct="1">
      <a:defRPr sz="1200" kern="1200">
        <a:solidFill>
          <a:schemeClr val="tx1"/>
        </a:solidFill>
        <a:latin typeface="+mn-lt"/>
        <a:ea typeface="+mn-ea"/>
        <a:cs typeface="+mn-cs"/>
      </a:defRPr>
    </a:lvl5pPr>
    <a:lvl6pPr marL="2310704" algn="l" defTabSz="924282" rtl="0" eaLnBrk="1" latinLnBrk="0" hangingPunct="1">
      <a:defRPr sz="1200" kern="1200">
        <a:solidFill>
          <a:schemeClr val="tx1"/>
        </a:solidFill>
        <a:latin typeface="+mn-lt"/>
        <a:ea typeface="+mn-ea"/>
        <a:cs typeface="+mn-cs"/>
      </a:defRPr>
    </a:lvl6pPr>
    <a:lvl7pPr marL="2772846" algn="l" defTabSz="924282" rtl="0" eaLnBrk="1" latinLnBrk="0" hangingPunct="1">
      <a:defRPr sz="1200" kern="1200">
        <a:solidFill>
          <a:schemeClr val="tx1"/>
        </a:solidFill>
        <a:latin typeface="+mn-lt"/>
        <a:ea typeface="+mn-ea"/>
        <a:cs typeface="+mn-cs"/>
      </a:defRPr>
    </a:lvl7pPr>
    <a:lvl8pPr marL="3234986" algn="l" defTabSz="924282" rtl="0" eaLnBrk="1" latinLnBrk="0" hangingPunct="1">
      <a:defRPr sz="1200" kern="1200">
        <a:solidFill>
          <a:schemeClr val="tx1"/>
        </a:solidFill>
        <a:latin typeface="+mn-lt"/>
        <a:ea typeface="+mn-ea"/>
        <a:cs typeface="+mn-cs"/>
      </a:defRPr>
    </a:lvl8pPr>
    <a:lvl9pPr marL="3697126" algn="l" defTabSz="92428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28DE85F-A49F-4D4C-8D78-799212E249B2}" type="slidenum">
              <a:rPr lang="en-GB" smtClean="0"/>
              <a:t>1</a:t>
            </a:fld>
            <a:endParaRPr lang="en-GB"/>
          </a:p>
        </p:txBody>
      </p:sp>
    </p:spTree>
    <p:extLst>
      <p:ext uri="{BB962C8B-B14F-4D97-AF65-F5344CB8AC3E}">
        <p14:creationId xmlns:p14="http://schemas.microsoft.com/office/powerpoint/2010/main" val="1314086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10</a:t>
            </a:fld>
            <a:endParaRPr lang="en-GB"/>
          </a:p>
        </p:txBody>
      </p:sp>
    </p:spTree>
    <p:extLst>
      <p:ext uri="{BB962C8B-B14F-4D97-AF65-F5344CB8AC3E}">
        <p14:creationId xmlns:p14="http://schemas.microsoft.com/office/powerpoint/2010/main" val="2517585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11</a:t>
            </a:fld>
            <a:endParaRPr lang="en-GB"/>
          </a:p>
        </p:txBody>
      </p:sp>
    </p:spTree>
    <p:extLst>
      <p:ext uri="{BB962C8B-B14F-4D97-AF65-F5344CB8AC3E}">
        <p14:creationId xmlns:p14="http://schemas.microsoft.com/office/powerpoint/2010/main" val="67210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12</a:t>
            </a:fld>
            <a:endParaRPr lang="en-GB"/>
          </a:p>
        </p:txBody>
      </p:sp>
    </p:spTree>
    <p:extLst>
      <p:ext uri="{BB962C8B-B14F-4D97-AF65-F5344CB8AC3E}">
        <p14:creationId xmlns:p14="http://schemas.microsoft.com/office/powerpoint/2010/main" val="10752821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13</a:t>
            </a:fld>
            <a:endParaRPr lang="en-GB"/>
          </a:p>
        </p:txBody>
      </p:sp>
    </p:spTree>
    <p:extLst>
      <p:ext uri="{BB962C8B-B14F-4D97-AF65-F5344CB8AC3E}">
        <p14:creationId xmlns:p14="http://schemas.microsoft.com/office/powerpoint/2010/main" val="1815477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14</a:t>
            </a:fld>
            <a:endParaRPr lang="en-GB"/>
          </a:p>
        </p:txBody>
      </p:sp>
    </p:spTree>
    <p:extLst>
      <p:ext uri="{BB962C8B-B14F-4D97-AF65-F5344CB8AC3E}">
        <p14:creationId xmlns:p14="http://schemas.microsoft.com/office/powerpoint/2010/main" val="38855687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15</a:t>
            </a:fld>
            <a:endParaRPr lang="en-GB"/>
          </a:p>
        </p:txBody>
      </p:sp>
    </p:spTree>
    <p:extLst>
      <p:ext uri="{BB962C8B-B14F-4D97-AF65-F5344CB8AC3E}">
        <p14:creationId xmlns:p14="http://schemas.microsoft.com/office/powerpoint/2010/main" val="32699736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16</a:t>
            </a:fld>
            <a:endParaRPr lang="en-GB"/>
          </a:p>
        </p:txBody>
      </p:sp>
    </p:spTree>
    <p:extLst>
      <p:ext uri="{BB962C8B-B14F-4D97-AF65-F5344CB8AC3E}">
        <p14:creationId xmlns:p14="http://schemas.microsoft.com/office/powerpoint/2010/main" val="2430533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17</a:t>
            </a:fld>
            <a:endParaRPr lang="en-GB"/>
          </a:p>
        </p:txBody>
      </p:sp>
    </p:spTree>
    <p:extLst>
      <p:ext uri="{BB962C8B-B14F-4D97-AF65-F5344CB8AC3E}">
        <p14:creationId xmlns:p14="http://schemas.microsoft.com/office/powerpoint/2010/main" val="34063280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18</a:t>
            </a:fld>
            <a:endParaRPr lang="en-GB"/>
          </a:p>
        </p:txBody>
      </p:sp>
    </p:spTree>
    <p:extLst>
      <p:ext uri="{BB962C8B-B14F-4D97-AF65-F5344CB8AC3E}">
        <p14:creationId xmlns:p14="http://schemas.microsoft.com/office/powerpoint/2010/main" val="5404414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19</a:t>
            </a:fld>
            <a:endParaRPr lang="en-GB"/>
          </a:p>
        </p:txBody>
      </p:sp>
    </p:spTree>
    <p:extLst>
      <p:ext uri="{BB962C8B-B14F-4D97-AF65-F5344CB8AC3E}">
        <p14:creationId xmlns:p14="http://schemas.microsoft.com/office/powerpoint/2010/main" val="2308991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2</a:t>
            </a:fld>
            <a:endParaRPr lang="en-GB"/>
          </a:p>
        </p:txBody>
      </p:sp>
    </p:spTree>
    <p:extLst>
      <p:ext uri="{BB962C8B-B14F-4D97-AF65-F5344CB8AC3E}">
        <p14:creationId xmlns:p14="http://schemas.microsoft.com/office/powerpoint/2010/main" val="36747302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20</a:t>
            </a:fld>
            <a:endParaRPr lang="en-GB"/>
          </a:p>
        </p:txBody>
      </p:sp>
    </p:spTree>
    <p:extLst>
      <p:ext uri="{BB962C8B-B14F-4D97-AF65-F5344CB8AC3E}">
        <p14:creationId xmlns:p14="http://schemas.microsoft.com/office/powerpoint/2010/main" val="15790989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21</a:t>
            </a:fld>
            <a:endParaRPr lang="en-GB"/>
          </a:p>
        </p:txBody>
      </p:sp>
    </p:spTree>
    <p:extLst>
      <p:ext uri="{BB962C8B-B14F-4D97-AF65-F5344CB8AC3E}">
        <p14:creationId xmlns:p14="http://schemas.microsoft.com/office/powerpoint/2010/main" val="7913335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22</a:t>
            </a:fld>
            <a:endParaRPr lang="en-GB"/>
          </a:p>
        </p:txBody>
      </p:sp>
    </p:spTree>
    <p:extLst>
      <p:ext uri="{BB962C8B-B14F-4D97-AF65-F5344CB8AC3E}">
        <p14:creationId xmlns:p14="http://schemas.microsoft.com/office/powerpoint/2010/main" val="26720215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23</a:t>
            </a:fld>
            <a:endParaRPr lang="en-GB"/>
          </a:p>
        </p:txBody>
      </p:sp>
    </p:spTree>
    <p:extLst>
      <p:ext uri="{BB962C8B-B14F-4D97-AF65-F5344CB8AC3E}">
        <p14:creationId xmlns:p14="http://schemas.microsoft.com/office/powerpoint/2010/main" val="14706453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24</a:t>
            </a:fld>
            <a:endParaRPr lang="en-GB"/>
          </a:p>
        </p:txBody>
      </p:sp>
    </p:spTree>
    <p:extLst>
      <p:ext uri="{BB962C8B-B14F-4D97-AF65-F5344CB8AC3E}">
        <p14:creationId xmlns:p14="http://schemas.microsoft.com/office/powerpoint/2010/main" val="19772195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25</a:t>
            </a:fld>
            <a:endParaRPr lang="en-GB"/>
          </a:p>
        </p:txBody>
      </p:sp>
    </p:spTree>
    <p:extLst>
      <p:ext uri="{BB962C8B-B14F-4D97-AF65-F5344CB8AC3E}">
        <p14:creationId xmlns:p14="http://schemas.microsoft.com/office/powerpoint/2010/main" val="33633190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26</a:t>
            </a:fld>
            <a:endParaRPr lang="en-GB"/>
          </a:p>
        </p:txBody>
      </p:sp>
    </p:spTree>
    <p:extLst>
      <p:ext uri="{BB962C8B-B14F-4D97-AF65-F5344CB8AC3E}">
        <p14:creationId xmlns:p14="http://schemas.microsoft.com/office/powerpoint/2010/main" val="38914365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27</a:t>
            </a:fld>
            <a:endParaRPr lang="en-GB"/>
          </a:p>
        </p:txBody>
      </p:sp>
    </p:spTree>
    <p:extLst>
      <p:ext uri="{BB962C8B-B14F-4D97-AF65-F5344CB8AC3E}">
        <p14:creationId xmlns:p14="http://schemas.microsoft.com/office/powerpoint/2010/main" val="14318639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28</a:t>
            </a:fld>
            <a:endParaRPr lang="en-GB"/>
          </a:p>
        </p:txBody>
      </p:sp>
    </p:spTree>
    <p:extLst>
      <p:ext uri="{BB962C8B-B14F-4D97-AF65-F5344CB8AC3E}">
        <p14:creationId xmlns:p14="http://schemas.microsoft.com/office/powerpoint/2010/main" val="291050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3</a:t>
            </a:fld>
            <a:endParaRPr lang="en-GB"/>
          </a:p>
        </p:txBody>
      </p:sp>
    </p:spTree>
    <p:extLst>
      <p:ext uri="{BB962C8B-B14F-4D97-AF65-F5344CB8AC3E}">
        <p14:creationId xmlns:p14="http://schemas.microsoft.com/office/powerpoint/2010/main" val="1238864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4</a:t>
            </a:fld>
            <a:endParaRPr lang="en-GB"/>
          </a:p>
        </p:txBody>
      </p:sp>
    </p:spTree>
    <p:extLst>
      <p:ext uri="{BB962C8B-B14F-4D97-AF65-F5344CB8AC3E}">
        <p14:creationId xmlns:p14="http://schemas.microsoft.com/office/powerpoint/2010/main" val="528448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5</a:t>
            </a:fld>
            <a:endParaRPr lang="en-GB"/>
          </a:p>
        </p:txBody>
      </p:sp>
    </p:spTree>
    <p:extLst>
      <p:ext uri="{BB962C8B-B14F-4D97-AF65-F5344CB8AC3E}">
        <p14:creationId xmlns:p14="http://schemas.microsoft.com/office/powerpoint/2010/main" val="351461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6</a:t>
            </a:fld>
            <a:endParaRPr lang="en-GB"/>
          </a:p>
        </p:txBody>
      </p:sp>
    </p:spTree>
    <p:extLst>
      <p:ext uri="{BB962C8B-B14F-4D97-AF65-F5344CB8AC3E}">
        <p14:creationId xmlns:p14="http://schemas.microsoft.com/office/powerpoint/2010/main" val="538490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7</a:t>
            </a:fld>
            <a:endParaRPr lang="en-GB"/>
          </a:p>
        </p:txBody>
      </p:sp>
    </p:spTree>
    <p:extLst>
      <p:ext uri="{BB962C8B-B14F-4D97-AF65-F5344CB8AC3E}">
        <p14:creationId xmlns:p14="http://schemas.microsoft.com/office/powerpoint/2010/main" val="3942923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8</a:t>
            </a:fld>
            <a:endParaRPr lang="en-GB"/>
          </a:p>
        </p:txBody>
      </p:sp>
    </p:spTree>
    <p:extLst>
      <p:ext uri="{BB962C8B-B14F-4D97-AF65-F5344CB8AC3E}">
        <p14:creationId xmlns:p14="http://schemas.microsoft.com/office/powerpoint/2010/main" val="2533072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9</a:t>
            </a:fld>
            <a:endParaRPr lang="en-GB"/>
          </a:p>
        </p:txBody>
      </p:sp>
    </p:spTree>
    <p:extLst>
      <p:ext uri="{BB962C8B-B14F-4D97-AF65-F5344CB8AC3E}">
        <p14:creationId xmlns:p14="http://schemas.microsoft.com/office/powerpoint/2010/main" val="1655686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2.png"/><Relationship Id="rId4" Type="http://schemas.microsoft.com/office/2007/relationships/hdphoto" Target="../media/hdphoto1.wdp"/></Relationships>
</file>

<file path=ppt/slideLayouts/_rels/slideLayout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3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3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s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46971" cy="461548"/>
          </a:xfrm>
        </p:spPr>
        <p:txBody>
          <a:bodyPr/>
          <a:lstStyle>
            <a:lvl1pPr>
              <a:defRPr baseline="0"/>
            </a:lvl1p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718167" cy="442661"/>
          </a:xfrm>
        </p:spPr>
        <p:txBody>
          <a:bodyPr anchor="b">
            <a:noAutofit/>
          </a:bodyPr>
          <a:lstStyle>
            <a:lvl1pPr marL="0" indent="0">
              <a:buNone/>
              <a:defRPr sz="1900" b="0" baseline="0">
                <a:solidFill>
                  <a:schemeClr val="bg2"/>
                </a:solidFill>
              </a:defRPr>
            </a:lvl1pPr>
          </a:lstStyle>
          <a:p>
            <a:pPr lvl="0"/>
            <a:r>
              <a:rPr lang="en-US" dirty="0"/>
              <a:t>CLICK TO ADD TAG LINE OR BEGINNING OF TITLE</a:t>
            </a:r>
            <a:endParaRPr lang="en-GB" dirty="0"/>
          </a:p>
        </p:txBody>
      </p:sp>
      <p:sp>
        <p:nvSpPr>
          <p:cNvPr id="7" name="Text Placeholder 6"/>
          <p:cNvSpPr>
            <a:spLocks noGrp="1"/>
          </p:cNvSpPr>
          <p:nvPr>
            <p:ph type="body" sz="quarter" idx="16" hasCustomPrompt="1"/>
          </p:nvPr>
        </p:nvSpPr>
        <p:spPr>
          <a:xfrm>
            <a:off x="224598" y="4215715"/>
            <a:ext cx="6718075" cy="318287"/>
          </a:xfrm>
        </p:spPr>
        <p:txBody>
          <a:bodyPr anchor="b">
            <a:normAutofit/>
          </a:bodyPr>
          <a:lstStyle>
            <a:lvl1pPr algn="l">
              <a:lnSpc>
                <a:spcPct val="95000"/>
              </a:lnSpc>
              <a:spcBef>
                <a:spcPts val="204"/>
              </a:spcBef>
              <a:defRPr sz="1000" cap="none" baseline="0">
                <a:solidFill>
                  <a:schemeClr val="bg2">
                    <a:lumMod val="50000"/>
                  </a:schemeClr>
                </a:solidFill>
              </a:defRPr>
            </a:lvl1pPr>
          </a:lstStyle>
          <a:p>
            <a:pPr lvl="0"/>
            <a:r>
              <a:rPr lang="en-US" dirty="0"/>
              <a:t>Question and Base</a:t>
            </a:r>
            <a:endParaRPr lang="en-GB" dirty="0"/>
          </a:p>
        </p:txBody>
      </p:sp>
    </p:spTree>
    <p:extLst>
      <p:ext uri="{BB962C8B-B14F-4D97-AF65-F5344CB8AC3E}">
        <p14:creationId xmlns:p14="http://schemas.microsoft.com/office/powerpoint/2010/main" val="4098691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1_Triangles and Blob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786371" y="1122848"/>
            <a:ext cx="4100599" cy="2742335"/>
          </a:xfrm>
        </p:spPr>
        <p:txBody>
          <a:bodyPr anchor="ctr">
            <a:normAutofit/>
          </a:bodyPr>
          <a:lstStyle>
            <a:lvl1pPr marL="0" indent="0" algn="l">
              <a:buNone/>
              <a:defRPr sz="2700" b="1" baseline="0">
                <a:solidFill>
                  <a:schemeClr val="tx1"/>
                </a:solidFill>
              </a:defRPr>
            </a:lvl1pPr>
            <a:lvl2pPr marL="3240" indent="0" algn="l">
              <a:spcBef>
                <a:spcPts val="0"/>
              </a:spcBef>
              <a:buNone/>
              <a:tabLst/>
              <a:defRPr sz="2200" baseline="0">
                <a:solidFill>
                  <a:schemeClr val="bg2"/>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Slide Title</a:t>
            </a:r>
          </a:p>
          <a:p>
            <a:pPr lvl="1"/>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Maecenas </a:t>
            </a:r>
            <a:r>
              <a:rPr lang="en-US" dirty="0" err="1"/>
              <a:t>porttitor</a:t>
            </a:r>
            <a:r>
              <a:rPr lang="en-US" dirty="0"/>
              <a:t> </a:t>
            </a:r>
            <a:r>
              <a:rPr lang="en-US" dirty="0" err="1"/>
              <a:t>congue</a:t>
            </a:r>
            <a:r>
              <a:rPr lang="en-US" dirty="0"/>
              <a:t> </a:t>
            </a:r>
            <a:r>
              <a:rPr lang="en-US" dirty="0" err="1"/>
              <a:t>massa</a:t>
            </a:r>
            <a:endParaRPr lang="en-US" dirty="0"/>
          </a:p>
        </p:txBody>
      </p:sp>
      <p:sp>
        <p:nvSpPr>
          <p:cNvPr id="6" name="Picture Placeholder 5"/>
          <p:cNvSpPr>
            <a:spLocks noGrp="1"/>
          </p:cNvSpPr>
          <p:nvPr>
            <p:ph type="pic" sz="quarter" idx="15"/>
          </p:nvPr>
        </p:nvSpPr>
        <p:spPr>
          <a:xfrm>
            <a:off x="0" y="-8966"/>
            <a:ext cx="4392706" cy="5152465"/>
          </a:xfrm>
          <a:custGeom>
            <a:avLst/>
            <a:gdLst>
              <a:gd name="connsiteX0" fmla="*/ 0 w 4392706"/>
              <a:gd name="connsiteY0" fmla="*/ 0 h 5143500"/>
              <a:gd name="connsiteX1" fmla="*/ 4392706 w 4392706"/>
              <a:gd name="connsiteY1" fmla="*/ 0 h 5143500"/>
              <a:gd name="connsiteX2" fmla="*/ 4392706 w 4392706"/>
              <a:gd name="connsiteY2" fmla="*/ 5143500 h 5143500"/>
              <a:gd name="connsiteX3" fmla="*/ 0 w 4392706"/>
              <a:gd name="connsiteY3" fmla="*/ 5143500 h 5143500"/>
              <a:gd name="connsiteX4" fmla="*/ 0 w 4392706"/>
              <a:gd name="connsiteY4" fmla="*/ 0 h 5143500"/>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16306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2706" h="5152465">
                <a:moveTo>
                  <a:pt x="0" y="8965"/>
                </a:moveTo>
                <a:lnTo>
                  <a:pt x="2716306" y="0"/>
                </a:lnTo>
                <a:lnTo>
                  <a:pt x="4392706" y="5152465"/>
                </a:lnTo>
                <a:lnTo>
                  <a:pt x="0" y="5152465"/>
                </a:lnTo>
                <a:lnTo>
                  <a:pt x="0" y="8965"/>
                </a:lnTo>
                <a:close/>
              </a:path>
            </a:pathLst>
          </a:custGeom>
        </p:spPr>
        <p:txBody>
          <a:bodyPr/>
          <a:lstStyle/>
          <a:p>
            <a:r>
              <a:rPr lang="hr-HR"/>
              <a:t>Kliknite ikonu da biste dodali  sliku</a:t>
            </a:r>
            <a:endParaRPr lang="en-GB"/>
          </a:p>
        </p:txBody>
      </p:sp>
    </p:spTree>
    <p:extLst>
      <p:ext uri="{BB962C8B-B14F-4D97-AF65-F5344CB8AC3E}">
        <p14:creationId xmlns:p14="http://schemas.microsoft.com/office/powerpoint/2010/main" val="601599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Slide - wide image">
    <p:spTree>
      <p:nvGrpSpPr>
        <p:cNvPr id="1" name=""/>
        <p:cNvGrpSpPr/>
        <p:nvPr/>
      </p:nvGrpSpPr>
      <p:grpSpPr>
        <a:xfrm>
          <a:off x="0" y="0"/>
          <a:ext cx="0" cy="0"/>
          <a:chOff x="0" y="0"/>
          <a:chExt cx="0" cy="0"/>
        </a:xfrm>
      </p:grpSpPr>
      <p:sp>
        <p:nvSpPr>
          <p:cNvPr id="18" name="Picture Placeholder 17"/>
          <p:cNvSpPr>
            <a:spLocks noGrp="1"/>
          </p:cNvSpPr>
          <p:nvPr>
            <p:ph type="pic" sz="quarter" idx="14"/>
          </p:nvPr>
        </p:nvSpPr>
        <p:spPr>
          <a:xfrm>
            <a:off x="0" y="0"/>
            <a:ext cx="6438166" cy="5143500"/>
          </a:xfrm>
        </p:spPr>
        <p:txBody>
          <a:bodyPr/>
          <a:lstStyle/>
          <a:p>
            <a:r>
              <a:rPr lang="hr-HR"/>
              <a:t>Kliknite ikonu da biste dodali  sliku</a:t>
            </a:r>
            <a:endParaRPr lang="en-GB"/>
          </a:p>
        </p:txBody>
      </p:sp>
      <p:sp>
        <p:nvSpPr>
          <p:cNvPr id="17" name="Rectangle 16"/>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 name="Title 1"/>
          <p:cNvSpPr>
            <a:spLocks noGrp="1"/>
          </p:cNvSpPr>
          <p:nvPr>
            <p:ph type="ctrTitle" hasCustomPrompt="1"/>
          </p:nvPr>
        </p:nvSpPr>
        <p:spPr>
          <a:xfrm>
            <a:off x="6741096" y="2136385"/>
            <a:ext cx="2145875" cy="747897"/>
          </a:xfrm>
        </p:spPr>
        <p:txBody>
          <a:bodyPr anchor="ctr"/>
          <a:lstStyle>
            <a:lvl1pPr>
              <a:defRPr sz="2700" cap="all" baseline="0"/>
            </a:lvl1pPr>
          </a:lstStyle>
          <a:p>
            <a:r>
              <a:rPr lang="en-GB" dirty="0"/>
              <a:t>Title </a:t>
            </a:r>
            <a:r>
              <a:rPr lang="en-GB" dirty="0" err="1"/>
              <a:t>title</a:t>
            </a:r>
            <a:r>
              <a:rPr lang="en-GB" dirty="0"/>
              <a:t> </a:t>
            </a:r>
            <a:r>
              <a:rPr lang="en-GB" dirty="0" err="1"/>
              <a:t>title</a:t>
            </a:r>
            <a:r>
              <a:rPr lang="en-GB" dirty="0"/>
              <a:t> </a:t>
            </a:r>
            <a:r>
              <a:rPr lang="en-GB" dirty="0" err="1"/>
              <a:t>title</a:t>
            </a:r>
            <a:endParaRPr lang="en-US" dirty="0"/>
          </a:p>
        </p:txBody>
      </p:sp>
      <p:sp>
        <p:nvSpPr>
          <p:cNvPr id="7" name="Rectangle 6"/>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8" name="Rectangle 7"/>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9" name="TextBox 8"/>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0" name="Rectangle 9"/>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1" name="TextBox 10"/>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2" name="Rectangle 11"/>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3" name="TextBox 12"/>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4" name="Rectangle 13"/>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5" name="TextBox 14"/>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6" name="Rectangle 15"/>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9" name="TextBox 18"/>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0" name="Rectangle 19"/>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1" name="TextBox 20"/>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2" name="Rectangle 21"/>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3" name="TextBox 22"/>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4" name="Rectangle 23"/>
          <p:cNvSpPr/>
          <p:nvPr userDrawn="1"/>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5" name="TextBox 24"/>
          <p:cNvSpPr txBox="1"/>
          <p:nvPr userDrawn="1"/>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Tree>
    <p:extLst>
      <p:ext uri="{BB962C8B-B14F-4D97-AF65-F5344CB8AC3E}">
        <p14:creationId xmlns:p14="http://schemas.microsoft.com/office/powerpoint/2010/main" val="1789272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1 -Wide image">
    <p:spTree>
      <p:nvGrpSpPr>
        <p:cNvPr id="1" name=""/>
        <p:cNvGrpSpPr/>
        <p:nvPr/>
      </p:nvGrpSpPr>
      <p:grpSpPr>
        <a:xfrm>
          <a:off x="0" y="0"/>
          <a:ext cx="0" cy="0"/>
          <a:chOff x="0" y="0"/>
          <a:chExt cx="0" cy="0"/>
        </a:xfrm>
      </p:grpSpPr>
      <p:sp>
        <p:nvSpPr>
          <p:cNvPr id="17" name="Rectangle 16"/>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 name="Title 1"/>
          <p:cNvSpPr>
            <a:spLocks noGrp="1"/>
          </p:cNvSpPr>
          <p:nvPr>
            <p:ph type="ctrTitle" hasCustomPrompt="1"/>
          </p:nvPr>
        </p:nvSpPr>
        <p:spPr>
          <a:xfrm>
            <a:off x="6741096" y="2136385"/>
            <a:ext cx="2145875" cy="747897"/>
          </a:xfrm>
        </p:spPr>
        <p:txBody>
          <a:bodyPr anchor="ctr"/>
          <a:lstStyle>
            <a:lvl1pPr>
              <a:defRPr sz="2700" cap="all" baseline="0"/>
            </a:lvl1pPr>
          </a:lstStyle>
          <a:p>
            <a:r>
              <a:rPr lang="en-GB" dirty="0"/>
              <a:t>Title </a:t>
            </a:r>
            <a:r>
              <a:rPr lang="en-GB" dirty="0" err="1"/>
              <a:t>title</a:t>
            </a:r>
            <a:r>
              <a:rPr lang="en-GB" dirty="0"/>
              <a:t> </a:t>
            </a:r>
            <a:r>
              <a:rPr lang="en-GB" dirty="0" err="1"/>
              <a:t>title</a:t>
            </a:r>
            <a:r>
              <a:rPr lang="en-GB" dirty="0"/>
              <a:t> </a:t>
            </a:r>
            <a:r>
              <a:rPr lang="en-GB" dirty="0" err="1"/>
              <a:t>title</a:t>
            </a:r>
            <a:endParaRPr lang="en-US" dirty="0"/>
          </a:p>
        </p:txBody>
      </p:sp>
      <p:sp>
        <p:nvSpPr>
          <p:cNvPr id="7" name="Rectangle 6"/>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8" name="Rectangle 7"/>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9" name="TextBox 8"/>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0" name="Rectangle 9"/>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1" name="TextBox 10"/>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2" name="Rectangle 11"/>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3" name="TextBox 12"/>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4" name="Rectangle 13"/>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5" name="TextBox 14"/>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6" name="Rectangle 15"/>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9" name="TextBox 18"/>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0" name="Rectangle 19"/>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1" name="TextBox 20"/>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2" name="Rectangle 21"/>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3" name="TextBox 22"/>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4" name="Rectangle 23"/>
          <p:cNvSpPr/>
          <p:nvPr userDrawn="1"/>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5" name="TextBox 24"/>
          <p:cNvSpPr txBox="1"/>
          <p:nvPr userDrawn="1"/>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4" name="Picture Placeholder 3"/>
          <p:cNvSpPr>
            <a:spLocks noGrp="1"/>
          </p:cNvSpPr>
          <p:nvPr>
            <p:ph type="pic" sz="quarter" idx="10"/>
          </p:nvPr>
        </p:nvSpPr>
        <p:spPr>
          <a:xfrm>
            <a:off x="0" y="0"/>
            <a:ext cx="6340288" cy="5143500"/>
          </a:xfrm>
          <a:custGeom>
            <a:avLst/>
            <a:gdLst>
              <a:gd name="connsiteX0" fmla="*/ 0 w 6438900"/>
              <a:gd name="connsiteY0" fmla="*/ 0 h 5143500"/>
              <a:gd name="connsiteX1" fmla="*/ 6438900 w 6438900"/>
              <a:gd name="connsiteY1" fmla="*/ 0 h 5143500"/>
              <a:gd name="connsiteX2" fmla="*/ 6438900 w 6438900"/>
              <a:gd name="connsiteY2" fmla="*/ 5143500 h 5143500"/>
              <a:gd name="connsiteX3" fmla="*/ 0 w 6438900"/>
              <a:gd name="connsiteY3" fmla="*/ 5143500 h 5143500"/>
              <a:gd name="connsiteX4" fmla="*/ 0 w 6438900"/>
              <a:gd name="connsiteY4" fmla="*/ 0 h 5143500"/>
              <a:gd name="connsiteX0" fmla="*/ 0 w 6438900"/>
              <a:gd name="connsiteY0" fmla="*/ 0 h 5143500"/>
              <a:gd name="connsiteX1" fmla="*/ 4654924 w 6438900"/>
              <a:gd name="connsiteY1" fmla="*/ 0 h 5143500"/>
              <a:gd name="connsiteX2" fmla="*/ 6438900 w 6438900"/>
              <a:gd name="connsiteY2" fmla="*/ 5143500 h 5143500"/>
              <a:gd name="connsiteX3" fmla="*/ 0 w 6438900"/>
              <a:gd name="connsiteY3" fmla="*/ 5143500 h 5143500"/>
              <a:gd name="connsiteX4" fmla="*/ 0 w 6438900"/>
              <a:gd name="connsiteY4" fmla="*/ 0 h 5143500"/>
              <a:gd name="connsiteX0" fmla="*/ 0 w 6340288"/>
              <a:gd name="connsiteY0" fmla="*/ 0 h 5143500"/>
              <a:gd name="connsiteX1" fmla="*/ 4654924 w 6340288"/>
              <a:gd name="connsiteY1" fmla="*/ 0 h 5143500"/>
              <a:gd name="connsiteX2" fmla="*/ 6340288 w 6340288"/>
              <a:gd name="connsiteY2" fmla="*/ 5143500 h 5143500"/>
              <a:gd name="connsiteX3" fmla="*/ 0 w 6340288"/>
              <a:gd name="connsiteY3" fmla="*/ 5143500 h 5143500"/>
              <a:gd name="connsiteX4" fmla="*/ 0 w 6340288"/>
              <a:gd name="connsiteY4" fmla="*/ 0 h 514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288" h="5143500">
                <a:moveTo>
                  <a:pt x="0" y="0"/>
                </a:moveTo>
                <a:lnTo>
                  <a:pt x="4654924" y="0"/>
                </a:lnTo>
                <a:lnTo>
                  <a:pt x="6340288" y="5143500"/>
                </a:lnTo>
                <a:lnTo>
                  <a:pt x="0" y="5143500"/>
                </a:lnTo>
                <a:lnTo>
                  <a:pt x="0" y="0"/>
                </a:lnTo>
                <a:close/>
              </a:path>
            </a:pathLst>
          </a:custGeom>
        </p:spPr>
        <p:txBody>
          <a:bodyPr/>
          <a:lstStyle/>
          <a:p>
            <a:r>
              <a:rPr lang="hr-HR"/>
              <a:t>Kliknite ikonu da biste dodali  sliku</a:t>
            </a:r>
            <a:endParaRPr lang="en-GB"/>
          </a:p>
        </p:txBody>
      </p:sp>
    </p:spTree>
    <p:extLst>
      <p:ext uri="{BB962C8B-B14F-4D97-AF65-F5344CB8AC3E}">
        <p14:creationId xmlns:p14="http://schemas.microsoft.com/office/powerpoint/2010/main" val="3108411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ub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34000" y="1535277"/>
            <a:ext cx="3569511" cy="1017291"/>
          </a:xfrm>
        </p:spPr>
        <p:txBody>
          <a:bodyPr anchor="ctr"/>
          <a:lstStyle>
            <a:lvl1pPr>
              <a:defRPr sz="3700" baseline="0"/>
            </a:lvl1pPr>
          </a:lstStyle>
          <a:p>
            <a:r>
              <a:rPr lang="en-US" dirty="0"/>
              <a:t>Subject</a:t>
            </a:r>
            <a:br>
              <a:rPr lang="en-US" dirty="0"/>
            </a:br>
            <a:r>
              <a:rPr lang="en-US" dirty="0"/>
              <a:t>Title</a:t>
            </a:r>
          </a:p>
        </p:txBody>
      </p:sp>
      <p:sp>
        <p:nvSpPr>
          <p:cNvPr id="3" name="Subtitle 2"/>
          <p:cNvSpPr>
            <a:spLocks noGrp="1"/>
          </p:cNvSpPr>
          <p:nvPr>
            <p:ph type="subTitle" idx="1" hasCustomPrompt="1"/>
          </p:nvPr>
        </p:nvSpPr>
        <p:spPr>
          <a:xfrm>
            <a:off x="234000" y="2724522"/>
            <a:ext cx="3569511" cy="1816529"/>
          </a:xfrm>
        </p:spPr>
        <p:txBody>
          <a:bodyPr/>
          <a:lstStyle>
            <a:lvl1pPr marL="0" indent="0" algn="l">
              <a:buNone/>
              <a:defRPr baseline="0">
                <a:solidFill>
                  <a:schemeClr val="bg2"/>
                </a:solidFill>
              </a:defRPr>
            </a:lvl1pPr>
            <a:lvl2pPr marL="3240" indent="0" algn="l">
              <a:spcBef>
                <a:spcPts val="816"/>
              </a:spcBef>
              <a:buNone/>
              <a:tabLst/>
              <a:defRPr baseline="0">
                <a:solidFill>
                  <a:schemeClr val="tx1"/>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MORE COMPLETE TITLE</a:t>
            </a:r>
          </a:p>
          <a:p>
            <a:pPr lvl="1"/>
            <a:r>
              <a:rPr lang="en-US" dirty="0"/>
              <a:t>Body text: Lorem ipsum dolor sit amet, consectetuer adipiscing elit. Maecenas porttitor congue massa. </a:t>
            </a:r>
            <a:r>
              <a:rPr lang="en-US" dirty="0" err="1"/>
              <a:t>Fusce</a:t>
            </a:r>
            <a:r>
              <a:rPr lang="en-US" dirty="0"/>
              <a:t> </a:t>
            </a:r>
            <a:r>
              <a:rPr lang="en-US" dirty="0" err="1"/>
              <a:t>posuere</a:t>
            </a:r>
            <a:r>
              <a:rPr lang="en-US" dirty="0"/>
              <a:t>.</a:t>
            </a:r>
          </a:p>
          <a:p>
            <a:pPr lvl="1"/>
            <a:r>
              <a:rPr lang="en-US" dirty="0"/>
              <a:t>Pellentesque habitant morbi tristique senectus et netus et malesuada fames ac turpis egestas. Proin pharetra nonummy pede. Mauris et </a:t>
            </a:r>
            <a:r>
              <a:rPr lang="en-US" dirty="0" err="1"/>
              <a:t>orci</a:t>
            </a:r>
            <a:r>
              <a:rPr lang="en-US" dirty="0"/>
              <a:t>.</a:t>
            </a:r>
          </a:p>
        </p:txBody>
      </p:sp>
      <p:sp>
        <p:nvSpPr>
          <p:cNvPr id="20" name="Text Placeholder 19"/>
          <p:cNvSpPr>
            <a:spLocks noGrp="1"/>
          </p:cNvSpPr>
          <p:nvPr>
            <p:ph type="body" sz="quarter" idx="13" hasCustomPrompt="1"/>
          </p:nvPr>
        </p:nvSpPr>
        <p:spPr>
          <a:xfrm>
            <a:off x="234000" y="248322"/>
            <a:ext cx="3569510" cy="1172925"/>
          </a:xfrm>
        </p:spPr>
        <p:txBody>
          <a:bodyPr anchor="b">
            <a:normAutofit/>
          </a:bodyPr>
          <a:lstStyle>
            <a:lvl1pPr>
              <a:defRPr sz="2200" b="0" cap="none" baseline="0">
                <a:solidFill>
                  <a:schemeClr val="bg2"/>
                </a:solidFill>
              </a:defRPr>
            </a:lvl1pPr>
          </a:lstStyle>
          <a:p>
            <a:pPr lvl="0"/>
            <a:r>
              <a:rPr lang="en-US" dirty="0"/>
              <a:t>Related phrase</a:t>
            </a:r>
            <a:endParaRPr lang="en-GB" dirty="0"/>
          </a:p>
        </p:txBody>
      </p:sp>
      <p:sp>
        <p:nvSpPr>
          <p:cNvPr id="19" name="Oval 18"/>
          <p:cNvSpPr/>
          <p:nvPr/>
        </p:nvSpPr>
        <p:spPr>
          <a:xfrm>
            <a:off x="7166089" y="922544"/>
            <a:ext cx="1081211" cy="108091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ZA" dirty="0">
              <a:solidFill>
                <a:srgbClr val="FFFFFF"/>
              </a:solidFill>
            </a:endParaRPr>
          </a:p>
        </p:txBody>
      </p:sp>
      <p:sp>
        <p:nvSpPr>
          <p:cNvPr id="21" name="Oval 20"/>
          <p:cNvSpPr/>
          <p:nvPr/>
        </p:nvSpPr>
        <p:spPr>
          <a:xfrm>
            <a:off x="5385163" y="2987329"/>
            <a:ext cx="1384960" cy="13845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ZA" dirty="0">
              <a:solidFill>
                <a:srgbClr val="FFFFFF"/>
              </a:solidFill>
            </a:endParaRPr>
          </a:p>
        </p:txBody>
      </p:sp>
      <p:sp>
        <p:nvSpPr>
          <p:cNvPr id="22" name="Oval 21"/>
          <p:cNvSpPr/>
          <p:nvPr/>
        </p:nvSpPr>
        <p:spPr>
          <a:xfrm>
            <a:off x="5246169" y="3098171"/>
            <a:ext cx="381308" cy="381203"/>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ZA" dirty="0">
              <a:solidFill>
                <a:srgbClr val="FFFFFF"/>
              </a:solidFill>
            </a:endParaRPr>
          </a:p>
        </p:txBody>
      </p:sp>
      <p:sp>
        <p:nvSpPr>
          <p:cNvPr id="24" name="Oval 23"/>
          <p:cNvSpPr/>
          <p:nvPr/>
        </p:nvSpPr>
        <p:spPr>
          <a:xfrm>
            <a:off x="8163709" y="838978"/>
            <a:ext cx="167181" cy="1671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ZA" dirty="0">
              <a:solidFill>
                <a:srgbClr val="FFFFFF"/>
              </a:solidFill>
            </a:endParaRPr>
          </a:p>
        </p:txBody>
      </p:sp>
      <p:sp>
        <p:nvSpPr>
          <p:cNvPr id="7" name="Picture Placeholder 6"/>
          <p:cNvSpPr>
            <a:spLocks noGrp="1"/>
          </p:cNvSpPr>
          <p:nvPr>
            <p:ph type="pic" sz="quarter" idx="14"/>
          </p:nvPr>
        </p:nvSpPr>
        <p:spPr>
          <a:xfrm>
            <a:off x="5142217" y="809746"/>
            <a:ext cx="2979602" cy="2978781"/>
          </a:xfrm>
          <a:prstGeom prst="ellipse">
            <a:avLst/>
          </a:prstGeom>
          <a:ln w="38100">
            <a:solidFill>
              <a:schemeClr val="accent3"/>
            </a:solidFill>
          </a:ln>
        </p:spPr>
        <p:txBody>
          <a:bodyPr/>
          <a:lstStyle/>
          <a:p>
            <a:r>
              <a:rPr lang="hr-HR"/>
              <a:t>Kliknite ikonu da biste dodali  sliku</a:t>
            </a:r>
            <a:endParaRPr lang="en-GB"/>
          </a:p>
        </p:txBody>
      </p:sp>
    </p:spTree>
    <p:extLst>
      <p:ext uri="{BB962C8B-B14F-4D97-AF65-F5344CB8AC3E}">
        <p14:creationId xmlns:p14="http://schemas.microsoft.com/office/powerpoint/2010/main" val="764974510"/>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2376" y="248323"/>
            <a:ext cx="6725791"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42688" y="3486270"/>
            <a:ext cx="3843754" cy="657105"/>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hr-HR"/>
              <a:t>Uredite stilove teksta matrice</a:t>
            </a:r>
          </a:p>
          <a:p>
            <a:pPr lvl="1"/>
            <a:r>
              <a:rPr lang="hr-HR"/>
              <a:t>Druga razina</a:t>
            </a:r>
          </a:p>
        </p:txBody>
      </p:sp>
      <p:sp>
        <p:nvSpPr>
          <p:cNvPr id="9" name="Text Placeholder 10"/>
          <p:cNvSpPr>
            <a:spLocks noGrp="1"/>
          </p:cNvSpPr>
          <p:nvPr>
            <p:ph type="body" sz="quarter" idx="15"/>
          </p:nvPr>
        </p:nvSpPr>
        <p:spPr>
          <a:xfrm>
            <a:off x="5043071" y="3486270"/>
            <a:ext cx="3843754" cy="657105"/>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hr-HR"/>
              <a:t>Uredite stilove teksta matrice</a:t>
            </a:r>
          </a:p>
          <a:p>
            <a:pPr lvl="1"/>
            <a:r>
              <a:rPr lang="hr-HR"/>
              <a:t>Druga razina</a:t>
            </a:r>
          </a:p>
        </p:txBody>
      </p:sp>
      <p:sp>
        <p:nvSpPr>
          <p:cNvPr id="7" name="Picture Placeholder 6"/>
          <p:cNvSpPr>
            <a:spLocks noGrp="1"/>
          </p:cNvSpPr>
          <p:nvPr>
            <p:ph type="pic" sz="quarter" idx="16"/>
          </p:nvPr>
        </p:nvSpPr>
        <p:spPr>
          <a:xfrm>
            <a:off x="242688" y="1831103"/>
            <a:ext cx="3843754" cy="1550392"/>
          </a:xfrm>
        </p:spPr>
        <p:txBody>
          <a:bodyPr>
            <a:normAutofit/>
          </a:bodyPr>
          <a:lstStyle>
            <a:lvl1pPr>
              <a:defRPr sz="1100">
                <a:solidFill>
                  <a:schemeClr val="bg2"/>
                </a:solidFill>
              </a:defRPr>
            </a:lvl1pPr>
          </a:lstStyle>
          <a:p>
            <a:r>
              <a:rPr lang="hr-HR"/>
              <a:t>Kliknite ikonu da biste dodali  sliku</a:t>
            </a:r>
            <a:endParaRPr lang="en-GB"/>
          </a:p>
        </p:txBody>
      </p:sp>
      <p:sp>
        <p:nvSpPr>
          <p:cNvPr id="12" name="Picture Placeholder 6"/>
          <p:cNvSpPr>
            <a:spLocks noGrp="1"/>
          </p:cNvSpPr>
          <p:nvPr>
            <p:ph type="pic" sz="quarter" idx="17"/>
          </p:nvPr>
        </p:nvSpPr>
        <p:spPr>
          <a:xfrm>
            <a:off x="5043071" y="1831103"/>
            <a:ext cx="3843754" cy="1550392"/>
          </a:xfrm>
        </p:spPr>
        <p:txBody>
          <a:bodyPr>
            <a:normAutofit/>
          </a:bodyPr>
          <a:lstStyle>
            <a:lvl1pPr>
              <a:defRPr sz="1100">
                <a:solidFill>
                  <a:schemeClr val="bg2"/>
                </a:solidFill>
              </a:defRPr>
            </a:lvl1pPr>
          </a:lstStyle>
          <a:p>
            <a:r>
              <a:rPr lang="hr-HR"/>
              <a:t>Kliknite ikonu da biste dodali  sliku</a:t>
            </a:r>
            <a:endParaRPr lang="en-GB" dirty="0"/>
          </a:p>
        </p:txBody>
      </p:sp>
      <p:sp>
        <p:nvSpPr>
          <p:cNvPr id="13" name="Text Placeholder 10"/>
          <p:cNvSpPr>
            <a:spLocks noGrp="1"/>
          </p:cNvSpPr>
          <p:nvPr>
            <p:ph type="body" sz="quarter" idx="18"/>
          </p:nvPr>
        </p:nvSpPr>
        <p:spPr>
          <a:xfrm>
            <a:off x="242688" y="1388443"/>
            <a:ext cx="3843754" cy="442661"/>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hr-HR"/>
              <a:t>Uredite stilove teksta matrice</a:t>
            </a:r>
          </a:p>
        </p:txBody>
      </p:sp>
      <p:sp>
        <p:nvSpPr>
          <p:cNvPr id="14" name="Text Placeholder 10"/>
          <p:cNvSpPr>
            <a:spLocks noGrp="1"/>
          </p:cNvSpPr>
          <p:nvPr>
            <p:ph type="body" sz="quarter" idx="19"/>
          </p:nvPr>
        </p:nvSpPr>
        <p:spPr>
          <a:xfrm>
            <a:off x="5043071" y="1388443"/>
            <a:ext cx="3843754" cy="442661"/>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hr-HR"/>
              <a:t>Uredite stilove teksta matrice</a:t>
            </a:r>
          </a:p>
        </p:txBody>
      </p:sp>
    </p:spTree>
    <p:extLst>
      <p:ext uri="{BB962C8B-B14F-4D97-AF65-F5344CB8AC3E}">
        <p14:creationId xmlns:p14="http://schemas.microsoft.com/office/powerpoint/2010/main" val="18720778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695158"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44533" y="3481305"/>
            <a:ext cx="2561614" cy="785512"/>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hr-HR"/>
              <a:t>Uredite stilove teksta matrice</a:t>
            </a:r>
          </a:p>
          <a:p>
            <a:pPr lvl="1"/>
            <a:r>
              <a:rPr lang="hr-HR"/>
              <a:t>Druga razina</a:t>
            </a:r>
          </a:p>
        </p:txBody>
      </p:sp>
      <p:sp>
        <p:nvSpPr>
          <p:cNvPr id="9" name="Text Placeholder 10"/>
          <p:cNvSpPr>
            <a:spLocks noGrp="1"/>
          </p:cNvSpPr>
          <p:nvPr>
            <p:ph type="body" sz="quarter" idx="15"/>
          </p:nvPr>
        </p:nvSpPr>
        <p:spPr>
          <a:xfrm>
            <a:off x="3300205" y="3481305"/>
            <a:ext cx="2561614" cy="785512"/>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hr-HR"/>
              <a:t>Uredite stilove teksta matrice</a:t>
            </a:r>
          </a:p>
          <a:p>
            <a:pPr lvl="1"/>
            <a:r>
              <a:rPr lang="hr-HR"/>
              <a:t>Druga razina</a:t>
            </a:r>
          </a:p>
        </p:txBody>
      </p:sp>
      <p:sp>
        <p:nvSpPr>
          <p:cNvPr id="7" name="Picture Placeholder 6"/>
          <p:cNvSpPr>
            <a:spLocks noGrp="1"/>
          </p:cNvSpPr>
          <p:nvPr>
            <p:ph type="pic" sz="quarter" idx="16"/>
          </p:nvPr>
        </p:nvSpPr>
        <p:spPr>
          <a:xfrm>
            <a:off x="244533" y="1831103"/>
            <a:ext cx="2561614" cy="1550392"/>
          </a:xfrm>
        </p:spPr>
        <p:txBody>
          <a:bodyPr>
            <a:normAutofit/>
          </a:bodyPr>
          <a:lstStyle>
            <a:lvl1pPr>
              <a:defRPr sz="1100">
                <a:solidFill>
                  <a:schemeClr val="bg2"/>
                </a:solidFill>
              </a:defRPr>
            </a:lvl1pPr>
          </a:lstStyle>
          <a:p>
            <a:r>
              <a:rPr lang="hr-HR"/>
              <a:t>Kliknite ikonu da biste dodali  sliku</a:t>
            </a:r>
            <a:endParaRPr lang="en-GB"/>
          </a:p>
        </p:txBody>
      </p:sp>
      <p:sp>
        <p:nvSpPr>
          <p:cNvPr id="12" name="Picture Placeholder 6"/>
          <p:cNvSpPr>
            <a:spLocks noGrp="1"/>
          </p:cNvSpPr>
          <p:nvPr>
            <p:ph type="pic" sz="quarter" idx="17"/>
          </p:nvPr>
        </p:nvSpPr>
        <p:spPr>
          <a:xfrm>
            <a:off x="3300205" y="1831103"/>
            <a:ext cx="2561614" cy="1550392"/>
          </a:xfrm>
        </p:spPr>
        <p:txBody>
          <a:bodyPr>
            <a:normAutofit/>
          </a:bodyPr>
          <a:lstStyle>
            <a:lvl1pPr>
              <a:defRPr sz="1100">
                <a:solidFill>
                  <a:schemeClr val="bg2"/>
                </a:solidFill>
              </a:defRPr>
            </a:lvl1pPr>
          </a:lstStyle>
          <a:p>
            <a:r>
              <a:rPr lang="hr-HR"/>
              <a:t>Kliknite ikonu da biste dodali  sliku</a:t>
            </a:r>
            <a:endParaRPr lang="en-GB"/>
          </a:p>
        </p:txBody>
      </p:sp>
      <p:sp>
        <p:nvSpPr>
          <p:cNvPr id="13" name="Text Placeholder 10"/>
          <p:cNvSpPr>
            <a:spLocks noGrp="1"/>
          </p:cNvSpPr>
          <p:nvPr>
            <p:ph type="body" sz="quarter" idx="18"/>
          </p:nvPr>
        </p:nvSpPr>
        <p:spPr>
          <a:xfrm>
            <a:off x="244533" y="1388443"/>
            <a:ext cx="2561614" cy="442661"/>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hr-HR"/>
              <a:t>Uredite stilove teksta matrice</a:t>
            </a:r>
          </a:p>
        </p:txBody>
      </p:sp>
      <p:sp>
        <p:nvSpPr>
          <p:cNvPr id="14" name="Text Placeholder 10"/>
          <p:cNvSpPr>
            <a:spLocks noGrp="1"/>
          </p:cNvSpPr>
          <p:nvPr>
            <p:ph type="body" sz="quarter" idx="19"/>
          </p:nvPr>
        </p:nvSpPr>
        <p:spPr>
          <a:xfrm>
            <a:off x="3300205" y="1388443"/>
            <a:ext cx="2561614" cy="442661"/>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hr-HR"/>
              <a:t>Uredite stilove teksta matrice</a:t>
            </a:r>
          </a:p>
        </p:txBody>
      </p:sp>
      <p:sp>
        <p:nvSpPr>
          <p:cNvPr id="15" name="Text Placeholder 10"/>
          <p:cNvSpPr>
            <a:spLocks noGrp="1"/>
          </p:cNvSpPr>
          <p:nvPr>
            <p:ph type="body" sz="quarter" idx="20"/>
          </p:nvPr>
        </p:nvSpPr>
        <p:spPr>
          <a:xfrm>
            <a:off x="6301029" y="3481305"/>
            <a:ext cx="2561614" cy="785512"/>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hr-HR"/>
              <a:t>Uredite stilove teksta matrice</a:t>
            </a:r>
          </a:p>
          <a:p>
            <a:pPr lvl="1"/>
            <a:r>
              <a:rPr lang="hr-HR"/>
              <a:t>Druga razina</a:t>
            </a:r>
          </a:p>
        </p:txBody>
      </p:sp>
      <p:sp>
        <p:nvSpPr>
          <p:cNvPr id="16" name="Picture Placeholder 6"/>
          <p:cNvSpPr>
            <a:spLocks noGrp="1"/>
          </p:cNvSpPr>
          <p:nvPr>
            <p:ph type="pic" sz="quarter" idx="21"/>
          </p:nvPr>
        </p:nvSpPr>
        <p:spPr>
          <a:xfrm>
            <a:off x="6301029" y="1831103"/>
            <a:ext cx="2561614" cy="1550392"/>
          </a:xfrm>
        </p:spPr>
        <p:txBody>
          <a:bodyPr>
            <a:normAutofit/>
          </a:bodyPr>
          <a:lstStyle>
            <a:lvl1pPr>
              <a:defRPr sz="1100">
                <a:solidFill>
                  <a:schemeClr val="bg2"/>
                </a:solidFill>
              </a:defRPr>
            </a:lvl1pPr>
          </a:lstStyle>
          <a:p>
            <a:r>
              <a:rPr lang="hr-HR"/>
              <a:t>Kliknite ikonu da biste dodali  sliku</a:t>
            </a:r>
            <a:endParaRPr lang="en-GB"/>
          </a:p>
        </p:txBody>
      </p:sp>
      <p:sp>
        <p:nvSpPr>
          <p:cNvPr id="17" name="Text Placeholder 10"/>
          <p:cNvSpPr>
            <a:spLocks noGrp="1"/>
          </p:cNvSpPr>
          <p:nvPr>
            <p:ph type="body" sz="quarter" idx="22"/>
          </p:nvPr>
        </p:nvSpPr>
        <p:spPr>
          <a:xfrm>
            <a:off x="6301029" y="1388443"/>
            <a:ext cx="2561614" cy="442661"/>
          </a:xfrm>
          <a:solidFill>
            <a:schemeClr val="accent6"/>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hr-HR"/>
              <a:t>Uredite stilove teksta matrice</a:t>
            </a:r>
          </a:p>
        </p:txBody>
      </p:sp>
    </p:spTree>
    <p:extLst>
      <p:ext uri="{BB962C8B-B14F-4D97-AF65-F5344CB8AC3E}">
        <p14:creationId xmlns:p14="http://schemas.microsoft.com/office/powerpoint/2010/main" val="833649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6723160" cy="4615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615283"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35007" y="3481305"/>
            <a:ext cx="1948830" cy="840694"/>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lvl2pPr>
          </a:lstStyle>
          <a:p>
            <a:pPr lvl="0"/>
            <a:r>
              <a:rPr lang="hr-HR"/>
              <a:t>Uredite stilove teksta matrice</a:t>
            </a:r>
          </a:p>
          <a:p>
            <a:pPr lvl="1"/>
            <a:r>
              <a:rPr lang="hr-HR"/>
              <a:t>Druga razina</a:t>
            </a:r>
          </a:p>
        </p:txBody>
      </p:sp>
      <p:sp>
        <p:nvSpPr>
          <p:cNvPr id="9" name="Text Placeholder 10"/>
          <p:cNvSpPr>
            <a:spLocks noGrp="1"/>
          </p:cNvSpPr>
          <p:nvPr>
            <p:ph type="body" sz="quarter" idx="15"/>
          </p:nvPr>
        </p:nvSpPr>
        <p:spPr>
          <a:xfrm>
            <a:off x="2469336" y="3481305"/>
            <a:ext cx="1948830" cy="840694"/>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lvl2pPr>
          </a:lstStyle>
          <a:p>
            <a:pPr lvl="0"/>
            <a:r>
              <a:rPr lang="hr-HR"/>
              <a:t>Uredite stilove teksta matrice</a:t>
            </a:r>
          </a:p>
          <a:p>
            <a:pPr lvl="1"/>
            <a:r>
              <a:rPr lang="hr-HR"/>
              <a:t>Druga razina</a:t>
            </a:r>
          </a:p>
        </p:txBody>
      </p:sp>
      <p:sp>
        <p:nvSpPr>
          <p:cNvPr id="7" name="Picture Placeholder 6"/>
          <p:cNvSpPr>
            <a:spLocks noGrp="1"/>
          </p:cNvSpPr>
          <p:nvPr>
            <p:ph type="pic" sz="quarter" idx="16"/>
          </p:nvPr>
        </p:nvSpPr>
        <p:spPr>
          <a:xfrm>
            <a:off x="235007" y="1831103"/>
            <a:ext cx="1948830" cy="1550392"/>
          </a:xfrm>
        </p:spPr>
        <p:txBody>
          <a:bodyPr lIns="72000" tIns="72000" rIns="72000" bIns="72000">
            <a:normAutofit/>
          </a:bodyPr>
          <a:lstStyle>
            <a:lvl1pPr>
              <a:defRPr sz="1100">
                <a:solidFill>
                  <a:schemeClr val="bg2"/>
                </a:solidFill>
              </a:defRPr>
            </a:lvl1pPr>
          </a:lstStyle>
          <a:p>
            <a:r>
              <a:rPr lang="hr-HR"/>
              <a:t>Kliknite ikonu da biste dodali  sliku</a:t>
            </a:r>
            <a:endParaRPr lang="en-GB" dirty="0"/>
          </a:p>
        </p:txBody>
      </p:sp>
      <p:sp>
        <p:nvSpPr>
          <p:cNvPr id="13" name="Text Placeholder 10"/>
          <p:cNvSpPr>
            <a:spLocks noGrp="1"/>
          </p:cNvSpPr>
          <p:nvPr>
            <p:ph type="body" sz="quarter" idx="18"/>
          </p:nvPr>
        </p:nvSpPr>
        <p:spPr>
          <a:xfrm>
            <a:off x="235007" y="1388443"/>
            <a:ext cx="1948830" cy="442660"/>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hr-HR"/>
              <a:t>Uredite stilove teksta matrice</a:t>
            </a:r>
          </a:p>
        </p:txBody>
      </p:sp>
      <p:sp>
        <p:nvSpPr>
          <p:cNvPr id="14" name="Text Placeholder 10"/>
          <p:cNvSpPr>
            <a:spLocks noGrp="1"/>
          </p:cNvSpPr>
          <p:nvPr>
            <p:ph type="body" sz="quarter" idx="19"/>
          </p:nvPr>
        </p:nvSpPr>
        <p:spPr>
          <a:xfrm>
            <a:off x="2469336" y="1388443"/>
            <a:ext cx="1948830" cy="442660"/>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hr-HR"/>
              <a:t>Uredite stilove teksta matrice</a:t>
            </a:r>
          </a:p>
        </p:txBody>
      </p:sp>
      <p:sp>
        <p:nvSpPr>
          <p:cNvPr id="12" name="Picture Placeholder 6"/>
          <p:cNvSpPr>
            <a:spLocks noGrp="1"/>
          </p:cNvSpPr>
          <p:nvPr>
            <p:ph type="pic" sz="quarter" idx="17"/>
          </p:nvPr>
        </p:nvSpPr>
        <p:spPr>
          <a:xfrm>
            <a:off x="2469336" y="1831103"/>
            <a:ext cx="1948830" cy="1550392"/>
          </a:xfrm>
        </p:spPr>
        <p:txBody>
          <a:bodyPr lIns="72000" tIns="72000" rIns="72000" bIns="72000">
            <a:normAutofit/>
          </a:bodyPr>
          <a:lstStyle>
            <a:lvl1pPr>
              <a:defRPr sz="1100">
                <a:solidFill>
                  <a:schemeClr val="bg2"/>
                </a:solidFill>
              </a:defRPr>
            </a:lvl1pPr>
          </a:lstStyle>
          <a:p>
            <a:r>
              <a:rPr lang="hr-HR"/>
              <a:t>Kliknite ikonu da biste dodali  sliku</a:t>
            </a:r>
            <a:endParaRPr lang="en-GB" dirty="0"/>
          </a:p>
        </p:txBody>
      </p:sp>
      <p:sp>
        <p:nvSpPr>
          <p:cNvPr id="15" name="Text Placeholder 10"/>
          <p:cNvSpPr>
            <a:spLocks noGrp="1"/>
          </p:cNvSpPr>
          <p:nvPr>
            <p:ph type="body" sz="quarter" idx="20"/>
          </p:nvPr>
        </p:nvSpPr>
        <p:spPr>
          <a:xfrm>
            <a:off x="4703665" y="3481305"/>
            <a:ext cx="1948830" cy="840694"/>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lvl2pPr>
          </a:lstStyle>
          <a:p>
            <a:pPr lvl="0"/>
            <a:r>
              <a:rPr lang="hr-HR"/>
              <a:t>Uredite stilove teksta matrice</a:t>
            </a:r>
          </a:p>
          <a:p>
            <a:pPr lvl="1"/>
            <a:r>
              <a:rPr lang="hr-HR"/>
              <a:t>Druga razina</a:t>
            </a:r>
          </a:p>
        </p:txBody>
      </p:sp>
      <p:sp>
        <p:nvSpPr>
          <p:cNvPr id="17" name="Text Placeholder 10"/>
          <p:cNvSpPr>
            <a:spLocks noGrp="1"/>
          </p:cNvSpPr>
          <p:nvPr>
            <p:ph type="body" sz="quarter" idx="22"/>
          </p:nvPr>
        </p:nvSpPr>
        <p:spPr>
          <a:xfrm>
            <a:off x="4703665" y="1388443"/>
            <a:ext cx="1948830" cy="442660"/>
          </a:xfrm>
          <a:solidFill>
            <a:schemeClr val="accent6"/>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hr-HR"/>
              <a:t>Uredite stilove teksta matrice</a:t>
            </a:r>
          </a:p>
        </p:txBody>
      </p:sp>
      <p:sp>
        <p:nvSpPr>
          <p:cNvPr id="16" name="Picture Placeholder 6"/>
          <p:cNvSpPr>
            <a:spLocks noGrp="1"/>
          </p:cNvSpPr>
          <p:nvPr>
            <p:ph type="pic" sz="quarter" idx="21"/>
          </p:nvPr>
        </p:nvSpPr>
        <p:spPr>
          <a:xfrm>
            <a:off x="4703665" y="1831103"/>
            <a:ext cx="1948830" cy="1550392"/>
          </a:xfrm>
        </p:spPr>
        <p:txBody>
          <a:bodyPr lIns="72000" tIns="72000" rIns="72000" bIns="72000">
            <a:normAutofit/>
          </a:bodyPr>
          <a:lstStyle>
            <a:lvl1pPr>
              <a:defRPr sz="1100">
                <a:solidFill>
                  <a:schemeClr val="bg2"/>
                </a:solidFill>
              </a:defRPr>
            </a:lvl1pPr>
          </a:lstStyle>
          <a:p>
            <a:r>
              <a:rPr lang="hr-HR"/>
              <a:t>Kliknite ikonu da biste dodali  sliku</a:t>
            </a:r>
            <a:endParaRPr lang="en-GB"/>
          </a:p>
        </p:txBody>
      </p:sp>
      <p:sp>
        <p:nvSpPr>
          <p:cNvPr id="18" name="Text Placeholder 10"/>
          <p:cNvSpPr>
            <a:spLocks noGrp="1"/>
          </p:cNvSpPr>
          <p:nvPr>
            <p:ph type="body" sz="quarter" idx="23"/>
          </p:nvPr>
        </p:nvSpPr>
        <p:spPr>
          <a:xfrm>
            <a:off x="6937995" y="3481305"/>
            <a:ext cx="1948830" cy="840694"/>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lvl2pPr>
          </a:lstStyle>
          <a:p>
            <a:pPr lvl="0"/>
            <a:r>
              <a:rPr lang="hr-HR"/>
              <a:t>Uredite stilove teksta matrice</a:t>
            </a:r>
          </a:p>
          <a:p>
            <a:pPr lvl="1"/>
            <a:r>
              <a:rPr lang="hr-HR"/>
              <a:t>Druga razina</a:t>
            </a:r>
          </a:p>
        </p:txBody>
      </p:sp>
      <p:sp>
        <p:nvSpPr>
          <p:cNvPr id="20" name="Text Placeholder 10"/>
          <p:cNvSpPr>
            <a:spLocks noGrp="1"/>
          </p:cNvSpPr>
          <p:nvPr>
            <p:ph type="body" sz="quarter" idx="25"/>
          </p:nvPr>
        </p:nvSpPr>
        <p:spPr>
          <a:xfrm>
            <a:off x="6937995" y="1388443"/>
            <a:ext cx="1948830" cy="442660"/>
          </a:xfrm>
          <a:solidFill>
            <a:schemeClr val="accent3"/>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hr-HR"/>
              <a:t>Uredite stilove teksta matrice</a:t>
            </a:r>
          </a:p>
        </p:txBody>
      </p:sp>
      <p:sp>
        <p:nvSpPr>
          <p:cNvPr id="19" name="Picture Placeholder 6"/>
          <p:cNvSpPr>
            <a:spLocks noGrp="1"/>
          </p:cNvSpPr>
          <p:nvPr>
            <p:ph type="pic" sz="quarter" idx="24"/>
          </p:nvPr>
        </p:nvSpPr>
        <p:spPr>
          <a:xfrm>
            <a:off x="6937995" y="1831103"/>
            <a:ext cx="1948830" cy="1550392"/>
          </a:xfrm>
        </p:spPr>
        <p:txBody>
          <a:bodyPr lIns="72000" tIns="72000" rIns="72000" bIns="72000">
            <a:normAutofit/>
          </a:bodyPr>
          <a:lstStyle>
            <a:lvl1pPr>
              <a:defRPr sz="1100">
                <a:solidFill>
                  <a:schemeClr val="bg2"/>
                </a:solidFill>
              </a:defRPr>
            </a:lvl1pPr>
          </a:lstStyle>
          <a:p>
            <a:r>
              <a:rPr lang="hr-HR"/>
              <a:t>Kliknite ikonu da biste dodali  sliku</a:t>
            </a:r>
            <a:endParaRPr lang="en-GB"/>
          </a:p>
        </p:txBody>
      </p:sp>
    </p:spTree>
    <p:extLst>
      <p:ext uri="{BB962C8B-B14F-4D97-AF65-F5344CB8AC3E}">
        <p14:creationId xmlns:p14="http://schemas.microsoft.com/office/powerpoint/2010/main" val="33269144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2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710517"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3" name="Text Placeholder 10"/>
          <p:cNvSpPr>
            <a:spLocks noGrp="1"/>
          </p:cNvSpPr>
          <p:nvPr>
            <p:ph type="body" sz="quarter" idx="18"/>
          </p:nvPr>
        </p:nvSpPr>
        <p:spPr>
          <a:xfrm>
            <a:off x="242687" y="1388443"/>
            <a:ext cx="3864347" cy="442661"/>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hr-HR"/>
              <a:t>Uredite stilove teksta matrice</a:t>
            </a:r>
          </a:p>
        </p:txBody>
      </p:sp>
      <p:sp>
        <p:nvSpPr>
          <p:cNvPr id="14" name="Text Placeholder 10"/>
          <p:cNvSpPr>
            <a:spLocks noGrp="1"/>
          </p:cNvSpPr>
          <p:nvPr>
            <p:ph type="body" sz="quarter" idx="19"/>
          </p:nvPr>
        </p:nvSpPr>
        <p:spPr>
          <a:xfrm>
            <a:off x="5012927" y="1388443"/>
            <a:ext cx="3873898" cy="442661"/>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hr-HR"/>
              <a:t>Uredite stilove teksta matrice</a:t>
            </a:r>
          </a:p>
        </p:txBody>
      </p:sp>
      <p:sp>
        <p:nvSpPr>
          <p:cNvPr id="10" name="Text Placeholder 9"/>
          <p:cNvSpPr>
            <a:spLocks noGrp="1"/>
          </p:cNvSpPr>
          <p:nvPr>
            <p:ph type="body" sz="quarter" idx="20"/>
          </p:nvPr>
        </p:nvSpPr>
        <p:spPr>
          <a:xfrm>
            <a:off x="242687" y="2001691"/>
            <a:ext cx="3864347" cy="2029761"/>
          </a:xfrm>
        </p:spPr>
        <p:txBody>
          <a:bodyPr lIns="73459" rIns="24486"/>
          <a:lstStyle>
            <a:lvl1pPr>
              <a:defRPr sz="1500"/>
            </a:lvl1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GB" dirty="0"/>
          </a:p>
        </p:txBody>
      </p:sp>
      <p:sp>
        <p:nvSpPr>
          <p:cNvPr id="15" name="Text Placeholder 9"/>
          <p:cNvSpPr>
            <a:spLocks noGrp="1"/>
          </p:cNvSpPr>
          <p:nvPr>
            <p:ph type="body" sz="quarter" idx="21"/>
          </p:nvPr>
        </p:nvSpPr>
        <p:spPr>
          <a:xfrm>
            <a:off x="5012927" y="2001691"/>
            <a:ext cx="3873898" cy="2029761"/>
          </a:xfrm>
        </p:spPr>
        <p:txBody>
          <a:bodyPr lIns="73459" rIns="24486"/>
          <a:lstStyle>
            <a:lvl1pPr>
              <a:defRPr sz="1500"/>
            </a:lvl1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GB" dirty="0"/>
          </a:p>
        </p:txBody>
      </p:sp>
      <p:sp>
        <p:nvSpPr>
          <p:cNvPr id="12" name="Text Placeholder 6"/>
          <p:cNvSpPr>
            <a:spLocks noGrp="1"/>
          </p:cNvSpPr>
          <p:nvPr>
            <p:ph type="body" sz="quarter" idx="16" hasCustomPrompt="1"/>
          </p:nvPr>
        </p:nvSpPr>
        <p:spPr>
          <a:xfrm>
            <a:off x="232376" y="4215715"/>
            <a:ext cx="6725791" cy="318287"/>
          </a:xfrm>
        </p:spPr>
        <p:txBody>
          <a:bodyPr anchor="b">
            <a:normAutofit/>
          </a:bodyPr>
          <a:lstStyle>
            <a:lvl1pPr algn="l">
              <a:lnSpc>
                <a:spcPct val="95000"/>
              </a:lnSpc>
              <a:spcBef>
                <a:spcPts val="204"/>
              </a:spcBef>
              <a:defRPr sz="1000" cap="none" baseline="0">
                <a:solidFill>
                  <a:schemeClr val="tx1"/>
                </a:solidFill>
              </a:defRPr>
            </a:lvl1pPr>
          </a:lstStyle>
          <a:p>
            <a:pPr lvl="0"/>
            <a:r>
              <a:rPr lang="en-US" dirty="0"/>
              <a:t>Question and Base</a:t>
            </a:r>
            <a:endParaRPr lang="en-GB" dirty="0"/>
          </a:p>
        </p:txBody>
      </p:sp>
    </p:spTree>
    <p:extLst>
      <p:ext uri="{BB962C8B-B14F-4D97-AF65-F5344CB8AC3E}">
        <p14:creationId xmlns:p14="http://schemas.microsoft.com/office/powerpoint/2010/main" val="27678250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3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710517"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3" name="Text Placeholder 10"/>
          <p:cNvSpPr>
            <a:spLocks noGrp="1"/>
          </p:cNvSpPr>
          <p:nvPr>
            <p:ph type="body" sz="quarter" idx="18"/>
          </p:nvPr>
        </p:nvSpPr>
        <p:spPr>
          <a:xfrm>
            <a:off x="242686" y="1388444"/>
            <a:ext cx="2654085" cy="442661"/>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hr-HR"/>
              <a:t>Uredite stilove teksta matrice</a:t>
            </a:r>
          </a:p>
        </p:txBody>
      </p:sp>
      <p:sp>
        <p:nvSpPr>
          <p:cNvPr id="14" name="Text Placeholder 10"/>
          <p:cNvSpPr>
            <a:spLocks noGrp="1"/>
          </p:cNvSpPr>
          <p:nvPr>
            <p:ph type="body" sz="quarter" idx="19"/>
          </p:nvPr>
        </p:nvSpPr>
        <p:spPr>
          <a:xfrm>
            <a:off x="3255264" y="1388443"/>
            <a:ext cx="2654085" cy="442661"/>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hr-HR"/>
              <a:t>Uredite stilove teksta matrice</a:t>
            </a:r>
          </a:p>
        </p:txBody>
      </p:sp>
      <p:sp>
        <p:nvSpPr>
          <p:cNvPr id="17" name="Text Placeholder 10"/>
          <p:cNvSpPr>
            <a:spLocks noGrp="1"/>
          </p:cNvSpPr>
          <p:nvPr>
            <p:ph type="body" sz="quarter" idx="22"/>
          </p:nvPr>
        </p:nvSpPr>
        <p:spPr>
          <a:xfrm>
            <a:off x="6232737" y="1388444"/>
            <a:ext cx="2654085" cy="442661"/>
          </a:xfrm>
          <a:solidFill>
            <a:schemeClr val="accent6"/>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hr-HR"/>
              <a:t>Uredite stilove teksta matrice</a:t>
            </a:r>
          </a:p>
        </p:txBody>
      </p:sp>
      <p:sp>
        <p:nvSpPr>
          <p:cNvPr id="18" name="Text Placeholder 9"/>
          <p:cNvSpPr>
            <a:spLocks noGrp="1"/>
          </p:cNvSpPr>
          <p:nvPr>
            <p:ph type="body" sz="quarter" idx="23"/>
          </p:nvPr>
        </p:nvSpPr>
        <p:spPr>
          <a:xfrm>
            <a:off x="250368" y="2001691"/>
            <a:ext cx="2654086" cy="2029761"/>
          </a:xfrm>
        </p:spPr>
        <p:txBody>
          <a:bodyPr lIns="73459" rIns="24486"/>
          <a:lstStyle>
            <a:lvl1pPr>
              <a:defRPr sz="1500"/>
            </a:lvl1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GB" dirty="0"/>
          </a:p>
        </p:txBody>
      </p:sp>
      <p:sp>
        <p:nvSpPr>
          <p:cNvPr id="19" name="Text Placeholder 9"/>
          <p:cNvSpPr>
            <a:spLocks noGrp="1"/>
          </p:cNvSpPr>
          <p:nvPr>
            <p:ph type="body" sz="quarter" idx="21"/>
          </p:nvPr>
        </p:nvSpPr>
        <p:spPr>
          <a:xfrm>
            <a:off x="3255266" y="2001691"/>
            <a:ext cx="2654086" cy="2029761"/>
          </a:xfrm>
        </p:spPr>
        <p:txBody>
          <a:bodyPr lIns="73459" rIns="24486"/>
          <a:lstStyle>
            <a:lvl1pPr>
              <a:defRPr sz="1500"/>
            </a:lvl1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GB" dirty="0"/>
          </a:p>
        </p:txBody>
      </p:sp>
      <p:sp>
        <p:nvSpPr>
          <p:cNvPr id="20" name="Text Placeholder 9"/>
          <p:cNvSpPr>
            <a:spLocks noGrp="1"/>
          </p:cNvSpPr>
          <p:nvPr>
            <p:ph type="body" sz="quarter" idx="24"/>
          </p:nvPr>
        </p:nvSpPr>
        <p:spPr>
          <a:xfrm>
            <a:off x="6232739" y="2001691"/>
            <a:ext cx="2654086" cy="2029761"/>
          </a:xfrm>
        </p:spPr>
        <p:txBody>
          <a:bodyPr lIns="73459" rIns="24486"/>
          <a:lstStyle>
            <a:lvl1pPr>
              <a:defRPr sz="1500"/>
            </a:lvl1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GB" dirty="0"/>
          </a:p>
        </p:txBody>
      </p:sp>
      <p:sp>
        <p:nvSpPr>
          <p:cNvPr id="16" name="Text Placeholder 6"/>
          <p:cNvSpPr>
            <a:spLocks noGrp="1"/>
          </p:cNvSpPr>
          <p:nvPr>
            <p:ph type="body" sz="quarter" idx="16" hasCustomPrompt="1"/>
          </p:nvPr>
        </p:nvSpPr>
        <p:spPr>
          <a:xfrm>
            <a:off x="232377" y="4215715"/>
            <a:ext cx="7880266" cy="318287"/>
          </a:xfrm>
        </p:spPr>
        <p:txBody>
          <a:bodyPr anchor="b">
            <a:normAutofit/>
          </a:bodyPr>
          <a:lstStyle>
            <a:lvl1pPr algn="l">
              <a:lnSpc>
                <a:spcPct val="95000"/>
              </a:lnSpc>
              <a:spcBef>
                <a:spcPts val="204"/>
              </a:spcBef>
              <a:defRPr sz="1000" cap="none" baseline="0">
                <a:solidFill>
                  <a:schemeClr val="tx1"/>
                </a:solidFill>
              </a:defRPr>
            </a:lvl1pPr>
          </a:lstStyle>
          <a:p>
            <a:pPr lvl="0"/>
            <a:r>
              <a:rPr lang="en-US" dirty="0"/>
              <a:t>Question and Base</a:t>
            </a:r>
            <a:endParaRPr lang="en-GB" dirty="0"/>
          </a:p>
        </p:txBody>
      </p:sp>
    </p:spTree>
    <p:extLst>
      <p:ext uri="{BB962C8B-B14F-4D97-AF65-F5344CB8AC3E}">
        <p14:creationId xmlns:p14="http://schemas.microsoft.com/office/powerpoint/2010/main" val="35178753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4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7870391" cy="4615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710517"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3" name="Text Placeholder 10"/>
          <p:cNvSpPr>
            <a:spLocks noGrp="1"/>
          </p:cNvSpPr>
          <p:nvPr>
            <p:ph type="body" sz="quarter" idx="18"/>
          </p:nvPr>
        </p:nvSpPr>
        <p:spPr>
          <a:xfrm>
            <a:off x="240527" y="1388443"/>
            <a:ext cx="1912119" cy="442661"/>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hr-HR"/>
              <a:t>Uredite stilove teksta matrice</a:t>
            </a:r>
          </a:p>
        </p:txBody>
      </p:sp>
      <p:sp>
        <p:nvSpPr>
          <p:cNvPr id="14" name="Text Placeholder 10"/>
          <p:cNvSpPr>
            <a:spLocks noGrp="1"/>
          </p:cNvSpPr>
          <p:nvPr>
            <p:ph type="body" sz="quarter" idx="19"/>
          </p:nvPr>
        </p:nvSpPr>
        <p:spPr>
          <a:xfrm>
            <a:off x="2477192" y="1388443"/>
            <a:ext cx="1912119" cy="442661"/>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hr-HR"/>
              <a:t>Uredite stilove teksta matrice</a:t>
            </a:r>
          </a:p>
        </p:txBody>
      </p:sp>
      <p:sp>
        <p:nvSpPr>
          <p:cNvPr id="17" name="Text Placeholder 10"/>
          <p:cNvSpPr>
            <a:spLocks noGrp="1"/>
          </p:cNvSpPr>
          <p:nvPr>
            <p:ph type="body" sz="quarter" idx="22"/>
          </p:nvPr>
        </p:nvSpPr>
        <p:spPr>
          <a:xfrm>
            <a:off x="4713857" y="1388443"/>
            <a:ext cx="1912119" cy="442661"/>
          </a:xfrm>
          <a:solidFill>
            <a:schemeClr val="accent6"/>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hr-HR"/>
              <a:t>Uredite stilove teksta matrice</a:t>
            </a:r>
          </a:p>
        </p:txBody>
      </p:sp>
      <p:sp>
        <p:nvSpPr>
          <p:cNvPr id="20" name="Text Placeholder 10"/>
          <p:cNvSpPr>
            <a:spLocks noGrp="1"/>
          </p:cNvSpPr>
          <p:nvPr>
            <p:ph type="body" sz="quarter" idx="25"/>
          </p:nvPr>
        </p:nvSpPr>
        <p:spPr>
          <a:xfrm>
            <a:off x="6950523" y="1388443"/>
            <a:ext cx="1912119" cy="442661"/>
          </a:xfrm>
          <a:solidFill>
            <a:schemeClr val="accent3"/>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hr-HR"/>
              <a:t>Uredite stilove teksta matrice</a:t>
            </a:r>
          </a:p>
        </p:txBody>
      </p:sp>
      <p:sp>
        <p:nvSpPr>
          <p:cNvPr id="21" name="Text Placeholder 9"/>
          <p:cNvSpPr>
            <a:spLocks noGrp="1"/>
          </p:cNvSpPr>
          <p:nvPr>
            <p:ph type="body" sz="quarter" idx="20"/>
          </p:nvPr>
        </p:nvSpPr>
        <p:spPr>
          <a:xfrm>
            <a:off x="240527" y="2001691"/>
            <a:ext cx="1912119" cy="2029761"/>
          </a:xfrm>
        </p:spPr>
        <p:txBody>
          <a:bodyPr lIns="73459" rIns="24486"/>
          <a:lstStyle>
            <a:lvl1pPr>
              <a:defRPr sz="1500"/>
            </a:lvl1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GB" dirty="0"/>
          </a:p>
        </p:txBody>
      </p:sp>
      <p:sp>
        <p:nvSpPr>
          <p:cNvPr id="22" name="Text Placeholder 9"/>
          <p:cNvSpPr>
            <a:spLocks noGrp="1"/>
          </p:cNvSpPr>
          <p:nvPr>
            <p:ph type="body" sz="quarter" idx="21"/>
          </p:nvPr>
        </p:nvSpPr>
        <p:spPr>
          <a:xfrm>
            <a:off x="2477192" y="2001691"/>
            <a:ext cx="1912119" cy="2029761"/>
          </a:xfrm>
        </p:spPr>
        <p:txBody>
          <a:bodyPr lIns="73459" rIns="24486"/>
          <a:lstStyle>
            <a:lvl1pPr>
              <a:defRPr sz="1500"/>
            </a:lvl1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GB" dirty="0"/>
          </a:p>
        </p:txBody>
      </p:sp>
      <p:sp>
        <p:nvSpPr>
          <p:cNvPr id="23" name="Text Placeholder 9"/>
          <p:cNvSpPr>
            <a:spLocks noGrp="1"/>
          </p:cNvSpPr>
          <p:nvPr>
            <p:ph type="body" sz="quarter" idx="26"/>
          </p:nvPr>
        </p:nvSpPr>
        <p:spPr>
          <a:xfrm>
            <a:off x="4713857" y="2001691"/>
            <a:ext cx="1912119" cy="2029761"/>
          </a:xfrm>
        </p:spPr>
        <p:txBody>
          <a:bodyPr lIns="73459" rIns="24486"/>
          <a:lstStyle>
            <a:lvl1pPr>
              <a:defRPr sz="1500"/>
            </a:lvl1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GB" dirty="0"/>
          </a:p>
        </p:txBody>
      </p:sp>
      <p:sp>
        <p:nvSpPr>
          <p:cNvPr id="24" name="Text Placeholder 9"/>
          <p:cNvSpPr>
            <a:spLocks noGrp="1"/>
          </p:cNvSpPr>
          <p:nvPr>
            <p:ph type="body" sz="quarter" idx="27"/>
          </p:nvPr>
        </p:nvSpPr>
        <p:spPr>
          <a:xfrm>
            <a:off x="6950523" y="2001691"/>
            <a:ext cx="1912119" cy="2029761"/>
          </a:xfrm>
        </p:spPr>
        <p:txBody>
          <a:bodyPr lIns="73459" rIns="24486"/>
          <a:lstStyle>
            <a:lvl1pPr>
              <a:defRPr sz="1500"/>
            </a:lvl1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GB" dirty="0"/>
          </a:p>
        </p:txBody>
      </p:sp>
      <p:sp>
        <p:nvSpPr>
          <p:cNvPr id="16" name="Text Placeholder 6"/>
          <p:cNvSpPr>
            <a:spLocks noGrp="1"/>
          </p:cNvSpPr>
          <p:nvPr>
            <p:ph type="body" sz="quarter" idx="16" hasCustomPrompt="1"/>
          </p:nvPr>
        </p:nvSpPr>
        <p:spPr>
          <a:xfrm>
            <a:off x="240527" y="4215715"/>
            <a:ext cx="6717639" cy="318287"/>
          </a:xfrm>
        </p:spPr>
        <p:txBody>
          <a:bodyPr anchor="b">
            <a:normAutofit/>
          </a:bodyPr>
          <a:lstStyle>
            <a:lvl1pPr algn="l">
              <a:lnSpc>
                <a:spcPct val="95000"/>
              </a:lnSpc>
              <a:spcBef>
                <a:spcPts val="204"/>
              </a:spcBef>
              <a:defRPr sz="1000" cap="none" baseline="0">
                <a:solidFill>
                  <a:schemeClr val="tx1"/>
                </a:solidFill>
              </a:defRPr>
            </a:lvl1pPr>
          </a:lstStyle>
          <a:p>
            <a:pPr lvl="0"/>
            <a:r>
              <a:rPr lang="en-US" dirty="0"/>
              <a:t>Question and Base</a:t>
            </a:r>
            <a:endParaRPr lang="en-GB" dirty="0"/>
          </a:p>
        </p:txBody>
      </p:sp>
    </p:spTree>
    <p:extLst>
      <p:ext uri="{BB962C8B-B14F-4D97-AF65-F5344CB8AC3E}">
        <p14:creationId xmlns:p14="http://schemas.microsoft.com/office/powerpoint/2010/main" val="1160013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ext Optio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2376" y="248323"/>
            <a:ext cx="6725791"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47650" y="1388443"/>
            <a:ext cx="7870391" cy="264300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GB" dirty="0"/>
          </a:p>
        </p:txBody>
      </p:sp>
    </p:spTree>
    <p:extLst>
      <p:ext uri="{BB962C8B-B14F-4D97-AF65-F5344CB8AC3E}">
        <p14:creationId xmlns:p14="http://schemas.microsoft.com/office/powerpoint/2010/main" val="32352133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Mobile 1">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add emphasis part of title</a:t>
            </a:r>
          </a:p>
        </p:txBody>
      </p:sp>
      <p:sp>
        <p:nvSpPr>
          <p:cNvPr id="8" name="Text Placeholder 7"/>
          <p:cNvSpPr>
            <a:spLocks noGrp="1"/>
          </p:cNvSpPr>
          <p:nvPr>
            <p:ph type="body" sz="quarter" idx="13" hasCustomPrompt="1"/>
          </p:nvPr>
        </p:nvSpPr>
        <p:spPr>
          <a:xfrm>
            <a:off x="232376" y="248323"/>
            <a:ext cx="6725791" cy="442661"/>
          </a:xfrm>
        </p:spPr>
        <p:txBody>
          <a:bodyPr anchor="b">
            <a:normAutofit/>
          </a:bodyPr>
          <a:lstStyle>
            <a:lvl1pPr marL="0" indent="0">
              <a:buNone/>
              <a:defRPr sz="1900" b="0" baseline="0">
                <a:solidFill>
                  <a:schemeClr val="bg2"/>
                </a:solidFill>
              </a:defRPr>
            </a:lvl1pPr>
          </a:lstStyle>
          <a:p>
            <a:pPr lvl="0"/>
            <a:r>
              <a:rPr lang="en-US" dirty="0"/>
              <a:t>CLICK TO ADD TAG LINE OR BEGINNING OF TITLE</a:t>
            </a:r>
            <a:endParaRPr lang="en-GB" dirty="0"/>
          </a:p>
        </p:txBody>
      </p:sp>
      <p:sp>
        <p:nvSpPr>
          <p:cNvPr id="7" name="Picture Placeholder 6"/>
          <p:cNvSpPr>
            <a:spLocks noGrp="1"/>
          </p:cNvSpPr>
          <p:nvPr>
            <p:ph type="pic" sz="quarter" idx="16"/>
          </p:nvPr>
        </p:nvSpPr>
        <p:spPr>
          <a:xfrm rot="420000">
            <a:off x="6480242" y="1618453"/>
            <a:ext cx="1515340" cy="2451323"/>
          </a:xfrm>
        </p:spPr>
        <p:txBody>
          <a:bodyPr/>
          <a:lstStyle/>
          <a:p>
            <a:r>
              <a:rPr lang="hr-HR"/>
              <a:t>Kliknite ikonu da biste dodali  sliku</a:t>
            </a:r>
            <a:endParaRPr lang="en-GB" dirty="0"/>
          </a:p>
        </p:txBody>
      </p:sp>
    </p:spTree>
    <p:extLst>
      <p:ext uri="{BB962C8B-B14F-4D97-AF65-F5344CB8AC3E}">
        <p14:creationId xmlns:p14="http://schemas.microsoft.com/office/powerpoint/2010/main" val="11961878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Mobile Uprigh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add emphasis part of title</a:t>
            </a:r>
          </a:p>
        </p:txBody>
      </p:sp>
      <p:sp>
        <p:nvSpPr>
          <p:cNvPr id="8" name="Text Placeholder 7"/>
          <p:cNvSpPr>
            <a:spLocks noGrp="1"/>
          </p:cNvSpPr>
          <p:nvPr>
            <p:ph type="body" sz="quarter" idx="13" hasCustomPrompt="1"/>
          </p:nvPr>
        </p:nvSpPr>
        <p:spPr>
          <a:xfrm>
            <a:off x="232376" y="248323"/>
            <a:ext cx="6725791" cy="442661"/>
          </a:xfrm>
        </p:spPr>
        <p:txBody>
          <a:bodyPr anchor="b">
            <a:normAutofit/>
          </a:bodyPr>
          <a:lstStyle>
            <a:lvl1pPr marL="0" indent="0">
              <a:buNone/>
              <a:defRPr sz="1900" b="0" baseline="0">
                <a:solidFill>
                  <a:schemeClr val="bg2"/>
                </a:solidFill>
              </a:defRPr>
            </a:lvl1pPr>
          </a:lstStyle>
          <a:p>
            <a:pPr lvl="0"/>
            <a:r>
              <a:rPr lang="en-US" dirty="0"/>
              <a:t>CLICK TO ADD TAG LINE OR BEGINNING OF TITLE</a:t>
            </a:r>
            <a:endParaRPr lang="en-GB" dirty="0"/>
          </a:p>
        </p:txBody>
      </p:sp>
      <p:sp>
        <p:nvSpPr>
          <p:cNvPr id="7" name="Picture Placeholder 6"/>
          <p:cNvSpPr>
            <a:spLocks noGrp="1"/>
          </p:cNvSpPr>
          <p:nvPr>
            <p:ph type="pic" sz="quarter" idx="16"/>
          </p:nvPr>
        </p:nvSpPr>
        <p:spPr>
          <a:xfrm>
            <a:off x="6808770" y="1707293"/>
            <a:ext cx="1501361" cy="2420380"/>
          </a:xfrm>
        </p:spPr>
        <p:txBody>
          <a:bodyPr/>
          <a:lstStyle/>
          <a:p>
            <a:r>
              <a:rPr lang="hr-HR"/>
              <a:t>Kliknite ikonu da biste dodali  sliku</a:t>
            </a:r>
            <a:endParaRPr lang="en-GB" dirty="0"/>
          </a:p>
        </p:txBody>
      </p:sp>
      <p:sp>
        <p:nvSpPr>
          <p:cNvPr id="9" name="Text Placeholder 6"/>
          <p:cNvSpPr>
            <a:spLocks noGrp="1"/>
          </p:cNvSpPr>
          <p:nvPr>
            <p:ph type="body" sz="quarter" idx="17" hasCustomPrompt="1"/>
          </p:nvPr>
        </p:nvSpPr>
        <p:spPr>
          <a:xfrm>
            <a:off x="631889" y="4219806"/>
            <a:ext cx="6326278" cy="318287"/>
          </a:xfrm>
        </p:spPr>
        <p:txBody>
          <a:bodyPr anchor="b">
            <a:normAutofit/>
          </a:bodyPr>
          <a:lstStyle>
            <a:lvl1pPr algn="l">
              <a:lnSpc>
                <a:spcPct val="95000"/>
              </a:lnSpc>
              <a:spcBef>
                <a:spcPts val="204"/>
              </a:spcBef>
              <a:defRPr sz="1000" cap="none" baseline="0">
                <a:solidFill>
                  <a:schemeClr val="bg2"/>
                </a:solidFill>
              </a:defRPr>
            </a:lvl1pPr>
          </a:lstStyle>
          <a:p>
            <a:pPr lvl="0"/>
            <a:r>
              <a:rPr lang="en-US" dirty="0"/>
              <a:t>Question and Base</a:t>
            </a:r>
            <a:endParaRPr lang="en-GB" dirty="0"/>
          </a:p>
        </p:txBody>
      </p:sp>
    </p:spTree>
    <p:extLst>
      <p:ext uri="{BB962C8B-B14F-4D97-AF65-F5344CB8AC3E}">
        <p14:creationId xmlns:p14="http://schemas.microsoft.com/office/powerpoint/2010/main" val="25372182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_Title Slide - Box Image [Green]">
    <p:bg>
      <p:bgPr>
        <a:solidFill>
          <a:schemeClr val="accent6"/>
        </a:solidFill>
        <a:effectLst/>
      </p:bgPr>
    </p:bg>
    <p:spTree>
      <p:nvGrpSpPr>
        <p:cNvPr id="1" name=""/>
        <p:cNvGrpSpPr/>
        <p:nvPr/>
      </p:nvGrpSpPr>
      <p:grpSpPr>
        <a:xfrm>
          <a:off x="0" y="0"/>
          <a:ext cx="0" cy="0"/>
          <a:chOff x="0" y="0"/>
          <a:chExt cx="0" cy="0"/>
        </a:xfrm>
      </p:grpSpPr>
      <p:sp>
        <p:nvSpPr>
          <p:cNvPr id="12" name="Picture Placeholder 5"/>
          <p:cNvSpPr>
            <a:spLocks noGrp="1"/>
          </p:cNvSpPr>
          <p:nvPr>
            <p:ph type="pic" sz="quarter" idx="18"/>
          </p:nvPr>
        </p:nvSpPr>
        <p:spPr>
          <a:xfrm>
            <a:off x="0" y="-8966"/>
            <a:ext cx="4392706" cy="5152465"/>
          </a:xfrm>
          <a:custGeom>
            <a:avLst/>
            <a:gdLst>
              <a:gd name="connsiteX0" fmla="*/ 0 w 4392706"/>
              <a:gd name="connsiteY0" fmla="*/ 0 h 5143500"/>
              <a:gd name="connsiteX1" fmla="*/ 4392706 w 4392706"/>
              <a:gd name="connsiteY1" fmla="*/ 0 h 5143500"/>
              <a:gd name="connsiteX2" fmla="*/ 4392706 w 4392706"/>
              <a:gd name="connsiteY2" fmla="*/ 5143500 h 5143500"/>
              <a:gd name="connsiteX3" fmla="*/ 0 w 4392706"/>
              <a:gd name="connsiteY3" fmla="*/ 5143500 h 5143500"/>
              <a:gd name="connsiteX4" fmla="*/ 0 w 4392706"/>
              <a:gd name="connsiteY4" fmla="*/ 0 h 5143500"/>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16306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2706" h="5152465">
                <a:moveTo>
                  <a:pt x="0" y="8965"/>
                </a:moveTo>
                <a:lnTo>
                  <a:pt x="2716306" y="0"/>
                </a:lnTo>
                <a:lnTo>
                  <a:pt x="4392706" y="5152465"/>
                </a:lnTo>
                <a:lnTo>
                  <a:pt x="0" y="5152465"/>
                </a:lnTo>
                <a:lnTo>
                  <a:pt x="0" y="8965"/>
                </a:lnTo>
                <a:close/>
              </a:path>
            </a:pathLst>
          </a:custGeom>
        </p:spPr>
        <p:txBody>
          <a:bodyPr/>
          <a:lstStyle/>
          <a:p>
            <a:r>
              <a:rPr lang="hr-HR"/>
              <a:t>Kliknite ikonu da biste dodali  sliku</a:t>
            </a:r>
            <a:endParaRPr lang="en-GB"/>
          </a:p>
        </p:txBody>
      </p:sp>
      <p:sp>
        <p:nvSpPr>
          <p:cNvPr id="3" name="Subtitle 2"/>
          <p:cNvSpPr>
            <a:spLocks noGrp="1"/>
          </p:cNvSpPr>
          <p:nvPr>
            <p:ph type="subTitle" idx="1" hasCustomPrompt="1"/>
          </p:nvPr>
        </p:nvSpPr>
        <p:spPr>
          <a:xfrm>
            <a:off x="4652766" y="1388444"/>
            <a:ext cx="4216925" cy="2247851"/>
          </a:xfrm>
        </p:spPr>
        <p:txBody>
          <a:bodyPr anchor="ctr">
            <a:normAutofit/>
          </a:bodyPr>
          <a:lstStyle>
            <a:lvl1pPr marL="0" indent="0" algn="l">
              <a:buNone/>
              <a:defRPr sz="2700" baseline="0">
                <a:solidFill>
                  <a:schemeClr val="bg1"/>
                </a:solidFill>
              </a:defRPr>
            </a:lvl1pPr>
            <a:lvl2pPr marL="3240" indent="0" algn="l">
              <a:lnSpc>
                <a:spcPct val="90000"/>
              </a:lnSpc>
              <a:spcBef>
                <a:spcPts val="408"/>
              </a:spcBef>
              <a:buNone/>
              <a:tabLst/>
              <a:defRPr sz="2200" baseline="0">
                <a:solidFill>
                  <a:schemeClr val="bg1">
                    <a:alpha val="70000"/>
                  </a:schemeClr>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Slide Title</a:t>
            </a:r>
          </a:p>
          <a:p>
            <a:pPr lvl="1"/>
            <a:r>
              <a:rPr lang="en-US" dirty="0"/>
              <a:t>Lorem ipsum dolor sit amet, consectetuer adipiscing elit. Maecenas porttitor congue </a:t>
            </a:r>
            <a:r>
              <a:rPr lang="en-US" dirty="0" err="1"/>
              <a:t>massa</a:t>
            </a:r>
            <a:r>
              <a:rPr lang="en-US" dirty="0"/>
              <a:t>.</a:t>
            </a:r>
          </a:p>
        </p:txBody>
      </p:sp>
      <p:pic>
        <p:nvPicPr>
          <p:cNvPr id="7" name="Picture 6"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8521945" y="4594687"/>
            <a:ext cx="377327" cy="355982"/>
          </a:xfrm>
          <a:prstGeom prst="rect">
            <a:avLst/>
          </a:prstGeom>
        </p:spPr>
      </p:pic>
      <p:pic>
        <p:nvPicPr>
          <p:cNvPr id="11" name="Picture 10" descr="IPSOS_GAMECHANGERS_blue.png"/>
          <p:cNvPicPr>
            <a:picLocks noChangeAspect="1"/>
          </p:cNvPicPr>
          <p:nvPr/>
        </p:nvPicPr>
        <p:blipFill rotWithShape="1">
          <a:blip r:embed="rId3" cstate="print">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rcRect t="14610" r="22774"/>
          <a:stretch/>
        </p:blipFill>
        <p:spPr>
          <a:xfrm>
            <a:off x="6965726" y="4658133"/>
            <a:ext cx="1380186" cy="277168"/>
          </a:xfrm>
          <a:prstGeom prst="rect">
            <a:avLst/>
          </a:prstGeom>
        </p:spPr>
      </p:pic>
      <p:sp>
        <p:nvSpPr>
          <p:cNvPr id="9" name="Footer Placeholder 3"/>
          <p:cNvSpPr>
            <a:spLocks noGrp="1"/>
          </p:cNvSpPr>
          <p:nvPr>
            <p:ph type="ftr" sz="quarter" idx="15"/>
          </p:nvPr>
        </p:nvSpPr>
        <p:spPr>
          <a:xfrm>
            <a:off x="614375" y="4665811"/>
            <a:ext cx="3164412" cy="269490"/>
          </a:xfrm>
          <a:prstGeom prst="rect">
            <a:avLst/>
          </a:prstGeom>
        </p:spPr>
        <p:txBody>
          <a:bodyPr vert="horz" lIns="0" tIns="0" rIns="0" bIns="0" rtlCol="0" anchor="b">
            <a:normAutofit/>
          </a:bodyPr>
          <a:lstStyle>
            <a:lvl1pPr>
              <a:defRPr lang="en-GB" sz="800" cap="none" baseline="0" smtClean="0">
                <a:solidFill>
                  <a:schemeClr val="bg1"/>
                </a:solidFill>
              </a:defRPr>
            </a:lvl1pPr>
          </a:lstStyle>
          <a:p>
            <a:pPr>
              <a:lnSpc>
                <a:spcPct val="95000"/>
              </a:lnSpc>
              <a:spcBef>
                <a:spcPts val="204"/>
              </a:spcBef>
            </a:pPr>
            <a:r>
              <a:rPr lang="en-GB"/>
              <a:t>© 2015 Ipsos. </a:t>
            </a:r>
            <a:endParaRPr lang="en-GB" dirty="0"/>
          </a:p>
        </p:txBody>
      </p:sp>
      <p:sp>
        <p:nvSpPr>
          <p:cNvPr id="10" name="Slide Number Placeholder 8"/>
          <p:cNvSpPr>
            <a:spLocks noGrp="1"/>
          </p:cNvSpPr>
          <p:nvPr>
            <p:ph type="sldNum" sz="quarter" idx="17"/>
          </p:nvPr>
        </p:nvSpPr>
        <p:spPr>
          <a:xfrm>
            <a:off x="247312" y="4665811"/>
            <a:ext cx="382425" cy="260192"/>
          </a:xfrm>
          <a:prstGeom prst="rect">
            <a:avLst/>
          </a:prstGeom>
        </p:spPr>
        <p:txBody>
          <a:bodyPr vert="horz" lIns="0" tIns="0" rIns="0" bIns="0" rtlCol="0" anchor="b">
            <a:normAutofit/>
          </a:bodyPr>
          <a:lstStyle>
            <a:lvl1pPr>
              <a:defRPr lang="en-US" sz="800" cap="none" baseline="0" smtClean="0">
                <a:solidFill>
                  <a:schemeClr val="bg1"/>
                </a:solidFill>
              </a:defRPr>
            </a:lvl1pPr>
          </a:lstStyle>
          <a:p>
            <a:pPr>
              <a:lnSpc>
                <a:spcPct val="95000"/>
              </a:lnSpc>
              <a:spcBef>
                <a:spcPts val="204"/>
              </a:spcBef>
            </a:pPr>
            <a:fld id="{7F034911-0302-4AAB-AEF0-815419E29289}" type="slidenum">
              <a:rPr lang="en-GB" smtClean="0"/>
              <a:pPr>
                <a:lnSpc>
                  <a:spcPct val="95000"/>
                </a:lnSpc>
                <a:spcBef>
                  <a:spcPts val="204"/>
                </a:spcBef>
              </a:pPr>
              <a:t>‹#›</a:t>
            </a:fld>
            <a:endParaRPr lang="en-GB" dirty="0"/>
          </a:p>
        </p:txBody>
      </p:sp>
      <p:pic>
        <p:nvPicPr>
          <p:cNvPr id="8"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71976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Title Slide - wide image [Green]">
    <p:bg>
      <p:bgPr>
        <a:solidFill>
          <a:schemeClr val="accent6"/>
        </a:solidFill>
        <a:effectLst/>
      </p:bgPr>
    </p:bg>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0" y="-8964"/>
            <a:ext cx="6223748" cy="5152464"/>
          </a:xfrm>
          <a:custGeom>
            <a:avLst/>
            <a:gdLst>
              <a:gd name="connsiteX0" fmla="*/ 0 w 6438900"/>
              <a:gd name="connsiteY0" fmla="*/ 0 h 5143500"/>
              <a:gd name="connsiteX1" fmla="*/ 6438900 w 6438900"/>
              <a:gd name="connsiteY1" fmla="*/ 0 h 5143500"/>
              <a:gd name="connsiteX2" fmla="*/ 6438900 w 6438900"/>
              <a:gd name="connsiteY2" fmla="*/ 5143500 h 5143500"/>
              <a:gd name="connsiteX3" fmla="*/ 0 w 6438900"/>
              <a:gd name="connsiteY3" fmla="*/ 5143500 h 5143500"/>
              <a:gd name="connsiteX4" fmla="*/ 0 w 6438900"/>
              <a:gd name="connsiteY4" fmla="*/ 0 h 5143500"/>
              <a:gd name="connsiteX0" fmla="*/ 0 w 6438900"/>
              <a:gd name="connsiteY0" fmla="*/ 0 h 5143500"/>
              <a:gd name="connsiteX1" fmla="*/ 4654924 w 6438900"/>
              <a:gd name="connsiteY1" fmla="*/ 0 h 5143500"/>
              <a:gd name="connsiteX2" fmla="*/ 6438900 w 6438900"/>
              <a:gd name="connsiteY2" fmla="*/ 5143500 h 5143500"/>
              <a:gd name="connsiteX3" fmla="*/ 0 w 6438900"/>
              <a:gd name="connsiteY3" fmla="*/ 5143500 h 5143500"/>
              <a:gd name="connsiteX4" fmla="*/ 0 w 6438900"/>
              <a:gd name="connsiteY4" fmla="*/ 0 h 5143500"/>
              <a:gd name="connsiteX0" fmla="*/ 0 w 6340288"/>
              <a:gd name="connsiteY0" fmla="*/ 0 h 5143500"/>
              <a:gd name="connsiteX1" fmla="*/ 4654924 w 6340288"/>
              <a:gd name="connsiteY1" fmla="*/ 0 h 5143500"/>
              <a:gd name="connsiteX2" fmla="*/ 6340288 w 6340288"/>
              <a:gd name="connsiteY2" fmla="*/ 5143500 h 5143500"/>
              <a:gd name="connsiteX3" fmla="*/ 0 w 6340288"/>
              <a:gd name="connsiteY3" fmla="*/ 5143500 h 5143500"/>
              <a:gd name="connsiteX4" fmla="*/ 0 w 6340288"/>
              <a:gd name="connsiteY4" fmla="*/ 0 h 5143500"/>
              <a:gd name="connsiteX0" fmla="*/ 0 w 6205818"/>
              <a:gd name="connsiteY0" fmla="*/ 0 h 5143500"/>
              <a:gd name="connsiteX1" fmla="*/ 4654924 w 6205818"/>
              <a:gd name="connsiteY1" fmla="*/ 0 h 5143500"/>
              <a:gd name="connsiteX2" fmla="*/ 6205818 w 6205818"/>
              <a:gd name="connsiteY2" fmla="*/ 5134535 h 5143500"/>
              <a:gd name="connsiteX3" fmla="*/ 0 w 6205818"/>
              <a:gd name="connsiteY3" fmla="*/ 5143500 h 5143500"/>
              <a:gd name="connsiteX4" fmla="*/ 0 w 6205818"/>
              <a:gd name="connsiteY4" fmla="*/ 0 h 5143500"/>
              <a:gd name="connsiteX0" fmla="*/ 0 w 6205818"/>
              <a:gd name="connsiteY0" fmla="*/ 0 h 5143500"/>
              <a:gd name="connsiteX1" fmla="*/ 4493559 w 6205818"/>
              <a:gd name="connsiteY1" fmla="*/ 17930 h 5143500"/>
              <a:gd name="connsiteX2" fmla="*/ 6205818 w 6205818"/>
              <a:gd name="connsiteY2" fmla="*/ 5134535 h 5143500"/>
              <a:gd name="connsiteX3" fmla="*/ 0 w 6205818"/>
              <a:gd name="connsiteY3" fmla="*/ 5143500 h 5143500"/>
              <a:gd name="connsiteX4" fmla="*/ 0 w 6205818"/>
              <a:gd name="connsiteY4" fmla="*/ 0 h 5143500"/>
              <a:gd name="connsiteX0" fmla="*/ 0 w 6205818"/>
              <a:gd name="connsiteY0" fmla="*/ 0 h 5143500"/>
              <a:gd name="connsiteX1" fmla="*/ 4502524 w 6205818"/>
              <a:gd name="connsiteY1" fmla="*/ 26895 h 5143500"/>
              <a:gd name="connsiteX2" fmla="*/ 6205818 w 6205818"/>
              <a:gd name="connsiteY2" fmla="*/ 5134535 h 5143500"/>
              <a:gd name="connsiteX3" fmla="*/ 0 w 6205818"/>
              <a:gd name="connsiteY3" fmla="*/ 5143500 h 5143500"/>
              <a:gd name="connsiteX4" fmla="*/ 0 w 6205818"/>
              <a:gd name="connsiteY4" fmla="*/ 0 h 5143500"/>
              <a:gd name="connsiteX0" fmla="*/ 0 w 6205818"/>
              <a:gd name="connsiteY0" fmla="*/ 0 h 5143500"/>
              <a:gd name="connsiteX1" fmla="*/ 4502524 w 6205818"/>
              <a:gd name="connsiteY1" fmla="*/ 1 h 5143500"/>
              <a:gd name="connsiteX2" fmla="*/ 6205818 w 6205818"/>
              <a:gd name="connsiteY2" fmla="*/ 5134535 h 5143500"/>
              <a:gd name="connsiteX3" fmla="*/ 0 w 6205818"/>
              <a:gd name="connsiteY3" fmla="*/ 5143500 h 5143500"/>
              <a:gd name="connsiteX4" fmla="*/ 0 w 6205818"/>
              <a:gd name="connsiteY4" fmla="*/ 0 h 5143500"/>
              <a:gd name="connsiteX0" fmla="*/ 0 w 6223748"/>
              <a:gd name="connsiteY0" fmla="*/ 0 h 5143500"/>
              <a:gd name="connsiteX1" fmla="*/ 4502524 w 6223748"/>
              <a:gd name="connsiteY1" fmla="*/ 1 h 5143500"/>
              <a:gd name="connsiteX2" fmla="*/ 6223748 w 6223748"/>
              <a:gd name="connsiteY2" fmla="*/ 5143499 h 5143500"/>
              <a:gd name="connsiteX3" fmla="*/ 0 w 6223748"/>
              <a:gd name="connsiteY3" fmla="*/ 5143500 h 5143500"/>
              <a:gd name="connsiteX4" fmla="*/ 0 w 6223748"/>
              <a:gd name="connsiteY4" fmla="*/ 0 h 5143500"/>
              <a:gd name="connsiteX0" fmla="*/ 0 w 6223748"/>
              <a:gd name="connsiteY0" fmla="*/ 8964 h 5152464"/>
              <a:gd name="connsiteX1" fmla="*/ 4529418 w 6223748"/>
              <a:gd name="connsiteY1" fmla="*/ 0 h 5152464"/>
              <a:gd name="connsiteX2" fmla="*/ 6223748 w 6223748"/>
              <a:gd name="connsiteY2" fmla="*/ 5152463 h 5152464"/>
              <a:gd name="connsiteX3" fmla="*/ 0 w 6223748"/>
              <a:gd name="connsiteY3" fmla="*/ 5152464 h 5152464"/>
              <a:gd name="connsiteX4" fmla="*/ 0 w 6223748"/>
              <a:gd name="connsiteY4" fmla="*/ 8964 h 5152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3748" h="5152464">
                <a:moveTo>
                  <a:pt x="0" y="8964"/>
                </a:moveTo>
                <a:lnTo>
                  <a:pt x="4529418" y="0"/>
                </a:lnTo>
                <a:lnTo>
                  <a:pt x="6223748" y="5152463"/>
                </a:lnTo>
                <a:lnTo>
                  <a:pt x="0" y="5152464"/>
                </a:lnTo>
                <a:lnTo>
                  <a:pt x="0" y="8964"/>
                </a:lnTo>
                <a:close/>
              </a:path>
            </a:pathLst>
          </a:custGeom>
        </p:spPr>
        <p:txBody>
          <a:bodyPr/>
          <a:lstStyle/>
          <a:p>
            <a:r>
              <a:rPr lang="hr-HR"/>
              <a:t>Kliknite ikonu da biste dodali  sliku</a:t>
            </a:r>
            <a:endParaRPr lang="en-GB"/>
          </a:p>
        </p:txBody>
      </p:sp>
      <p:sp>
        <p:nvSpPr>
          <p:cNvPr id="2" name="Title 1"/>
          <p:cNvSpPr>
            <a:spLocks noGrp="1"/>
          </p:cNvSpPr>
          <p:nvPr>
            <p:ph type="ctrTitle" hasCustomPrompt="1"/>
          </p:nvPr>
        </p:nvSpPr>
        <p:spPr>
          <a:xfrm>
            <a:off x="6678999" y="2102790"/>
            <a:ext cx="2190693" cy="747897"/>
          </a:xfrm>
        </p:spPr>
        <p:txBody>
          <a:bodyPr anchor="ctr"/>
          <a:lstStyle>
            <a:lvl1pPr>
              <a:defRPr sz="2700" baseline="0">
                <a:solidFill>
                  <a:schemeClr val="bg1"/>
                </a:solidFill>
              </a:defRPr>
            </a:lvl1pPr>
          </a:lstStyle>
          <a:p>
            <a:r>
              <a:rPr lang="en-US" dirty="0"/>
              <a:t>TITLE </a:t>
            </a:r>
            <a:r>
              <a:rPr lang="en-US" dirty="0" err="1"/>
              <a:t>TITLE</a:t>
            </a:r>
            <a:r>
              <a:rPr lang="en-US" dirty="0"/>
              <a:t> </a:t>
            </a:r>
            <a:r>
              <a:rPr lang="en-US" dirty="0" err="1"/>
              <a:t>TITLE</a:t>
            </a:r>
            <a:r>
              <a:rPr lang="en-US" dirty="0"/>
              <a:t> </a:t>
            </a:r>
            <a:r>
              <a:rPr lang="en-US" dirty="0" err="1"/>
              <a:t>TITLE</a:t>
            </a:r>
            <a:endParaRPr lang="en-US" dirty="0"/>
          </a:p>
        </p:txBody>
      </p:sp>
      <p:pic>
        <p:nvPicPr>
          <p:cNvPr id="11" name="Picture 10" descr="IPSOS_GAMECHANGERS_blue.png"/>
          <p:cNvPicPr>
            <a:picLocks noChangeAspect="1"/>
          </p:cNvPicPr>
          <p:nvPr/>
        </p:nvPicPr>
        <p:blipFill rotWithShape="1">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t="14610" r="22774"/>
          <a:stretch/>
        </p:blipFill>
        <p:spPr>
          <a:xfrm>
            <a:off x="6965726" y="4658133"/>
            <a:ext cx="1380186" cy="277168"/>
          </a:xfrm>
          <a:prstGeom prst="rect">
            <a:avLst/>
          </a:prstGeom>
        </p:spPr>
      </p:pic>
      <p:sp>
        <p:nvSpPr>
          <p:cNvPr id="13" name="Footer Placeholder 3"/>
          <p:cNvSpPr>
            <a:spLocks noGrp="1"/>
          </p:cNvSpPr>
          <p:nvPr>
            <p:ph type="ftr" sz="quarter" idx="15"/>
          </p:nvPr>
        </p:nvSpPr>
        <p:spPr>
          <a:xfrm>
            <a:off x="614374" y="4665811"/>
            <a:ext cx="4951963" cy="260192"/>
          </a:xfrm>
          <a:prstGeom prst="rect">
            <a:avLst/>
          </a:prstGeom>
        </p:spPr>
        <p:txBody>
          <a:bodyPr vert="horz" lIns="0" tIns="0" rIns="0" bIns="0" rtlCol="0" anchor="b">
            <a:normAutofit/>
          </a:bodyPr>
          <a:lstStyle>
            <a:lvl1pPr>
              <a:defRPr lang="en-GB" sz="800" cap="none" baseline="0" smtClean="0">
                <a:solidFill>
                  <a:schemeClr val="bg1"/>
                </a:solidFill>
              </a:defRPr>
            </a:lvl1pPr>
          </a:lstStyle>
          <a:p>
            <a:pPr>
              <a:lnSpc>
                <a:spcPct val="95000"/>
              </a:lnSpc>
              <a:spcBef>
                <a:spcPts val="204"/>
              </a:spcBef>
            </a:pPr>
            <a:r>
              <a:rPr lang="en-GB"/>
              <a:t>© 2015 Ipsos. </a:t>
            </a:r>
            <a:endParaRPr lang="en-GB" dirty="0"/>
          </a:p>
        </p:txBody>
      </p:sp>
      <p:sp>
        <p:nvSpPr>
          <p:cNvPr id="14" name="Slide Number Placeholder 8"/>
          <p:cNvSpPr>
            <a:spLocks noGrp="1"/>
          </p:cNvSpPr>
          <p:nvPr>
            <p:ph type="sldNum" sz="quarter" idx="17"/>
          </p:nvPr>
        </p:nvSpPr>
        <p:spPr>
          <a:xfrm>
            <a:off x="247312" y="4665811"/>
            <a:ext cx="382425" cy="260192"/>
          </a:xfrm>
          <a:prstGeom prst="rect">
            <a:avLst/>
          </a:prstGeom>
        </p:spPr>
        <p:txBody>
          <a:bodyPr vert="horz" lIns="0" tIns="0" rIns="0" bIns="0" rtlCol="0" anchor="b">
            <a:normAutofit/>
          </a:bodyPr>
          <a:lstStyle>
            <a:lvl1pPr>
              <a:defRPr lang="en-US" sz="800" cap="none" baseline="0" smtClean="0">
                <a:solidFill>
                  <a:schemeClr val="bg1"/>
                </a:solidFill>
              </a:defRPr>
            </a:lvl1pPr>
          </a:lstStyle>
          <a:p>
            <a:pPr>
              <a:lnSpc>
                <a:spcPct val="95000"/>
              </a:lnSpc>
              <a:spcBef>
                <a:spcPts val="204"/>
              </a:spcBef>
            </a:pPr>
            <a:fld id="{7F034911-0302-4AAB-AEF0-815419E29289}" type="slidenum">
              <a:rPr lang="en-GB" smtClean="0"/>
              <a:pPr>
                <a:lnSpc>
                  <a:spcPct val="95000"/>
                </a:lnSpc>
                <a:spcBef>
                  <a:spcPts val="204"/>
                </a:spcBef>
              </a:pPr>
              <a:t>‹#›</a:t>
            </a:fld>
            <a:endParaRPr lang="en-GB" dirty="0"/>
          </a:p>
        </p:txBody>
      </p:sp>
      <p:pic>
        <p:nvPicPr>
          <p:cNvPr id="15" name="Picture 14" descr="IPSOS_GAMECHANGERS_blue.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78888" t="-9671" b="-1"/>
          <a:stretch/>
        </p:blipFill>
        <p:spPr>
          <a:xfrm>
            <a:off x="8521945" y="4594687"/>
            <a:ext cx="377327" cy="355982"/>
          </a:xfrm>
          <a:prstGeom prst="rect">
            <a:avLst/>
          </a:prstGeom>
        </p:spPr>
      </p:pic>
      <p:pic>
        <p:nvPicPr>
          <p:cNvPr id="8"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76817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1_Title Slide - Box Image [Red]">
    <p:bg>
      <p:bgPr>
        <a:solidFill>
          <a:schemeClr val="accent1"/>
        </a:solidFill>
        <a:effectLst/>
      </p:bgPr>
    </p:bg>
    <p:spTree>
      <p:nvGrpSpPr>
        <p:cNvPr id="1" name=""/>
        <p:cNvGrpSpPr/>
        <p:nvPr/>
      </p:nvGrpSpPr>
      <p:grpSpPr>
        <a:xfrm>
          <a:off x="0" y="0"/>
          <a:ext cx="0" cy="0"/>
          <a:chOff x="0" y="0"/>
          <a:chExt cx="0" cy="0"/>
        </a:xfrm>
      </p:grpSpPr>
      <p:sp>
        <p:nvSpPr>
          <p:cNvPr id="17" name="Picture Placeholder 5"/>
          <p:cNvSpPr>
            <a:spLocks noGrp="1"/>
          </p:cNvSpPr>
          <p:nvPr>
            <p:ph type="pic" sz="quarter" idx="18"/>
          </p:nvPr>
        </p:nvSpPr>
        <p:spPr>
          <a:xfrm>
            <a:off x="0" y="-8966"/>
            <a:ext cx="4392706" cy="5152465"/>
          </a:xfrm>
          <a:custGeom>
            <a:avLst/>
            <a:gdLst>
              <a:gd name="connsiteX0" fmla="*/ 0 w 4392706"/>
              <a:gd name="connsiteY0" fmla="*/ 0 h 5143500"/>
              <a:gd name="connsiteX1" fmla="*/ 4392706 w 4392706"/>
              <a:gd name="connsiteY1" fmla="*/ 0 h 5143500"/>
              <a:gd name="connsiteX2" fmla="*/ 4392706 w 4392706"/>
              <a:gd name="connsiteY2" fmla="*/ 5143500 h 5143500"/>
              <a:gd name="connsiteX3" fmla="*/ 0 w 4392706"/>
              <a:gd name="connsiteY3" fmla="*/ 5143500 h 5143500"/>
              <a:gd name="connsiteX4" fmla="*/ 0 w 4392706"/>
              <a:gd name="connsiteY4" fmla="*/ 0 h 5143500"/>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16306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2706" h="5152465">
                <a:moveTo>
                  <a:pt x="0" y="8965"/>
                </a:moveTo>
                <a:lnTo>
                  <a:pt x="2716306" y="0"/>
                </a:lnTo>
                <a:lnTo>
                  <a:pt x="4392706" y="5152465"/>
                </a:lnTo>
                <a:lnTo>
                  <a:pt x="0" y="5152465"/>
                </a:lnTo>
                <a:lnTo>
                  <a:pt x="0" y="8965"/>
                </a:lnTo>
                <a:close/>
              </a:path>
            </a:pathLst>
          </a:custGeom>
        </p:spPr>
        <p:txBody>
          <a:bodyPr/>
          <a:lstStyle/>
          <a:p>
            <a:r>
              <a:rPr lang="hr-HR"/>
              <a:t>Kliknite ikonu da biste dodali  sliku</a:t>
            </a:r>
            <a:endParaRPr lang="en-GB"/>
          </a:p>
        </p:txBody>
      </p:sp>
      <p:sp>
        <p:nvSpPr>
          <p:cNvPr id="3" name="Subtitle 2"/>
          <p:cNvSpPr>
            <a:spLocks noGrp="1"/>
          </p:cNvSpPr>
          <p:nvPr>
            <p:ph type="subTitle" idx="1" hasCustomPrompt="1"/>
          </p:nvPr>
        </p:nvSpPr>
        <p:spPr>
          <a:xfrm>
            <a:off x="4670046" y="1388444"/>
            <a:ext cx="4216925" cy="2247851"/>
          </a:xfrm>
        </p:spPr>
        <p:txBody>
          <a:bodyPr anchor="ctr">
            <a:normAutofit/>
          </a:bodyPr>
          <a:lstStyle>
            <a:lvl1pPr marL="0" indent="0" algn="l">
              <a:buNone/>
              <a:defRPr sz="2700" b="1" baseline="0">
                <a:solidFill>
                  <a:schemeClr val="bg1"/>
                </a:solidFill>
              </a:defRPr>
            </a:lvl1pPr>
            <a:lvl2pPr marL="3240" indent="0" algn="l">
              <a:lnSpc>
                <a:spcPct val="90000"/>
              </a:lnSpc>
              <a:spcBef>
                <a:spcPts val="408"/>
              </a:spcBef>
              <a:buNone/>
              <a:tabLst/>
              <a:defRPr sz="2200" baseline="0">
                <a:solidFill>
                  <a:schemeClr val="bg1">
                    <a:alpha val="70000"/>
                  </a:schemeClr>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Slide Title</a:t>
            </a:r>
          </a:p>
          <a:p>
            <a:pPr lvl="1"/>
            <a:r>
              <a:rPr lang="en-US" dirty="0"/>
              <a:t>Lorem ipsum dolor sit amet, consectetuer adipiscing elit. Maecenas porttitor congue </a:t>
            </a:r>
            <a:r>
              <a:rPr lang="en-US" dirty="0" err="1"/>
              <a:t>massa</a:t>
            </a:r>
            <a:r>
              <a:rPr lang="en-US" dirty="0"/>
              <a:t>.</a:t>
            </a:r>
          </a:p>
        </p:txBody>
      </p:sp>
      <p:pic>
        <p:nvPicPr>
          <p:cNvPr id="11" name="Picture 10" descr="IPSOS_GAMECHANGERS_blue.png"/>
          <p:cNvPicPr>
            <a:picLocks noChangeAspect="1"/>
          </p:cNvPicPr>
          <p:nvPr/>
        </p:nvPicPr>
        <p:blipFill rotWithShape="1">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t="14610" r="22774"/>
          <a:stretch/>
        </p:blipFill>
        <p:spPr>
          <a:xfrm>
            <a:off x="6965726" y="4658133"/>
            <a:ext cx="1380186" cy="277168"/>
          </a:xfrm>
          <a:prstGeom prst="rect">
            <a:avLst/>
          </a:prstGeom>
        </p:spPr>
      </p:pic>
      <p:sp>
        <p:nvSpPr>
          <p:cNvPr id="10" name="Footer Placeholder 3"/>
          <p:cNvSpPr>
            <a:spLocks noGrp="1"/>
          </p:cNvSpPr>
          <p:nvPr>
            <p:ph type="ftr" sz="quarter" idx="15"/>
          </p:nvPr>
        </p:nvSpPr>
        <p:spPr>
          <a:xfrm>
            <a:off x="614374" y="4665811"/>
            <a:ext cx="4951963" cy="260192"/>
          </a:xfrm>
          <a:prstGeom prst="rect">
            <a:avLst/>
          </a:prstGeom>
        </p:spPr>
        <p:txBody>
          <a:bodyPr vert="horz" lIns="0" tIns="0" rIns="0" bIns="0" rtlCol="0" anchor="b">
            <a:normAutofit/>
          </a:bodyPr>
          <a:lstStyle>
            <a:lvl1pPr>
              <a:defRPr lang="en-GB" sz="800" cap="none" baseline="0" smtClean="0">
                <a:solidFill>
                  <a:schemeClr val="bg1"/>
                </a:solidFill>
              </a:defRPr>
            </a:lvl1pPr>
          </a:lstStyle>
          <a:p>
            <a:pPr>
              <a:lnSpc>
                <a:spcPct val="95000"/>
              </a:lnSpc>
              <a:spcBef>
                <a:spcPts val="204"/>
              </a:spcBef>
            </a:pPr>
            <a:r>
              <a:rPr lang="en-GB"/>
              <a:t>© 2015 Ipsos. </a:t>
            </a:r>
            <a:endParaRPr lang="en-GB" dirty="0"/>
          </a:p>
        </p:txBody>
      </p:sp>
      <p:sp>
        <p:nvSpPr>
          <p:cNvPr id="12" name="Slide Number Placeholder 8"/>
          <p:cNvSpPr>
            <a:spLocks noGrp="1"/>
          </p:cNvSpPr>
          <p:nvPr>
            <p:ph type="sldNum" sz="quarter" idx="17"/>
          </p:nvPr>
        </p:nvSpPr>
        <p:spPr>
          <a:xfrm>
            <a:off x="247312" y="4665811"/>
            <a:ext cx="382425" cy="260192"/>
          </a:xfrm>
          <a:prstGeom prst="rect">
            <a:avLst/>
          </a:prstGeom>
        </p:spPr>
        <p:txBody>
          <a:bodyPr vert="horz" lIns="0" tIns="0" rIns="0" bIns="0" rtlCol="0" anchor="b">
            <a:normAutofit/>
          </a:bodyPr>
          <a:lstStyle>
            <a:lvl1pPr>
              <a:defRPr lang="en-US" sz="800" cap="none" baseline="0" smtClean="0">
                <a:solidFill>
                  <a:schemeClr val="bg1"/>
                </a:solidFill>
              </a:defRPr>
            </a:lvl1pPr>
          </a:lstStyle>
          <a:p>
            <a:pPr>
              <a:lnSpc>
                <a:spcPct val="95000"/>
              </a:lnSpc>
              <a:spcBef>
                <a:spcPts val="204"/>
              </a:spcBef>
            </a:pPr>
            <a:fld id="{7F034911-0302-4AAB-AEF0-815419E29289}" type="slidenum">
              <a:rPr lang="en-GB" smtClean="0"/>
              <a:pPr>
                <a:lnSpc>
                  <a:spcPct val="95000"/>
                </a:lnSpc>
                <a:spcBef>
                  <a:spcPts val="204"/>
                </a:spcBef>
              </a:pPr>
              <a:t>‹#›</a:t>
            </a:fld>
            <a:endParaRPr lang="en-GB" dirty="0"/>
          </a:p>
        </p:txBody>
      </p:sp>
      <p:pic>
        <p:nvPicPr>
          <p:cNvPr id="13" name="Picture 12" descr="IPSOS_GAMECHANGERS_blue.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78888" t="-9671" b="-1"/>
          <a:stretch/>
        </p:blipFill>
        <p:spPr>
          <a:xfrm>
            <a:off x="8521945" y="4594687"/>
            <a:ext cx="377327" cy="355982"/>
          </a:xfrm>
          <a:prstGeom prst="rect">
            <a:avLst/>
          </a:prstGeom>
        </p:spPr>
      </p:pic>
      <p:pic>
        <p:nvPicPr>
          <p:cNvPr id="8"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63792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1_Title Slide - wide image [Re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89050" y="2033543"/>
            <a:ext cx="1982834" cy="886397"/>
          </a:xfrm>
        </p:spPr>
        <p:txBody>
          <a:bodyPr anchor="ctr"/>
          <a:lstStyle>
            <a:lvl1pPr>
              <a:defRPr sz="3200" baseline="0">
                <a:solidFill>
                  <a:schemeClr val="bg1"/>
                </a:solidFill>
              </a:defRPr>
            </a:lvl1pPr>
          </a:lstStyle>
          <a:p>
            <a:r>
              <a:rPr lang="en-US" dirty="0"/>
              <a:t>Title </a:t>
            </a:r>
            <a:r>
              <a:rPr lang="en-US" dirty="0" err="1"/>
              <a:t>title</a:t>
            </a:r>
            <a:r>
              <a:rPr lang="en-US" dirty="0"/>
              <a:t> </a:t>
            </a:r>
            <a:r>
              <a:rPr lang="en-US" dirty="0" err="1"/>
              <a:t>title</a:t>
            </a:r>
            <a:r>
              <a:rPr lang="en-US" dirty="0"/>
              <a:t> </a:t>
            </a:r>
            <a:r>
              <a:rPr lang="en-US" dirty="0" err="1"/>
              <a:t>title</a:t>
            </a:r>
            <a:endParaRPr lang="en-US" dirty="0"/>
          </a:p>
        </p:txBody>
      </p:sp>
      <p:pic>
        <p:nvPicPr>
          <p:cNvPr id="11" name="Picture 10" descr="IPSOS_GAMECHANGERS_blue.png"/>
          <p:cNvPicPr>
            <a:picLocks noChangeAspect="1"/>
          </p:cNvPicPr>
          <p:nvPr/>
        </p:nvPicPr>
        <p:blipFill rotWithShape="1">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t="14610" r="22774"/>
          <a:stretch/>
        </p:blipFill>
        <p:spPr>
          <a:xfrm>
            <a:off x="6965726" y="4658133"/>
            <a:ext cx="1380186" cy="277168"/>
          </a:xfrm>
          <a:prstGeom prst="rect">
            <a:avLst/>
          </a:prstGeom>
        </p:spPr>
      </p:pic>
      <p:sp>
        <p:nvSpPr>
          <p:cNvPr id="12" name="Footer Placeholder 3"/>
          <p:cNvSpPr>
            <a:spLocks noGrp="1"/>
          </p:cNvSpPr>
          <p:nvPr>
            <p:ph type="ftr" sz="quarter" idx="15"/>
          </p:nvPr>
        </p:nvSpPr>
        <p:spPr>
          <a:xfrm>
            <a:off x="614374" y="4665811"/>
            <a:ext cx="4951963" cy="260192"/>
          </a:xfrm>
          <a:prstGeom prst="rect">
            <a:avLst/>
          </a:prstGeom>
        </p:spPr>
        <p:txBody>
          <a:bodyPr vert="horz" lIns="0" tIns="0" rIns="0" bIns="0" rtlCol="0" anchor="b">
            <a:normAutofit/>
          </a:bodyPr>
          <a:lstStyle>
            <a:lvl1pPr>
              <a:defRPr lang="en-GB" sz="800" cap="none" baseline="0" smtClean="0">
                <a:solidFill>
                  <a:schemeClr val="bg1"/>
                </a:solidFill>
              </a:defRPr>
            </a:lvl1pPr>
          </a:lstStyle>
          <a:p>
            <a:pPr>
              <a:lnSpc>
                <a:spcPct val="95000"/>
              </a:lnSpc>
              <a:spcBef>
                <a:spcPts val="204"/>
              </a:spcBef>
            </a:pPr>
            <a:r>
              <a:rPr lang="en-GB"/>
              <a:t>© 2015 Ipsos. </a:t>
            </a:r>
            <a:endParaRPr lang="en-GB" dirty="0"/>
          </a:p>
        </p:txBody>
      </p:sp>
      <p:sp>
        <p:nvSpPr>
          <p:cNvPr id="13" name="Slide Number Placeholder 8"/>
          <p:cNvSpPr>
            <a:spLocks noGrp="1"/>
          </p:cNvSpPr>
          <p:nvPr>
            <p:ph type="sldNum" sz="quarter" idx="17"/>
          </p:nvPr>
        </p:nvSpPr>
        <p:spPr>
          <a:xfrm>
            <a:off x="247312" y="4665811"/>
            <a:ext cx="382425" cy="260192"/>
          </a:xfrm>
          <a:prstGeom prst="rect">
            <a:avLst/>
          </a:prstGeom>
        </p:spPr>
        <p:txBody>
          <a:bodyPr vert="horz" lIns="0" tIns="0" rIns="0" bIns="0" rtlCol="0" anchor="b">
            <a:normAutofit/>
          </a:bodyPr>
          <a:lstStyle>
            <a:lvl1pPr>
              <a:defRPr lang="en-US" sz="800" cap="none" baseline="0" smtClean="0">
                <a:solidFill>
                  <a:schemeClr val="bg1"/>
                </a:solidFill>
              </a:defRPr>
            </a:lvl1pPr>
          </a:lstStyle>
          <a:p>
            <a:pPr>
              <a:lnSpc>
                <a:spcPct val="95000"/>
              </a:lnSpc>
              <a:spcBef>
                <a:spcPts val="204"/>
              </a:spcBef>
            </a:pPr>
            <a:fld id="{7F034911-0302-4AAB-AEF0-815419E29289}" type="slidenum">
              <a:rPr lang="en-GB" smtClean="0"/>
              <a:pPr>
                <a:lnSpc>
                  <a:spcPct val="95000"/>
                </a:lnSpc>
                <a:spcBef>
                  <a:spcPts val="204"/>
                </a:spcBef>
              </a:pPr>
              <a:t>‹#›</a:t>
            </a:fld>
            <a:endParaRPr lang="en-GB" dirty="0"/>
          </a:p>
        </p:txBody>
      </p:sp>
      <p:pic>
        <p:nvPicPr>
          <p:cNvPr id="17" name="Picture 16" descr="IPSOS_GAMECHANGERS_blue.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78888" t="-9671" b="-1"/>
          <a:stretch/>
        </p:blipFill>
        <p:spPr>
          <a:xfrm>
            <a:off x="8521945" y="4594687"/>
            <a:ext cx="377327" cy="355982"/>
          </a:xfrm>
          <a:prstGeom prst="rect">
            <a:avLst/>
          </a:prstGeom>
        </p:spPr>
      </p:pic>
      <p:pic>
        <p:nvPicPr>
          <p:cNvPr id="7"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72185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cSld name="Fill1_Text Option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1"/>
                </a:solidFill>
              </a:defRPr>
            </a:lvl1pPr>
          </a:lstStyle>
          <a:p>
            <a:r>
              <a:rPr lang="en-US" dirty="0"/>
              <a:t>Click to add emphasis part of title</a:t>
            </a:r>
          </a:p>
        </p:txBody>
      </p:sp>
      <p:sp>
        <p:nvSpPr>
          <p:cNvPr id="8" name="Text Placeholder 7"/>
          <p:cNvSpPr>
            <a:spLocks noGrp="1"/>
          </p:cNvSpPr>
          <p:nvPr>
            <p:ph type="body" sz="quarter" idx="13" hasCustomPrompt="1"/>
          </p:nvPr>
        </p:nvSpPr>
        <p:spPr>
          <a:xfrm>
            <a:off x="232376" y="248323"/>
            <a:ext cx="6733349" cy="442661"/>
          </a:xfrm>
        </p:spPr>
        <p:txBody>
          <a:bodyPr anchor="b">
            <a:normAutofit/>
          </a:bodyPr>
          <a:lstStyle>
            <a:lvl1pPr marL="0" indent="0">
              <a:buNone/>
              <a:defRPr sz="1900" b="0">
                <a:solidFill>
                  <a:schemeClr val="bg1"/>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32377" y="1388444"/>
            <a:ext cx="7885666" cy="264300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GB" dirty="0"/>
          </a:p>
        </p:txBody>
      </p:sp>
      <p:pic>
        <p:nvPicPr>
          <p:cNvPr id="21" name="Picture 20" descr="IPSOS_GAMECHANGERS_blue.png"/>
          <p:cNvPicPr>
            <a:picLocks noChangeAspect="1"/>
          </p:cNvPicPr>
          <p:nvPr userDrawn="1"/>
        </p:nvPicPr>
        <p:blipFill rotWithShape="1">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t="14610" r="22774"/>
          <a:stretch/>
        </p:blipFill>
        <p:spPr>
          <a:xfrm>
            <a:off x="6965726" y="4658133"/>
            <a:ext cx="1380186" cy="277168"/>
          </a:xfrm>
          <a:prstGeom prst="rect">
            <a:avLst/>
          </a:prstGeom>
        </p:spPr>
      </p:pic>
      <p:sp>
        <p:nvSpPr>
          <p:cNvPr id="14" name="TextBox 13"/>
          <p:cNvSpPr txBox="1"/>
          <p:nvPr userDrawn="1"/>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15" name="TextBox 14"/>
          <p:cNvSpPr txBox="1"/>
          <p:nvPr userDrawn="1"/>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16" name="Picture 15" descr="IPSOS_GAMECHANGERS_blue.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78888" t="-9671" b="-1"/>
          <a:stretch/>
        </p:blipFill>
        <p:spPr>
          <a:xfrm>
            <a:off x="8521945" y="4594687"/>
            <a:ext cx="377327" cy="355982"/>
          </a:xfrm>
          <a:prstGeom prst="rect">
            <a:avLst/>
          </a:prstGeom>
        </p:spPr>
      </p:pic>
      <p:pic>
        <p:nvPicPr>
          <p:cNvPr id="9"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06802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Fill1_Bullets Onl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1"/>
                </a:solidFill>
              </a:defRPr>
            </a:lvl1pPr>
          </a:lstStyle>
          <a:p>
            <a:r>
              <a:rPr lang="en-US" dirty="0"/>
              <a:t>Click to add emphasis part of title</a:t>
            </a:r>
          </a:p>
        </p:txBody>
      </p:sp>
      <p:sp>
        <p:nvSpPr>
          <p:cNvPr id="8" name="Text Placeholder 7"/>
          <p:cNvSpPr>
            <a:spLocks noGrp="1"/>
          </p:cNvSpPr>
          <p:nvPr>
            <p:ph type="body" sz="quarter" idx="13" hasCustomPrompt="1"/>
          </p:nvPr>
        </p:nvSpPr>
        <p:spPr>
          <a:xfrm>
            <a:off x="232376" y="248323"/>
            <a:ext cx="6733349" cy="442661"/>
          </a:xfrm>
        </p:spPr>
        <p:txBody>
          <a:bodyPr anchor="b">
            <a:normAutofit/>
          </a:bodyPr>
          <a:lstStyle>
            <a:lvl1pPr marL="0" indent="0">
              <a:buNone/>
              <a:defRPr sz="1900" b="0">
                <a:solidFill>
                  <a:schemeClr val="bg1"/>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32377" y="1388444"/>
            <a:ext cx="7885666" cy="264300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GB" dirty="0"/>
          </a:p>
        </p:txBody>
      </p:sp>
      <p:pic>
        <p:nvPicPr>
          <p:cNvPr id="21" name="Picture 20" descr="IPSOS_GAMECHANGERS_blue.png"/>
          <p:cNvPicPr>
            <a:picLocks noChangeAspect="1"/>
          </p:cNvPicPr>
          <p:nvPr userDrawn="1"/>
        </p:nvPicPr>
        <p:blipFill rotWithShape="1">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t="14610" r="22774"/>
          <a:stretch/>
        </p:blipFill>
        <p:spPr>
          <a:xfrm>
            <a:off x="6965726" y="4658133"/>
            <a:ext cx="1380186" cy="277168"/>
          </a:xfrm>
          <a:prstGeom prst="rect">
            <a:avLst/>
          </a:prstGeom>
        </p:spPr>
      </p:pic>
      <p:sp>
        <p:nvSpPr>
          <p:cNvPr id="14" name="TextBox 13"/>
          <p:cNvSpPr txBox="1"/>
          <p:nvPr userDrawn="1"/>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15" name="TextBox 14"/>
          <p:cNvSpPr txBox="1"/>
          <p:nvPr userDrawn="1"/>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16" name="Picture 15" descr="IPSOS_GAMECHANGERS_blue.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78888" t="-9671" b="-1"/>
          <a:stretch/>
        </p:blipFill>
        <p:spPr>
          <a:xfrm>
            <a:off x="8521945" y="4594687"/>
            <a:ext cx="377327" cy="355982"/>
          </a:xfrm>
          <a:prstGeom prst="rect">
            <a:avLst/>
          </a:prstGeom>
        </p:spPr>
      </p:pic>
      <p:pic>
        <p:nvPicPr>
          <p:cNvPr id="9"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4866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Fill2_Bullets Only">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lvl1pPr>
              <a:defRPr>
                <a:solidFill>
                  <a:schemeClr val="bg1"/>
                </a:solidFill>
              </a:defRPr>
            </a:lvl1p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725791" cy="442661"/>
          </a:xfrm>
        </p:spPr>
        <p:txBody>
          <a:bodyPr anchor="b">
            <a:normAutofit/>
          </a:bodyPr>
          <a:lstStyle>
            <a:lvl1pPr marL="0" indent="0">
              <a:buNone/>
              <a:defRPr sz="1900" b="0">
                <a:solidFill>
                  <a:schemeClr val="bg1"/>
                </a:solidFill>
              </a:defRPr>
            </a:lvl1pPr>
          </a:lstStyle>
          <a:p>
            <a:pPr lvl="0"/>
            <a:r>
              <a:rPr lang="en-US" dirty="0"/>
              <a:t>CLICK TO ADD TAG LINE OR BEGINNING OF TITLE</a:t>
            </a:r>
            <a:endParaRPr lang="en-GB" dirty="0"/>
          </a:p>
        </p:txBody>
      </p:sp>
      <p:pic>
        <p:nvPicPr>
          <p:cNvPr id="22" name="Picture 21" descr="IPSOS_GAMECHANGERS_blue.png"/>
          <p:cNvPicPr>
            <a:picLocks noChangeAspect="1"/>
          </p:cNvPicPr>
          <p:nvPr userDrawn="1"/>
        </p:nvPicPr>
        <p:blipFill rotWithShape="1">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t="14610" r="22774"/>
          <a:stretch/>
        </p:blipFill>
        <p:spPr>
          <a:xfrm>
            <a:off x="6965726" y="4658133"/>
            <a:ext cx="1380186" cy="277168"/>
          </a:xfrm>
          <a:prstGeom prst="rect">
            <a:avLst/>
          </a:prstGeom>
        </p:spPr>
      </p:pic>
      <p:sp>
        <p:nvSpPr>
          <p:cNvPr id="14" name="TextBox 13"/>
          <p:cNvSpPr txBox="1"/>
          <p:nvPr userDrawn="1"/>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15" name="TextBox 14"/>
          <p:cNvSpPr txBox="1"/>
          <p:nvPr userDrawn="1"/>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16" name="Picture 15" descr="IPSOS_GAMECHANGERS_blue.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78888" t="-9671" b="-1"/>
          <a:stretch/>
        </p:blipFill>
        <p:spPr>
          <a:xfrm>
            <a:off x="8521945" y="4594687"/>
            <a:ext cx="377327" cy="355982"/>
          </a:xfrm>
          <a:prstGeom prst="rect">
            <a:avLst/>
          </a:prstGeom>
        </p:spPr>
      </p:pic>
      <p:sp>
        <p:nvSpPr>
          <p:cNvPr id="12" name="Text Placeholder 4"/>
          <p:cNvSpPr>
            <a:spLocks noGrp="1"/>
          </p:cNvSpPr>
          <p:nvPr>
            <p:ph type="body" sz="quarter" idx="14" hasCustomPrompt="1"/>
          </p:nvPr>
        </p:nvSpPr>
        <p:spPr>
          <a:xfrm>
            <a:off x="233363" y="1399203"/>
            <a:ext cx="8653462" cy="2639397"/>
          </a:xfrm>
        </p:spPr>
        <p:txBody>
          <a:bodyPr/>
          <a:lstStyle>
            <a:lvl1pPr marL="176213" indent="-176213">
              <a:lnSpc>
                <a:spcPct val="100000"/>
              </a:lnSpc>
              <a:spcBef>
                <a:spcPts val="300"/>
              </a:spcBef>
              <a:spcAft>
                <a:spcPts val="300"/>
              </a:spcAft>
              <a:buFont typeface="Arial" panose="020B0604020202020204" pitchFamily="34" charset="0"/>
              <a:buChar char="•"/>
              <a:defRPr sz="1200" cap="none">
                <a:solidFill>
                  <a:schemeClr val="bg1"/>
                </a:solidFill>
              </a:defRPr>
            </a:lvl1pPr>
            <a:lvl2pPr marL="476250" indent="-166688">
              <a:lnSpc>
                <a:spcPct val="100000"/>
              </a:lnSpc>
              <a:spcBef>
                <a:spcPts val="300"/>
              </a:spcBef>
              <a:spcAft>
                <a:spcPts val="300"/>
              </a:spcAft>
              <a:buFont typeface="Arial" panose="020B0604020202020204" pitchFamily="34" charset="0"/>
              <a:buChar char="–"/>
              <a:tabLst/>
              <a:defRPr sz="1200">
                <a:solidFill>
                  <a:schemeClr val="bg1"/>
                </a:solidFill>
              </a:defRPr>
            </a:lvl2pPr>
            <a:lvl3pPr marL="692150" indent="-177800">
              <a:lnSpc>
                <a:spcPct val="100000"/>
              </a:lnSpc>
              <a:spcBef>
                <a:spcPts val="300"/>
              </a:spcBef>
              <a:spcAft>
                <a:spcPts val="300"/>
              </a:spcAft>
              <a:buSzPct val="85000"/>
              <a:buFont typeface="Arial" panose="020B0604020202020204" pitchFamily="34" charset="0"/>
              <a:buChar char="•"/>
              <a:defRPr sz="1200">
                <a:solidFill>
                  <a:schemeClr val="bg1"/>
                </a:solidFill>
              </a:defRPr>
            </a:lvl3pPr>
            <a:lvl5pPr marL="968375" indent="-174625">
              <a:lnSpc>
                <a:spcPct val="100000"/>
              </a:lnSpc>
              <a:spcBef>
                <a:spcPts val="300"/>
              </a:spcBef>
              <a:spcAft>
                <a:spcPts val="300"/>
              </a:spcAft>
              <a:buSzPct val="85000"/>
              <a:buFont typeface="Arial" panose="020B0604020202020204" pitchFamily="34" charset="0"/>
              <a:buChar char="-"/>
              <a:defRPr sz="1200">
                <a:solidFill>
                  <a:schemeClr val="bg1"/>
                </a:solidFill>
              </a:defRPr>
            </a:lvl5pPr>
          </a:lstStyle>
          <a:p>
            <a:pPr lvl="0"/>
            <a:r>
              <a:rPr lang="en-US" dirty="0"/>
              <a:t>First level bullet</a:t>
            </a:r>
          </a:p>
          <a:p>
            <a:pPr lvl="1"/>
            <a:r>
              <a:rPr lang="en-US" dirty="0"/>
              <a:t>Second level</a:t>
            </a:r>
          </a:p>
          <a:p>
            <a:pPr lvl="2"/>
            <a:r>
              <a:rPr lang="en-US" dirty="0"/>
              <a:t>Third level</a:t>
            </a:r>
          </a:p>
          <a:p>
            <a:pPr lvl="4"/>
            <a:r>
              <a:rPr lang="en-US" dirty="0"/>
              <a:t>Fourth level</a:t>
            </a:r>
            <a:endParaRPr lang="en-GB" dirty="0"/>
          </a:p>
        </p:txBody>
      </p:sp>
      <p:pic>
        <p:nvPicPr>
          <p:cNvPr id="9"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96868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Fill3_Title Only">
    <p:bg bwMode="inv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black"/>
        <p:txBody>
          <a:bodyPr/>
          <a:lstStyle>
            <a:lvl1pPr>
              <a:defRPr baseline="0">
                <a:solidFill>
                  <a:schemeClr val="bg1"/>
                </a:solidFill>
              </a:defRPr>
            </a:lvl1pPr>
          </a:lstStyle>
          <a:p>
            <a:r>
              <a:rPr lang="en-US" dirty="0"/>
              <a:t>Click to add emphasis part of title</a:t>
            </a:r>
          </a:p>
        </p:txBody>
      </p:sp>
      <p:sp>
        <p:nvSpPr>
          <p:cNvPr id="8" name="Text Placeholder 7"/>
          <p:cNvSpPr>
            <a:spLocks noGrp="1"/>
          </p:cNvSpPr>
          <p:nvPr>
            <p:ph type="body" sz="quarter" idx="13" hasCustomPrompt="1"/>
          </p:nvPr>
        </p:nvSpPr>
        <p:spPr bwMode="black">
          <a:xfrm>
            <a:off x="232376" y="248323"/>
            <a:ext cx="6733351" cy="442661"/>
          </a:xfrm>
        </p:spPr>
        <p:txBody>
          <a:bodyPr anchor="b">
            <a:normAutofit/>
          </a:bodyPr>
          <a:lstStyle>
            <a:lvl1pPr marL="0" indent="0">
              <a:buNone/>
              <a:defRPr sz="1900" b="0" baseline="0">
                <a:solidFill>
                  <a:schemeClr val="bg1"/>
                </a:solidFill>
              </a:defRPr>
            </a:lvl1pPr>
          </a:lstStyle>
          <a:p>
            <a:pPr lvl="0"/>
            <a:r>
              <a:rPr lang="en-US" dirty="0"/>
              <a:t>CLICK TO ADD TAG LINE OR BEGINNING OF TITLE</a:t>
            </a:r>
            <a:endParaRPr lang="en-GB" dirty="0"/>
          </a:p>
        </p:txBody>
      </p:sp>
      <p:pic>
        <p:nvPicPr>
          <p:cNvPr id="20" name="Picture 19" descr="IPSOS_GAMECHANGERS_blue.png"/>
          <p:cNvPicPr>
            <a:picLocks noChangeAspect="1"/>
          </p:cNvPicPr>
          <p:nvPr userDrawn="1"/>
        </p:nvPicPr>
        <p:blipFill rotWithShape="1">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t="14610" r="22774"/>
          <a:stretch/>
        </p:blipFill>
        <p:spPr bwMode="black">
          <a:xfrm>
            <a:off x="6965726" y="4658133"/>
            <a:ext cx="1380186" cy="277168"/>
          </a:xfrm>
          <a:prstGeom prst="rect">
            <a:avLst/>
          </a:prstGeom>
        </p:spPr>
      </p:pic>
      <p:sp>
        <p:nvSpPr>
          <p:cNvPr id="13" name="TextBox 12"/>
          <p:cNvSpPr txBox="1"/>
          <p:nvPr userDrawn="1"/>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15" name="TextBox 14"/>
          <p:cNvSpPr txBox="1"/>
          <p:nvPr userDrawn="1"/>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18" name="Picture 17" descr="IPSOS_GAMECHANGERS_blue.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78888" t="-9671" b="-1"/>
          <a:stretch/>
        </p:blipFill>
        <p:spPr>
          <a:xfrm>
            <a:off x="8521945" y="4594687"/>
            <a:ext cx="377327" cy="355982"/>
          </a:xfrm>
          <a:prstGeom prst="rect">
            <a:avLst/>
          </a:prstGeom>
        </p:spPr>
      </p:pic>
      <p:pic>
        <p:nvPicPr>
          <p:cNvPr id="9"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7864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s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710396"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5" name="Text Placeholder 4"/>
          <p:cNvSpPr>
            <a:spLocks noGrp="1"/>
          </p:cNvSpPr>
          <p:nvPr>
            <p:ph type="body" sz="quarter" idx="14" hasCustomPrompt="1"/>
          </p:nvPr>
        </p:nvSpPr>
        <p:spPr>
          <a:xfrm>
            <a:off x="233363" y="1399203"/>
            <a:ext cx="8288337" cy="2639397"/>
          </a:xfrm>
        </p:spPr>
        <p:txBody>
          <a:bodyPr/>
          <a:lstStyle>
            <a:lvl1pPr marL="176213" indent="-176213">
              <a:lnSpc>
                <a:spcPct val="100000"/>
              </a:lnSpc>
              <a:spcBef>
                <a:spcPts val="300"/>
              </a:spcBef>
              <a:spcAft>
                <a:spcPts val="300"/>
              </a:spcAft>
              <a:buFont typeface="Arial" panose="020B0604020202020204" pitchFamily="34" charset="0"/>
              <a:buChar char="•"/>
              <a:defRPr sz="1200" cap="none"/>
            </a:lvl1pPr>
            <a:lvl2pPr marL="476250" indent="-166688">
              <a:lnSpc>
                <a:spcPct val="100000"/>
              </a:lnSpc>
              <a:spcBef>
                <a:spcPts val="300"/>
              </a:spcBef>
              <a:spcAft>
                <a:spcPts val="300"/>
              </a:spcAft>
              <a:buFont typeface="Arial" panose="020B0604020202020204" pitchFamily="34" charset="0"/>
              <a:buChar char="–"/>
              <a:tabLst/>
              <a:defRPr sz="1200"/>
            </a:lvl2pPr>
            <a:lvl3pPr marL="692150" indent="-177800">
              <a:lnSpc>
                <a:spcPct val="100000"/>
              </a:lnSpc>
              <a:spcBef>
                <a:spcPts val="300"/>
              </a:spcBef>
              <a:spcAft>
                <a:spcPts val="300"/>
              </a:spcAft>
              <a:buSzPct val="85000"/>
              <a:buFont typeface="Arial" panose="020B0604020202020204" pitchFamily="34" charset="0"/>
              <a:buChar char="•"/>
              <a:defRPr sz="1200"/>
            </a:lvl3pPr>
            <a:lvl5pPr marL="968375" indent="-174625">
              <a:lnSpc>
                <a:spcPct val="100000"/>
              </a:lnSpc>
              <a:spcBef>
                <a:spcPts val="300"/>
              </a:spcBef>
              <a:spcAft>
                <a:spcPts val="300"/>
              </a:spcAft>
              <a:buSzPct val="85000"/>
              <a:buFont typeface="Arial" panose="020B0604020202020204" pitchFamily="34" charset="0"/>
              <a:buChar char="-"/>
              <a:defRPr sz="1200"/>
            </a:lvl5pPr>
          </a:lstStyle>
          <a:p>
            <a:pPr lvl="0"/>
            <a:r>
              <a:rPr lang="en-US" dirty="0"/>
              <a:t>First level bullet</a:t>
            </a:r>
          </a:p>
          <a:p>
            <a:pPr lvl="1"/>
            <a:r>
              <a:rPr lang="en-US" dirty="0"/>
              <a:t>Second level</a:t>
            </a:r>
          </a:p>
          <a:p>
            <a:pPr lvl="2"/>
            <a:r>
              <a:rPr lang="en-US" dirty="0"/>
              <a:t>Third level</a:t>
            </a:r>
          </a:p>
          <a:p>
            <a:pPr lvl="4"/>
            <a:r>
              <a:rPr lang="en-US" dirty="0"/>
              <a:t>Fourth level</a:t>
            </a:r>
            <a:endParaRPr lang="en-GB" dirty="0"/>
          </a:p>
        </p:txBody>
      </p:sp>
    </p:spTree>
    <p:extLst>
      <p:ext uri="{BB962C8B-B14F-4D97-AF65-F5344CB8AC3E}">
        <p14:creationId xmlns:p14="http://schemas.microsoft.com/office/powerpoint/2010/main" val="31950507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Fill3_Text Options">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1"/>
                </a:solidFill>
              </a:defRPr>
            </a:lvl1pPr>
          </a:lstStyle>
          <a:p>
            <a:r>
              <a:rPr lang="en-US" dirty="0"/>
              <a:t>Click to add emphasis part of title</a:t>
            </a:r>
          </a:p>
        </p:txBody>
      </p:sp>
      <p:sp>
        <p:nvSpPr>
          <p:cNvPr id="8" name="Text Placeholder 7"/>
          <p:cNvSpPr>
            <a:spLocks noGrp="1"/>
          </p:cNvSpPr>
          <p:nvPr>
            <p:ph type="body" sz="quarter" idx="13" hasCustomPrompt="1"/>
          </p:nvPr>
        </p:nvSpPr>
        <p:spPr>
          <a:xfrm>
            <a:off x="232376" y="248323"/>
            <a:ext cx="6733349" cy="442661"/>
          </a:xfrm>
        </p:spPr>
        <p:txBody>
          <a:bodyPr anchor="b">
            <a:normAutofit/>
          </a:bodyPr>
          <a:lstStyle>
            <a:lvl1pPr marL="0" indent="0">
              <a:buNone/>
              <a:defRPr sz="1900" b="0">
                <a:solidFill>
                  <a:schemeClr val="bg1"/>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32377" y="1388444"/>
            <a:ext cx="7885666" cy="264300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GB" dirty="0"/>
          </a:p>
        </p:txBody>
      </p:sp>
      <p:pic>
        <p:nvPicPr>
          <p:cNvPr id="21" name="Picture 20" descr="IPSOS_GAMECHANGERS_blue.png"/>
          <p:cNvPicPr>
            <a:picLocks noChangeAspect="1"/>
          </p:cNvPicPr>
          <p:nvPr userDrawn="1"/>
        </p:nvPicPr>
        <p:blipFill rotWithShape="1">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t="14610" r="22774"/>
          <a:stretch/>
        </p:blipFill>
        <p:spPr>
          <a:xfrm>
            <a:off x="6965726" y="4658133"/>
            <a:ext cx="1380186" cy="277168"/>
          </a:xfrm>
          <a:prstGeom prst="rect">
            <a:avLst/>
          </a:prstGeom>
        </p:spPr>
      </p:pic>
      <p:sp>
        <p:nvSpPr>
          <p:cNvPr id="14" name="TextBox 13"/>
          <p:cNvSpPr txBox="1"/>
          <p:nvPr userDrawn="1"/>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15" name="TextBox 14"/>
          <p:cNvSpPr txBox="1"/>
          <p:nvPr userDrawn="1"/>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16" name="Picture 15" descr="IPSOS_GAMECHANGERS_blue.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78888" t="-9671" b="-1"/>
          <a:stretch/>
        </p:blipFill>
        <p:spPr>
          <a:xfrm>
            <a:off x="8521945" y="4594687"/>
            <a:ext cx="377327" cy="355982"/>
          </a:xfrm>
          <a:prstGeom prst="rect">
            <a:avLst/>
          </a:prstGeom>
        </p:spPr>
      </p:pic>
      <p:pic>
        <p:nvPicPr>
          <p:cNvPr id="9"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69498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Fill3_Bullets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1"/>
                </a:solidFill>
              </a:defRPr>
            </a:lvl1pPr>
          </a:lstStyle>
          <a:p>
            <a:r>
              <a:rPr lang="en-US" dirty="0"/>
              <a:t>Click to add emphasis part of title</a:t>
            </a:r>
          </a:p>
        </p:txBody>
      </p:sp>
      <p:sp>
        <p:nvSpPr>
          <p:cNvPr id="8" name="Text Placeholder 7"/>
          <p:cNvSpPr>
            <a:spLocks noGrp="1"/>
          </p:cNvSpPr>
          <p:nvPr>
            <p:ph type="body" sz="quarter" idx="13" hasCustomPrompt="1"/>
          </p:nvPr>
        </p:nvSpPr>
        <p:spPr>
          <a:xfrm>
            <a:off x="232376" y="248323"/>
            <a:ext cx="6733349" cy="442661"/>
          </a:xfrm>
        </p:spPr>
        <p:txBody>
          <a:bodyPr anchor="b">
            <a:normAutofit/>
          </a:bodyPr>
          <a:lstStyle>
            <a:lvl1pPr marL="0" indent="0">
              <a:buNone/>
              <a:defRPr sz="1900" b="0">
                <a:solidFill>
                  <a:schemeClr val="bg1"/>
                </a:solidFill>
              </a:defRPr>
            </a:lvl1pPr>
          </a:lstStyle>
          <a:p>
            <a:pPr lvl="0"/>
            <a:r>
              <a:rPr lang="en-US" dirty="0"/>
              <a:t>CLICK TO ADD TAG LINE OR BEGINNING OF TITLE</a:t>
            </a:r>
            <a:endParaRPr lang="en-GB" dirty="0"/>
          </a:p>
        </p:txBody>
      </p:sp>
      <p:pic>
        <p:nvPicPr>
          <p:cNvPr id="21" name="Picture 20" descr="IPSOS_GAMECHANGERS_blue.png"/>
          <p:cNvPicPr>
            <a:picLocks noChangeAspect="1"/>
          </p:cNvPicPr>
          <p:nvPr userDrawn="1"/>
        </p:nvPicPr>
        <p:blipFill rotWithShape="1">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t="14610" r="22774"/>
          <a:stretch/>
        </p:blipFill>
        <p:spPr>
          <a:xfrm>
            <a:off x="6965726" y="4658133"/>
            <a:ext cx="1380186" cy="277168"/>
          </a:xfrm>
          <a:prstGeom prst="rect">
            <a:avLst/>
          </a:prstGeom>
        </p:spPr>
      </p:pic>
      <p:sp>
        <p:nvSpPr>
          <p:cNvPr id="14" name="TextBox 13"/>
          <p:cNvSpPr txBox="1"/>
          <p:nvPr userDrawn="1"/>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15" name="TextBox 14"/>
          <p:cNvSpPr txBox="1"/>
          <p:nvPr userDrawn="1"/>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16" name="Picture 15" descr="IPSOS_GAMECHANGERS_blue.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78888" t="-9671" b="-1"/>
          <a:stretch/>
        </p:blipFill>
        <p:spPr>
          <a:xfrm>
            <a:off x="8521945" y="4594687"/>
            <a:ext cx="377327" cy="355982"/>
          </a:xfrm>
          <a:prstGeom prst="rect">
            <a:avLst/>
          </a:prstGeom>
        </p:spPr>
      </p:pic>
      <p:sp>
        <p:nvSpPr>
          <p:cNvPr id="12" name="Text Placeholder 4"/>
          <p:cNvSpPr>
            <a:spLocks noGrp="1"/>
          </p:cNvSpPr>
          <p:nvPr>
            <p:ph type="body" sz="quarter" idx="14" hasCustomPrompt="1"/>
          </p:nvPr>
        </p:nvSpPr>
        <p:spPr>
          <a:xfrm>
            <a:off x="233363" y="1399203"/>
            <a:ext cx="8288337" cy="2639397"/>
          </a:xfrm>
        </p:spPr>
        <p:txBody>
          <a:bodyPr/>
          <a:lstStyle>
            <a:lvl1pPr marL="176213" indent="-176213">
              <a:lnSpc>
                <a:spcPct val="100000"/>
              </a:lnSpc>
              <a:spcBef>
                <a:spcPts val="300"/>
              </a:spcBef>
              <a:spcAft>
                <a:spcPts val="300"/>
              </a:spcAft>
              <a:buFont typeface="Arial" panose="020B0604020202020204" pitchFamily="34" charset="0"/>
              <a:buChar char="•"/>
              <a:defRPr sz="1200" cap="none">
                <a:solidFill>
                  <a:schemeClr val="bg1"/>
                </a:solidFill>
              </a:defRPr>
            </a:lvl1pPr>
            <a:lvl2pPr marL="476250" indent="-166688">
              <a:lnSpc>
                <a:spcPct val="100000"/>
              </a:lnSpc>
              <a:spcBef>
                <a:spcPts val="300"/>
              </a:spcBef>
              <a:spcAft>
                <a:spcPts val="300"/>
              </a:spcAft>
              <a:buFont typeface="Arial" panose="020B0604020202020204" pitchFamily="34" charset="0"/>
              <a:buChar char="–"/>
              <a:tabLst/>
              <a:defRPr sz="1200">
                <a:solidFill>
                  <a:schemeClr val="bg1"/>
                </a:solidFill>
              </a:defRPr>
            </a:lvl2pPr>
            <a:lvl3pPr marL="692150" indent="-177800">
              <a:lnSpc>
                <a:spcPct val="100000"/>
              </a:lnSpc>
              <a:spcBef>
                <a:spcPts val="300"/>
              </a:spcBef>
              <a:spcAft>
                <a:spcPts val="300"/>
              </a:spcAft>
              <a:buSzPct val="85000"/>
              <a:buFont typeface="Arial" panose="020B0604020202020204" pitchFamily="34" charset="0"/>
              <a:buChar char="•"/>
              <a:defRPr sz="1200">
                <a:solidFill>
                  <a:schemeClr val="bg1"/>
                </a:solidFill>
              </a:defRPr>
            </a:lvl3pPr>
            <a:lvl5pPr marL="968375" indent="-174625">
              <a:lnSpc>
                <a:spcPct val="100000"/>
              </a:lnSpc>
              <a:spcBef>
                <a:spcPts val="300"/>
              </a:spcBef>
              <a:spcAft>
                <a:spcPts val="300"/>
              </a:spcAft>
              <a:buSzPct val="85000"/>
              <a:buFont typeface="Arial" panose="020B0604020202020204" pitchFamily="34" charset="0"/>
              <a:buChar char="-"/>
              <a:defRPr sz="1200">
                <a:solidFill>
                  <a:schemeClr val="bg1"/>
                </a:solidFill>
              </a:defRPr>
            </a:lvl5pPr>
          </a:lstStyle>
          <a:p>
            <a:pPr lvl="0"/>
            <a:r>
              <a:rPr lang="en-US" dirty="0"/>
              <a:t>First level bullet</a:t>
            </a:r>
          </a:p>
          <a:p>
            <a:pPr lvl="1"/>
            <a:r>
              <a:rPr lang="en-US" dirty="0"/>
              <a:t>Second level</a:t>
            </a:r>
          </a:p>
          <a:p>
            <a:pPr lvl="2"/>
            <a:r>
              <a:rPr lang="en-US" dirty="0"/>
              <a:t>Third level</a:t>
            </a:r>
          </a:p>
          <a:p>
            <a:pPr lvl="4"/>
            <a:r>
              <a:rPr lang="en-US" dirty="0"/>
              <a:t>Fourth level</a:t>
            </a:r>
            <a:endParaRPr lang="en-GB" dirty="0"/>
          </a:p>
        </p:txBody>
      </p:sp>
      <p:pic>
        <p:nvPicPr>
          <p:cNvPr id="9"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2671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_Main Title - 1/3 Image">
    <p:spTree>
      <p:nvGrpSpPr>
        <p:cNvPr id="1" name=""/>
        <p:cNvGrpSpPr/>
        <p:nvPr/>
      </p:nvGrpSpPr>
      <p:grpSpPr>
        <a:xfrm>
          <a:off x="0" y="0"/>
          <a:ext cx="0" cy="0"/>
          <a:chOff x="0" y="0"/>
          <a:chExt cx="0" cy="0"/>
        </a:xfrm>
      </p:grpSpPr>
      <p:sp>
        <p:nvSpPr>
          <p:cNvPr id="5" name="Picture Placeholder 4"/>
          <p:cNvSpPr>
            <a:spLocks noGrp="1"/>
          </p:cNvSpPr>
          <p:nvPr>
            <p:ph type="pic" sz="quarter" idx="16"/>
          </p:nvPr>
        </p:nvSpPr>
        <p:spPr>
          <a:xfrm>
            <a:off x="-1" y="-8966"/>
            <a:ext cx="3740523" cy="5152466"/>
          </a:xfrm>
          <a:custGeom>
            <a:avLst/>
            <a:gdLst>
              <a:gd name="connsiteX0" fmla="*/ 0 w 4000500"/>
              <a:gd name="connsiteY0" fmla="*/ 0 h 5143500"/>
              <a:gd name="connsiteX1" fmla="*/ 4000500 w 4000500"/>
              <a:gd name="connsiteY1" fmla="*/ 0 h 5143500"/>
              <a:gd name="connsiteX2" fmla="*/ 4000500 w 4000500"/>
              <a:gd name="connsiteY2" fmla="*/ 5143500 h 5143500"/>
              <a:gd name="connsiteX3" fmla="*/ 0 w 4000500"/>
              <a:gd name="connsiteY3" fmla="*/ 5143500 h 5143500"/>
              <a:gd name="connsiteX4" fmla="*/ 0 w 4000500"/>
              <a:gd name="connsiteY4" fmla="*/ 0 h 5143500"/>
              <a:gd name="connsiteX0" fmla="*/ 0 w 4000500"/>
              <a:gd name="connsiteY0" fmla="*/ 0 h 5143500"/>
              <a:gd name="connsiteX1" fmla="*/ 432547 w 4000500"/>
              <a:gd name="connsiteY1" fmla="*/ 8964 h 5143500"/>
              <a:gd name="connsiteX2" fmla="*/ 4000500 w 4000500"/>
              <a:gd name="connsiteY2" fmla="*/ 5143500 h 5143500"/>
              <a:gd name="connsiteX3" fmla="*/ 0 w 4000500"/>
              <a:gd name="connsiteY3" fmla="*/ 5143500 h 5143500"/>
              <a:gd name="connsiteX4" fmla="*/ 0 w 4000500"/>
              <a:gd name="connsiteY4" fmla="*/ 0 h 5143500"/>
              <a:gd name="connsiteX0" fmla="*/ 0 w 3740523"/>
              <a:gd name="connsiteY0" fmla="*/ 0 h 5143500"/>
              <a:gd name="connsiteX1" fmla="*/ 432547 w 3740523"/>
              <a:gd name="connsiteY1" fmla="*/ 8964 h 5143500"/>
              <a:gd name="connsiteX2" fmla="*/ 3740523 w 3740523"/>
              <a:gd name="connsiteY2" fmla="*/ 5143500 h 5143500"/>
              <a:gd name="connsiteX3" fmla="*/ 0 w 3740523"/>
              <a:gd name="connsiteY3" fmla="*/ 5143500 h 5143500"/>
              <a:gd name="connsiteX4" fmla="*/ 0 w 3740523"/>
              <a:gd name="connsiteY4" fmla="*/ 0 h 5143500"/>
              <a:gd name="connsiteX0" fmla="*/ 0 w 3740523"/>
              <a:gd name="connsiteY0" fmla="*/ 0 h 5143500"/>
              <a:gd name="connsiteX1" fmla="*/ 441511 w 3740523"/>
              <a:gd name="connsiteY1" fmla="*/ 17929 h 5143500"/>
              <a:gd name="connsiteX2" fmla="*/ 3740523 w 3740523"/>
              <a:gd name="connsiteY2" fmla="*/ 5143500 h 5143500"/>
              <a:gd name="connsiteX3" fmla="*/ 0 w 3740523"/>
              <a:gd name="connsiteY3" fmla="*/ 5143500 h 5143500"/>
              <a:gd name="connsiteX4" fmla="*/ 0 w 3740523"/>
              <a:gd name="connsiteY4" fmla="*/ 0 h 5143500"/>
              <a:gd name="connsiteX0" fmla="*/ 0 w 3740523"/>
              <a:gd name="connsiteY0" fmla="*/ 8966 h 5152466"/>
              <a:gd name="connsiteX1" fmla="*/ 441511 w 3740523"/>
              <a:gd name="connsiteY1" fmla="*/ 0 h 5152466"/>
              <a:gd name="connsiteX2" fmla="*/ 3740523 w 3740523"/>
              <a:gd name="connsiteY2" fmla="*/ 5152466 h 5152466"/>
              <a:gd name="connsiteX3" fmla="*/ 0 w 3740523"/>
              <a:gd name="connsiteY3" fmla="*/ 5152466 h 5152466"/>
              <a:gd name="connsiteX4" fmla="*/ 0 w 3740523"/>
              <a:gd name="connsiteY4" fmla="*/ 8966 h 51524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523" h="5152466">
                <a:moveTo>
                  <a:pt x="0" y="8966"/>
                </a:moveTo>
                <a:lnTo>
                  <a:pt x="441511" y="0"/>
                </a:lnTo>
                <a:lnTo>
                  <a:pt x="3740523" y="5152466"/>
                </a:lnTo>
                <a:lnTo>
                  <a:pt x="0" y="5152466"/>
                </a:lnTo>
                <a:lnTo>
                  <a:pt x="0" y="8966"/>
                </a:lnTo>
                <a:close/>
              </a:path>
            </a:pathLst>
          </a:custGeom>
        </p:spPr>
        <p:txBody>
          <a:bodyPr/>
          <a:lstStyle/>
          <a:p>
            <a:r>
              <a:rPr lang="hr-HR"/>
              <a:t>Kliknite ikonu da biste dodali  sliku</a:t>
            </a:r>
            <a:endParaRPr lang="en-GB"/>
          </a:p>
        </p:txBody>
      </p:sp>
      <p:sp>
        <p:nvSpPr>
          <p:cNvPr id="2" name="Title 1"/>
          <p:cNvSpPr>
            <a:spLocks noGrp="1"/>
          </p:cNvSpPr>
          <p:nvPr>
            <p:ph type="ctrTitle" hasCustomPrompt="1"/>
          </p:nvPr>
        </p:nvSpPr>
        <p:spPr>
          <a:xfrm>
            <a:off x="4176000" y="2152234"/>
            <a:ext cx="4699059" cy="508645"/>
          </a:xfrm>
        </p:spPr>
        <p:txBody>
          <a:bodyPr anchor="ctr"/>
          <a:lstStyle>
            <a:lvl1pPr>
              <a:defRPr sz="3700" baseline="0"/>
            </a:lvl1pPr>
          </a:lstStyle>
          <a:p>
            <a:r>
              <a:rPr lang="en-US" dirty="0"/>
              <a:t>Impact word(s)</a:t>
            </a:r>
          </a:p>
        </p:txBody>
      </p:sp>
      <p:sp>
        <p:nvSpPr>
          <p:cNvPr id="3" name="Subtitle 2"/>
          <p:cNvSpPr>
            <a:spLocks noGrp="1"/>
          </p:cNvSpPr>
          <p:nvPr>
            <p:ph type="subTitle" idx="1" hasCustomPrompt="1"/>
          </p:nvPr>
        </p:nvSpPr>
        <p:spPr>
          <a:xfrm>
            <a:off x="4176000" y="2864332"/>
            <a:ext cx="4699059" cy="1332300"/>
          </a:xfrm>
        </p:spPr>
        <p:txBody>
          <a:bodyPr/>
          <a:lstStyle>
            <a:lvl1pPr marL="0" indent="0" algn="l">
              <a:buNone/>
              <a:defRPr baseline="0">
                <a:solidFill>
                  <a:schemeClr val="bg2">
                    <a:lumMod val="75000"/>
                  </a:schemeClr>
                </a:solidFill>
              </a:defRPr>
            </a:lvl1pPr>
            <a:lvl2pPr marL="3240" indent="0" algn="l">
              <a:spcBef>
                <a:spcPts val="0"/>
              </a:spcBef>
              <a:buNone/>
              <a:tabLst/>
              <a:defRPr baseline="0">
                <a:solidFill>
                  <a:schemeClr val="bg2">
                    <a:lumMod val="75000"/>
                  </a:schemeClr>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Presenter Name</a:t>
            </a:r>
          </a:p>
          <a:p>
            <a:pPr lvl="1"/>
            <a:r>
              <a:rPr lang="en-US" dirty="0"/>
              <a:t>Job title, date, or other relevant presenter info</a:t>
            </a:r>
          </a:p>
        </p:txBody>
      </p:sp>
      <p:sp>
        <p:nvSpPr>
          <p:cNvPr id="20" name="Text Placeholder 19"/>
          <p:cNvSpPr>
            <a:spLocks noGrp="1"/>
          </p:cNvSpPr>
          <p:nvPr>
            <p:ph type="body" sz="quarter" idx="13" hasCustomPrompt="1"/>
          </p:nvPr>
        </p:nvSpPr>
        <p:spPr>
          <a:xfrm>
            <a:off x="4176000" y="1389063"/>
            <a:ext cx="4699059" cy="637454"/>
          </a:xfrm>
        </p:spPr>
        <p:txBody>
          <a:bodyPr anchor="b">
            <a:normAutofit/>
          </a:bodyPr>
          <a:lstStyle>
            <a:lvl1pPr>
              <a:defRPr sz="2200" b="0" cap="none" baseline="0">
                <a:solidFill>
                  <a:schemeClr val="bg2"/>
                </a:solidFill>
              </a:defRPr>
            </a:lvl1pPr>
          </a:lstStyle>
          <a:p>
            <a:pPr lvl="0"/>
            <a:r>
              <a:rPr lang="en-US" dirty="0"/>
              <a:t>Full presentation title</a:t>
            </a:r>
            <a:endParaRPr lang="en-GB" dirty="0"/>
          </a:p>
        </p:txBody>
      </p:sp>
      <p:sp>
        <p:nvSpPr>
          <p:cNvPr id="7" name="Picture Placeholder 6"/>
          <p:cNvSpPr>
            <a:spLocks noGrp="1"/>
          </p:cNvSpPr>
          <p:nvPr>
            <p:ph type="pic" sz="quarter" idx="15" hasCustomPrompt="1"/>
          </p:nvPr>
        </p:nvSpPr>
        <p:spPr>
          <a:xfrm>
            <a:off x="7689036" y="672878"/>
            <a:ext cx="1165276" cy="633412"/>
          </a:xfrm>
          <a:solidFill>
            <a:schemeClr val="bg1"/>
          </a:solidFill>
        </p:spPr>
        <p:txBody>
          <a:bodyPr/>
          <a:lstStyle>
            <a:lvl1pPr algn="ctr">
              <a:defRPr sz="1400"/>
            </a:lvl1pPr>
          </a:lstStyle>
          <a:p>
            <a:r>
              <a:rPr lang="en-GB" dirty="0"/>
              <a:t>Client Logo</a:t>
            </a:r>
            <a:br>
              <a:rPr lang="en-GB" dirty="0"/>
            </a:br>
            <a:r>
              <a:rPr lang="en-GB" dirty="0"/>
              <a:t>(delete if unused)</a:t>
            </a:r>
          </a:p>
        </p:txBody>
      </p:sp>
      <p:sp>
        <p:nvSpPr>
          <p:cNvPr id="11" name="Slide Number Placeholder 5"/>
          <p:cNvSpPr>
            <a:spLocks noGrp="1"/>
          </p:cNvSpPr>
          <p:nvPr>
            <p:ph type="sldNum" sz="quarter" idx="12"/>
          </p:nvPr>
        </p:nvSpPr>
        <p:spPr>
          <a:xfrm>
            <a:off x="247311" y="4627422"/>
            <a:ext cx="560381" cy="260192"/>
          </a:xfrm>
          <a:prstGeom prst="rect">
            <a:avLst/>
          </a:prstGeom>
        </p:spPr>
        <p:txBody>
          <a:bodyPr lIns="0" tIns="0" rIns="0" bIns="0" anchor="b"/>
          <a:lstStyle>
            <a:lvl1pPr>
              <a:defRPr sz="800">
                <a:solidFill>
                  <a:schemeClr val="bg1">
                    <a:lumMod val="95000"/>
                  </a:schemeClr>
                </a:solidFill>
              </a:defRPr>
            </a:lvl1pPr>
          </a:lstStyle>
          <a:p>
            <a:fld id="{7F034911-0302-4AAB-AEF0-815419E29289}" type="slidenum">
              <a:rPr lang="en-US" smtClean="0"/>
              <a:pPr/>
              <a:t>‹#›</a:t>
            </a:fld>
            <a:endParaRPr lang="en-US"/>
          </a:p>
        </p:txBody>
      </p:sp>
      <p:sp>
        <p:nvSpPr>
          <p:cNvPr id="14" name="Footer Placeholder 10"/>
          <p:cNvSpPr>
            <a:spLocks noGrp="1"/>
          </p:cNvSpPr>
          <p:nvPr>
            <p:ph type="ftr" sz="quarter" idx="11"/>
          </p:nvPr>
        </p:nvSpPr>
        <p:spPr>
          <a:xfrm>
            <a:off x="4176000" y="4031450"/>
            <a:ext cx="4699059" cy="595972"/>
          </a:xfrm>
          <a:prstGeom prst="rect">
            <a:avLst/>
          </a:prstGeom>
        </p:spPr>
        <p:txBody>
          <a:bodyPr lIns="0" tIns="0" rIns="0" bIns="0"/>
          <a:lstStyle>
            <a:lvl1pPr>
              <a:defRPr sz="1000">
                <a:solidFill>
                  <a:schemeClr val="accent4">
                    <a:lumMod val="75000"/>
                  </a:schemeClr>
                </a:solidFill>
              </a:defRPr>
            </a:lvl1pPr>
          </a:lstStyle>
          <a:p>
            <a:r>
              <a:rPr lang="en-GB" dirty="0"/>
              <a:t>© 2015 Ipsos.  All rights reserved. Contains Ipsos' Confidential and Proprietary information and may not be disclosed or reproduced without the prior written consent of Ipsos.</a:t>
            </a:r>
          </a:p>
        </p:txBody>
      </p:sp>
      <p:sp>
        <p:nvSpPr>
          <p:cNvPr id="21" name="TextBox 20"/>
          <p:cNvSpPr txBox="1"/>
          <p:nvPr userDrawn="1"/>
        </p:nvSpPr>
        <p:spPr>
          <a:xfrm>
            <a:off x="239634" y="4686827"/>
            <a:ext cx="307188" cy="238005"/>
          </a:xfrm>
          <a:prstGeom prst="rect">
            <a:avLst/>
          </a:prstGeom>
        </p:spPr>
        <p:txBody>
          <a:bodyPr vert="horz" wrap="none" lIns="0" tIns="0" rIns="0" bIns="0" rtlCol="0" anchor="b">
            <a:normAutofit/>
          </a:bodyPr>
          <a:lstStyle/>
          <a:p>
            <a:pPr>
              <a:lnSpc>
                <a:spcPct val="85000"/>
              </a:lnSpc>
              <a:spcBef>
                <a:spcPts val="204"/>
              </a:spcBef>
            </a:pPr>
            <a:fld id="{01990C03-C3A3-48FE-AF6D-3AE397C89625}" type="slidenum">
              <a:rPr lang="en-GB" sz="1000">
                <a:solidFill>
                  <a:schemeClr val="bg1"/>
                </a:solidFill>
              </a:rPr>
              <a:pPr>
                <a:lnSpc>
                  <a:spcPct val="85000"/>
                </a:lnSpc>
                <a:spcBef>
                  <a:spcPts val="204"/>
                </a:spcBef>
              </a:pPr>
              <a:t>‹#›</a:t>
            </a:fld>
            <a:endParaRPr lang="en-GB" sz="1000" dirty="0">
              <a:solidFill>
                <a:schemeClr val="bg1"/>
              </a:solidFill>
            </a:endParaRPr>
          </a:p>
        </p:txBody>
      </p:sp>
    </p:spTree>
    <p:extLst>
      <p:ext uri="{BB962C8B-B14F-4D97-AF65-F5344CB8AC3E}">
        <p14:creationId xmlns:p14="http://schemas.microsoft.com/office/powerpoint/2010/main" val="37751068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Contacts">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bg1"/>
                </a:solidFill>
              </a:defRPr>
            </a:lvl1pPr>
          </a:lstStyle>
          <a:p>
            <a:r>
              <a:rPr lang="en-US" dirty="0"/>
              <a:t>Click to add emphasis part of title</a:t>
            </a:r>
          </a:p>
        </p:txBody>
      </p:sp>
      <p:pic>
        <p:nvPicPr>
          <p:cNvPr id="20" name="Picture 19" descr="IPSOS_GAMECHANGERS_blue.png"/>
          <p:cNvPicPr>
            <a:picLocks noChangeAspect="1"/>
          </p:cNvPicPr>
          <p:nvPr userDrawn="1"/>
        </p:nvPicPr>
        <p:blipFill rotWithShape="1">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t="14610" r="22774"/>
          <a:stretch/>
        </p:blipFill>
        <p:spPr>
          <a:xfrm>
            <a:off x="6965726" y="4658133"/>
            <a:ext cx="1380186" cy="277168"/>
          </a:xfrm>
          <a:prstGeom prst="rect">
            <a:avLst/>
          </a:prstGeom>
        </p:spPr>
      </p:pic>
      <p:sp>
        <p:nvSpPr>
          <p:cNvPr id="21" name="TextBox 20"/>
          <p:cNvSpPr txBox="1"/>
          <p:nvPr userDrawn="1"/>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22" name="TextBox 21"/>
          <p:cNvSpPr txBox="1"/>
          <p:nvPr userDrawn="1"/>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23" name="Picture 22" descr="IPSOS_GAMECHANGERS_blue.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78888" t="-9671" b="-1"/>
          <a:stretch/>
        </p:blipFill>
        <p:spPr>
          <a:xfrm>
            <a:off x="8521945" y="4594687"/>
            <a:ext cx="377327" cy="355982"/>
          </a:xfrm>
          <a:prstGeom prst="rect">
            <a:avLst/>
          </a:prstGeom>
        </p:spPr>
      </p:pic>
      <p:sp>
        <p:nvSpPr>
          <p:cNvPr id="6" name="Picture Placeholder 5"/>
          <p:cNvSpPr>
            <a:spLocks noGrp="1"/>
          </p:cNvSpPr>
          <p:nvPr>
            <p:ph type="pic" sz="quarter" idx="10"/>
          </p:nvPr>
        </p:nvSpPr>
        <p:spPr>
          <a:xfrm>
            <a:off x="743381" y="1622613"/>
            <a:ext cx="1211263" cy="1209675"/>
          </a:xfrm>
          <a:prstGeom prst="ellipse">
            <a:avLst/>
          </a:prstGeom>
        </p:spPr>
        <p:txBody>
          <a:bodyPr/>
          <a:lstStyle>
            <a:lvl1pPr>
              <a:defRPr>
                <a:solidFill>
                  <a:schemeClr val="bg1"/>
                </a:solidFill>
              </a:defRPr>
            </a:lvl1pPr>
          </a:lstStyle>
          <a:p>
            <a:r>
              <a:rPr lang="hr-HR"/>
              <a:t>Kliknite ikonu da biste dodali  sliku</a:t>
            </a:r>
            <a:endParaRPr lang="en-GB" dirty="0"/>
          </a:p>
        </p:txBody>
      </p:sp>
      <p:sp>
        <p:nvSpPr>
          <p:cNvPr id="16" name="Picture Placeholder 5"/>
          <p:cNvSpPr>
            <a:spLocks noGrp="1"/>
          </p:cNvSpPr>
          <p:nvPr>
            <p:ph type="pic" sz="quarter" idx="11"/>
          </p:nvPr>
        </p:nvSpPr>
        <p:spPr>
          <a:xfrm>
            <a:off x="3818226" y="1622613"/>
            <a:ext cx="1211263" cy="1209675"/>
          </a:xfrm>
          <a:prstGeom prst="ellipse">
            <a:avLst/>
          </a:prstGeom>
        </p:spPr>
        <p:txBody>
          <a:bodyPr/>
          <a:lstStyle>
            <a:lvl1pPr>
              <a:defRPr>
                <a:solidFill>
                  <a:schemeClr val="bg1"/>
                </a:solidFill>
              </a:defRPr>
            </a:lvl1pPr>
          </a:lstStyle>
          <a:p>
            <a:r>
              <a:rPr lang="hr-HR"/>
              <a:t>Kliknite ikonu da biste dodali  sliku</a:t>
            </a:r>
            <a:endParaRPr lang="en-GB" dirty="0"/>
          </a:p>
        </p:txBody>
      </p:sp>
      <p:sp>
        <p:nvSpPr>
          <p:cNvPr id="19" name="Picture Placeholder 5"/>
          <p:cNvSpPr>
            <a:spLocks noGrp="1"/>
          </p:cNvSpPr>
          <p:nvPr>
            <p:ph type="pic" sz="quarter" idx="12"/>
          </p:nvPr>
        </p:nvSpPr>
        <p:spPr>
          <a:xfrm>
            <a:off x="6893072" y="1622613"/>
            <a:ext cx="1211263" cy="1209675"/>
          </a:xfrm>
          <a:prstGeom prst="ellipse">
            <a:avLst/>
          </a:prstGeom>
        </p:spPr>
        <p:txBody>
          <a:bodyPr/>
          <a:lstStyle>
            <a:lvl1pPr>
              <a:defRPr>
                <a:solidFill>
                  <a:schemeClr val="bg1"/>
                </a:solidFill>
              </a:defRPr>
            </a:lvl1pPr>
          </a:lstStyle>
          <a:p>
            <a:r>
              <a:rPr lang="hr-HR"/>
              <a:t>Kliknite ikonu da biste dodali  sliku</a:t>
            </a:r>
            <a:endParaRPr lang="en-GB" dirty="0"/>
          </a:p>
        </p:txBody>
      </p:sp>
      <p:pic>
        <p:nvPicPr>
          <p:cNvPr id="10"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04047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cSld name="Section Header">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2833" y="2480191"/>
            <a:ext cx="7093160" cy="962868"/>
          </a:xfrm>
        </p:spPr>
        <p:txBody>
          <a:bodyPr lIns="0" anchor="t"/>
          <a:lstStyle>
            <a:lvl1pPr>
              <a:lnSpc>
                <a:spcPct val="80000"/>
              </a:lnSpc>
              <a:spcBef>
                <a:spcPts val="816"/>
              </a:spcBef>
              <a:defRPr sz="7800" cap="all" baseline="0">
                <a:solidFill>
                  <a:schemeClr val="bg1"/>
                </a:solidFill>
              </a:defRPr>
            </a:lvl1pPr>
          </a:lstStyle>
          <a:p>
            <a:r>
              <a:rPr lang="en-US" dirty="0"/>
              <a:t>DOLOR SIT</a:t>
            </a:r>
            <a:endParaRPr lang="en-GB" dirty="0"/>
          </a:p>
        </p:txBody>
      </p:sp>
      <p:sp>
        <p:nvSpPr>
          <p:cNvPr id="7" name="Text Placeholder 6"/>
          <p:cNvSpPr>
            <a:spLocks noGrp="1"/>
          </p:cNvSpPr>
          <p:nvPr>
            <p:ph type="body" sz="quarter" idx="13" hasCustomPrompt="1"/>
          </p:nvPr>
        </p:nvSpPr>
        <p:spPr>
          <a:xfrm>
            <a:off x="221814" y="1858307"/>
            <a:ext cx="6033722" cy="621884"/>
          </a:xfrm>
        </p:spPr>
        <p:txBody>
          <a:bodyPr anchor="b">
            <a:normAutofit/>
          </a:bodyPr>
          <a:lstStyle>
            <a:lvl1pPr>
              <a:spcBef>
                <a:spcPts val="1224"/>
              </a:spcBef>
              <a:defRPr sz="2700" b="0" cap="none" baseline="0">
                <a:solidFill>
                  <a:schemeClr val="bg1"/>
                </a:solidFill>
              </a:defRPr>
            </a:lvl1pPr>
          </a:lstStyle>
          <a:p>
            <a:pPr lvl="0"/>
            <a:r>
              <a:rPr lang="en-US" dirty="0"/>
              <a:t>Lorem Ipsum</a:t>
            </a:r>
            <a:endParaRPr lang="en-GB" dirty="0"/>
          </a:p>
        </p:txBody>
      </p:sp>
      <p:pic>
        <p:nvPicPr>
          <p:cNvPr id="13" name="Picture 12" descr="IPSOS_GAMECHANGERS_blue.png"/>
          <p:cNvPicPr>
            <a:picLocks noChangeAspect="1"/>
          </p:cNvPicPr>
          <p:nvPr/>
        </p:nvPicPr>
        <p:blipFill rotWithShape="1">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t="14610" r="22774"/>
          <a:stretch/>
        </p:blipFill>
        <p:spPr>
          <a:xfrm>
            <a:off x="6965726" y="4658133"/>
            <a:ext cx="1380186" cy="277168"/>
          </a:xfrm>
          <a:prstGeom prst="rect">
            <a:avLst/>
          </a:prstGeom>
        </p:spPr>
      </p:pic>
      <p:sp>
        <p:nvSpPr>
          <p:cNvPr id="29" name="TextBox 28"/>
          <p:cNvSpPr txBox="1"/>
          <p:nvPr userDrawn="1"/>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30" name="TextBox 29"/>
          <p:cNvSpPr txBox="1"/>
          <p:nvPr userDrawn="1"/>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a:t>
            </a:r>
            <a:r>
              <a:rPr lang="hr-BA" sz="800" kern="1200" dirty="0">
                <a:solidFill>
                  <a:schemeClr val="bg1"/>
                </a:solidFill>
                <a:latin typeface="+mn-lt"/>
                <a:ea typeface="+mn-ea"/>
                <a:cs typeface="+mn-cs"/>
              </a:rPr>
              <a:t>6</a:t>
            </a:r>
            <a:r>
              <a:rPr lang="en-GB" sz="800" kern="1200" dirty="0">
                <a:solidFill>
                  <a:schemeClr val="bg1"/>
                </a:solidFill>
                <a:latin typeface="+mn-lt"/>
                <a:ea typeface="+mn-ea"/>
                <a:cs typeface="+mn-cs"/>
              </a:rPr>
              <a:t> Ipsos.</a:t>
            </a:r>
            <a:endParaRPr lang="en-GB" sz="1200" dirty="0">
              <a:solidFill>
                <a:schemeClr val="bg1"/>
              </a:solidFill>
            </a:endParaRPr>
          </a:p>
        </p:txBody>
      </p:sp>
      <p:pic>
        <p:nvPicPr>
          <p:cNvPr id="31" name="Picture 30" descr="IPSOS_GAMECHANGERS_blue.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78888" t="-9671" b="-1"/>
          <a:stretch/>
        </p:blipFill>
        <p:spPr>
          <a:xfrm>
            <a:off x="8521945" y="4594687"/>
            <a:ext cx="377327" cy="355982"/>
          </a:xfrm>
          <a:prstGeom prst="rect">
            <a:avLst/>
          </a:prstGeom>
        </p:spPr>
      </p:pic>
      <p:pic>
        <p:nvPicPr>
          <p:cNvPr id="8"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3259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with Blin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p>
            <a:r>
              <a:rPr lang="en-US" dirty="0"/>
              <a:t>Click to add emphasis part of title</a:t>
            </a:r>
            <a:endParaRPr lang="en-GB" dirty="0"/>
          </a:p>
        </p:txBody>
      </p:sp>
      <p:sp>
        <p:nvSpPr>
          <p:cNvPr id="11" name="Text Placeholder 7"/>
          <p:cNvSpPr>
            <a:spLocks noGrp="1"/>
          </p:cNvSpPr>
          <p:nvPr>
            <p:ph type="body" sz="quarter" idx="13" hasCustomPrompt="1"/>
          </p:nvPr>
        </p:nvSpPr>
        <p:spPr>
          <a:xfrm>
            <a:off x="234000" y="248323"/>
            <a:ext cx="7887670"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grpSp>
        <p:nvGrpSpPr>
          <p:cNvPr id="88" name="Group 87"/>
          <p:cNvGrpSpPr/>
          <p:nvPr userDrawn="1"/>
        </p:nvGrpSpPr>
        <p:grpSpPr>
          <a:xfrm>
            <a:off x="8252496" y="2571750"/>
            <a:ext cx="891505" cy="2571750"/>
            <a:chOff x="12130881" y="3781425"/>
            <a:chExt cx="1310482" cy="3781425"/>
          </a:xfrm>
        </p:grpSpPr>
        <p:sp>
          <p:nvSpPr>
            <p:cNvPr id="89" name="Oval 88"/>
            <p:cNvSpPr>
              <a:spLocks/>
            </p:cNvSpPr>
            <p:nvPr/>
          </p:nvSpPr>
          <p:spPr bwMode="auto">
            <a:xfrm rot="3900000" flipH="1">
              <a:off x="12448596" y="5001406"/>
              <a:ext cx="698400" cy="697635"/>
            </a:xfrm>
            <a:prstGeom prst="ellipse">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90" name="Oval 89"/>
            <p:cNvSpPr/>
            <p:nvPr/>
          </p:nvSpPr>
          <p:spPr>
            <a:xfrm>
              <a:off x="12613164" y="4367456"/>
              <a:ext cx="411286" cy="41128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1" name="Oval 90"/>
            <p:cNvSpPr/>
            <p:nvPr/>
          </p:nvSpPr>
          <p:spPr>
            <a:xfrm>
              <a:off x="12346781" y="4200525"/>
              <a:ext cx="172831" cy="17283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2" name="Right Triangle 91"/>
            <p:cNvSpPr/>
            <p:nvPr/>
          </p:nvSpPr>
          <p:spPr>
            <a:xfrm flipH="1">
              <a:off x="12130881" y="3781425"/>
              <a:ext cx="1310482" cy="3781425"/>
            </a:xfrm>
            <a:prstGeom prst="rtTriangl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3" name="Picture 92"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12526963" y="6755928"/>
              <a:ext cx="554656" cy="523425"/>
            </a:xfrm>
            <a:prstGeom prst="rect">
              <a:avLst/>
            </a:prstGeom>
          </p:spPr>
        </p:pic>
        <p:sp>
          <p:nvSpPr>
            <p:cNvPr id="94" name="Oval 24"/>
            <p:cNvSpPr>
              <a:spLocks/>
            </p:cNvSpPr>
            <p:nvPr/>
          </p:nvSpPr>
          <p:spPr bwMode="auto">
            <a:xfrm rot="3900000" flipH="1">
              <a:off x="12429978" y="5491320"/>
              <a:ext cx="763902" cy="754332"/>
            </a:xfrm>
            <a:custGeom>
              <a:avLst/>
              <a:gdLst/>
              <a:ahLst/>
              <a:cxnLst/>
              <a:rect l="l" t="t" r="r" b="b"/>
              <a:pathLst>
                <a:path w="763902" h="754332">
                  <a:moveTo>
                    <a:pt x="763902" y="138227"/>
                  </a:moveTo>
                  <a:cubicBezTo>
                    <a:pt x="683802" y="52832"/>
                    <a:pt x="569760" y="0"/>
                    <a:pt x="443365" y="0"/>
                  </a:cubicBezTo>
                  <a:cubicBezTo>
                    <a:pt x="198502" y="0"/>
                    <a:pt x="-1" y="198284"/>
                    <a:pt x="0" y="442881"/>
                  </a:cubicBezTo>
                  <a:cubicBezTo>
                    <a:pt x="-1" y="564384"/>
                    <a:pt x="48982" y="674459"/>
                    <a:pt x="128444" y="754332"/>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2202370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amp; Blin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2376" y="248323"/>
            <a:ext cx="6725791"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47650" y="1388443"/>
            <a:ext cx="7870391" cy="264300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GB" dirty="0"/>
          </a:p>
        </p:txBody>
      </p:sp>
      <p:grpSp>
        <p:nvGrpSpPr>
          <p:cNvPr id="36" name="Group 35"/>
          <p:cNvGrpSpPr/>
          <p:nvPr userDrawn="1"/>
        </p:nvGrpSpPr>
        <p:grpSpPr>
          <a:xfrm>
            <a:off x="8252496" y="2571750"/>
            <a:ext cx="891505" cy="2571750"/>
            <a:chOff x="12130881" y="3781425"/>
            <a:chExt cx="1310482" cy="3781425"/>
          </a:xfrm>
        </p:grpSpPr>
        <p:sp>
          <p:nvSpPr>
            <p:cNvPr id="37" name="Oval 36"/>
            <p:cNvSpPr>
              <a:spLocks/>
            </p:cNvSpPr>
            <p:nvPr/>
          </p:nvSpPr>
          <p:spPr bwMode="auto">
            <a:xfrm rot="3900000" flipH="1">
              <a:off x="12448596" y="5001406"/>
              <a:ext cx="698400" cy="697635"/>
            </a:xfrm>
            <a:prstGeom prst="ellipse">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38" name="Oval 37"/>
            <p:cNvSpPr/>
            <p:nvPr/>
          </p:nvSpPr>
          <p:spPr>
            <a:xfrm>
              <a:off x="12613164" y="4367456"/>
              <a:ext cx="411286" cy="41128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Oval 38"/>
            <p:cNvSpPr/>
            <p:nvPr/>
          </p:nvSpPr>
          <p:spPr>
            <a:xfrm>
              <a:off x="12346781" y="4200525"/>
              <a:ext cx="172831" cy="17283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Right Triangle 39"/>
            <p:cNvSpPr/>
            <p:nvPr/>
          </p:nvSpPr>
          <p:spPr>
            <a:xfrm flipH="1">
              <a:off x="12130881" y="3781425"/>
              <a:ext cx="1310482" cy="3781425"/>
            </a:xfrm>
            <a:prstGeom prst="rtTriangl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1" name="Picture 40"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12526963" y="6755928"/>
              <a:ext cx="554656" cy="523425"/>
            </a:xfrm>
            <a:prstGeom prst="rect">
              <a:avLst/>
            </a:prstGeom>
          </p:spPr>
        </p:pic>
        <p:sp>
          <p:nvSpPr>
            <p:cNvPr id="42" name="Oval 24"/>
            <p:cNvSpPr>
              <a:spLocks/>
            </p:cNvSpPr>
            <p:nvPr/>
          </p:nvSpPr>
          <p:spPr bwMode="auto">
            <a:xfrm rot="3900000" flipH="1">
              <a:off x="12429978" y="5491320"/>
              <a:ext cx="763902" cy="754332"/>
            </a:xfrm>
            <a:custGeom>
              <a:avLst/>
              <a:gdLst/>
              <a:ahLst/>
              <a:cxnLst/>
              <a:rect l="l" t="t" r="r" b="b"/>
              <a:pathLst>
                <a:path w="763902" h="754332">
                  <a:moveTo>
                    <a:pt x="763902" y="138227"/>
                  </a:moveTo>
                  <a:cubicBezTo>
                    <a:pt x="683802" y="52832"/>
                    <a:pt x="569760" y="0"/>
                    <a:pt x="443365" y="0"/>
                  </a:cubicBezTo>
                  <a:cubicBezTo>
                    <a:pt x="198502" y="0"/>
                    <a:pt x="-1" y="198284"/>
                    <a:pt x="0" y="442881"/>
                  </a:cubicBezTo>
                  <a:cubicBezTo>
                    <a:pt x="-1" y="564384"/>
                    <a:pt x="48982" y="674459"/>
                    <a:pt x="128444" y="754332"/>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371321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ographi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46971" cy="461548"/>
          </a:xfrm>
        </p:spPr>
        <p:txBody>
          <a:bodyPr/>
          <a:lstStyle>
            <a:lvl1pPr>
              <a:defRPr baseline="0"/>
            </a:lvl1pPr>
          </a:lstStyle>
          <a:p>
            <a:r>
              <a:rPr lang="en-US" dirty="0"/>
              <a:t>Click to add emphasis part of title</a:t>
            </a:r>
          </a:p>
        </p:txBody>
      </p:sp>
      <p:sp>
        <p:nvSpPr>
          <p:cNvPr id="8" name="Text Placeholder 7"/>
          <p:cNvSpPr>
            <a:spLocks noGrp="1"/>
          </p:cNvSpPr>
          <p:nvPr>
            <p:ph type="body" sz="quarter" idx="13" hasCustomPrompt="1"/>
          </p:nvPr>
        </p:nvSpPr>
        <p:spPr>
          <a:xfrm>
            <a:off x="234000" y="243073"/>
            <a:ext cx="6718167" cy="442661"/>
          </a:xfrm>
        </p:spPr>
        <p:txBody>
          <a:bodyPr anchor="b">
            <a:normAutofit/>
          </a:bodyPr>
          <a:lstStyle>
            <a:lvl1pPr marL="0" indent="0">
              <a:buNone/>
              <a:defRPr sz="1900" b="0" baseline="0">
                <a:solidFill>
                  <a:schemeClr val="bg2"/>
                </a:solidFill>
              </a:defRPr>
            </a:lvl1pPr>
          </a:lstStyle>
          <a:p>
            <a:pPr lvl="0"/>
            <a:r>
              <a:rPr lang="en-US" dirty="0"/>
              <a:t>CLICK TO ADD TAG LINE OR BEGINNING OF TITLE</a:t>
            </a:r>
            <a:endParaRPr lang="en-GB" dirty="0"/>
          </a:p>
        </p:txBody>
      </p:sp>
      <p:sp>
        <p:nvSpPr>
          <p:cNvPr id="5" name="Content Placeholder 2"/>
          <p:cNvSpPr>
            <a:spLocks noGrp="1"/>
          </p:cNvSpPr>
          <p:nvPr>
            <p:ph idx="12" hasCustomPrompt="1"/>
          </p:nvPr>
        </p:nvSpPr>
        <p:spPr>
          <a:xfrm>
            <a:off x="947451" y="1239836"/>
            <a:ext cx="1941711" cy="578779"/>
          </a:xfrm>
          <a:prstGeom prst="rect">
            <a:avLst/>
          </a:prstGeom>
          <a:solidFill>
            <a:schemeClr val="accent6"/>
          </a:solidFill>
        </p:spPr>
        <p:txBody>
          <a:bodyPr lIns="90000" tIns="90000" rIns="90000" bIns="90000" anchor="ctr">
            <a:noAutofit/>
          </a:bodyPr>
          <a:lstStyle>
            <a:lvl1pPr marL="0" indent="0">
              <a:lnSpc>
                <a:spcPct val="100000"/>
              </a:lnSpc>
              <a:spcBef>
                <a:spcPts val="200"/>
              </a:spcBef>
              <a:spcAft>
                <a:spcPts val="0"/>
              </a:spcAft>
              <a:buNone/>
              <a:defRPr sz="1200" cap="none">
                <a:solidFill>
                  <a:schemeClr val="bg1"/>
                </a:solidFill>
              </a:defRPr>
            </a:lvl1pPr>
            <a:lvl2pPr marL="533400" indent="-285750">
              <a:defRPr>
                <a:solidFill>
                  <a:schemeClr val="bg1"/>
                </a:solidFill>
              </a:defRPr>
            </a:lvl2pPr>
            <a:lvl3pPr marL="898525" indent="-228600">
              <a:defRPr>
                <a:solidFill>
                  <a:schemeClr val="bg1"/>
                </a:solidFill>
              </a:defRPr>
            </a:lvl3pPr>
            <a:lvl4pPr marL="1257300" indent="-228600">
              <a:defRPr>
                <a:solidFill>
                  <a:schemeClr val="bg1"/>
                </a:solidFill>
              </a:defRPr>
            </a:lvl4pPr>
            <a:lvl5pPr marL="1612900" indent="-228600">
              <a:defRPr/>
            </a:lvl5pPr>
          </a:lstStyle>
          <a:p>
            <a:pPr lvl="0"/>
            <a:r>
              <a:rPr lang="en-US" dirty="0"/>
              <a:t>Click to edit master text styles</a:t>
            </a:r>
          </a:p>
        </p:txBody>
      </p:sp>
      <p:sp>
        <p:nvSpPr>
          <p:cNvPr id="10" name="Picture Placeholder 8"/>
          <p:cNvSpPr>
            <a:spLocks noGrp="1"/>
          </p:cNvSpPr>
          <p:nvPr>
            <p:ph type="pic" sz="quarter" idx="15" hasCustomPrompt="1"/>
          </p:nvPr>
        </p:nvSpPr>
        <p:spPr>
          <a:xfrm>
            <a:off x="262929" y="1239836"/>
            <a:ext cx="684522" cy="578779"/>
          </a:xfrm>
          <a:solidFill>
            <a:schemeClr val="bg1">
              <a:lumMod val="85000"/>
            </a:schemeClr>
          </a:solidFill>
        </p:spPr>
        <p:txBody>
          <a:bodyPr>
            <a:normAutofit/>
          </a:bodyPr>
          <a:lstStyle>
            <a:lvl1pPr marL="0" indent="0">
              <a:buNone/>
              <a:defRPr sz="1050" baseline="0"/>
            </a:lvl1pPr>
          </a:lstStyle>
          <a:p>
            <a:r>
              <a:rPr lang="en-GB" dirty="0"/>
              <a:t>Insert picture from file</a:t>
            </a:r>
          </a:p>
        </p:txBody>
      </p:sp>
      <p:sp>
        <p:nvSpPr>
          <p:cNvPr id="11" name="Picture Placeholder 8"/>
          <p:cNvSpPr>
            <a:spLocks noGrp="1"/>
          </p:cNvSpPr>
          <p:nvPr>
            <p:ph type="pic" sz="quarter" idx="18" hasCustomPrompt="1"/>
          </p:nvPr>
        </p:nvSpPr>
        <p:spPr>
          <a:xfrm>
            <a:off x="3196468" y="1239836"/>
            <a:ext cx="684522" cy="578779"/>
          </a:xfrm>
          <a:solidFill>
            <a:schemeClr val="bg1">
              <a:lumMod val="85000"/>
            </a:schemeClr>
          </a:solidFill>
        </p:spPr>
        <p:txBody>
          <a:bodyPr>
            <a:normAutofit/>
          </a:bodyPr>
          <a:lstStyle>
            <a:lvl1pPr marL="0" indent="0">
              <a:buNone/>
              <a:defRPr sz="1050" baseline="0"/>
            </a:lvl1pPr>
          </a:lstStyle>
          <a:p>
            <a:r>
              <a:rPr lang="en-GB" dirty="0"/>
              <a:t>Insert picture from file</a:t>
            </a:r>
          </a:p>
        </p:txBody>
      </p:sp>
      <p:sp>
        <p:nvSpPr>
          <p:cNvPr id="12" name="Picture Placeholder 8"/>
          <p:cNvSpPr>
            <a:spLocks noGrp="1"/>
          </p:cNvSpPr>
          <p:nvPr>
            <p:ph type="pic" sz="quarter" idx="19" hasCustomPrompt="1"/>
          </p:nvPr>
        </p:nvSpPr>
        <p:spPr>
          <a:xfrm>
            <a:off x="6147915" y="1239836"/>
            <a:ext cx="684522" cy="578779"/>
          </a:xfrm>
          <a:solidFill>
            <a:schemeClr val="bg1">
              <a:lumMod val="85000"/>
            </a:schemeClr>
          </a:solidFill>
        </p:spPr>
        <p:txBody>
          <a:bodyPr>
            <a:normAutofit/>
          </a:bodyPr>
          <a:lstStyle>
            <a:lvl1pPr marL="0" indent="0">
              <a:buNone/>
              <a:defRPr sz="1050" baseline="0"/>
            </a:lvl1pPr>
          </a:lstStyle>
          <a:p>
            <a:r>
              <a:rPr lang="en-GB" dirty="0"/>
              <a:t>Insert picture from file</a:t>
            </a:r>
          </a:p>
        </p:txBody>
      </p:sp>
      <p:sp>
        <p:nvSpPr>
          <p:cNvPr id="4" name="Text Placeholder 3"/>
          <p:cNvSpPr>
            <a:spLocks noGrp="1"/>
          </p:cNvSpPr>
          <p:nvPr>
            <p:ph type="body" sz="quarter" idx="20" hasCustomPrompt="1"/>
          </p:nvPr>
        </p:nvSpPr>
        <p:spPr>
          <a:xfrm>
            <a:off x="263525" y="1918036"/>
            <a:ext cx="2625725" cy="947738"/>
          </a:xfrm>
        </p:spPr>
        <p:txBody>
          <a:bodyPr>
            <a:noAutofit/>
          </a:bodyPr>
          <a:lstStyle>
            <a:lvl3pPr>
              <a:defRPr baseline="0"/>
            </a:lvl3pPr>
            <a:lvl4pPr>
              <a:defRPr baseline="0"/>
            </a:lvl4pPr>
            <a:lvl5pPr>
              <a:defRPr/>
            </a:lvl5pPr>
          </a:lstStyle>
          <a:p>
            <a:pPr lvl="2"/>
            <a:r>
              <a:rPr lang="en-US" dirty="0"/>
              <a:t>1st Level</a:t>
            </a:r>
          </a:p>
          <a:p>
            <a:pPr lvl="3"/>
            <a:r>
              <a:rPr lang="en-US" dirty="0"/>
              <a:t>2nd Level</a:t>
            </a:r>
          </a:p>
          <a:p>
            <a:pPr lvl="4"/>
            <a:r>
              <a:rPr lang="en-US" dirty="0"/>
              <a:t>3rd Level</a:t>
            </a:r>
            <a:endParaRPr lang="en-GB" dirty="0"/>
          </a:p>
        </p:txBody>
      </p:sp>
      <p:sp>
        <p:nvSpPr>
          <p:cNvPr id="13" name="Text Placeholder 3"/>
          <p:cNvSpPr>
            <a:spLocks noGrp="1"/>
          </p:cNvSpPr>
          <p:nvPr>
            <p:ph type="body" sz="quarter" idx="21" hasCustomPrompt="1"/>
          </p:nvPr>
        </p:nvSpPr>
        <p:spPr>
          <a:xfrm>
            <a:off x="3196468" y="1918036"/>
            <a:ext cx="2625725" cy="947738"/>
          </a:xfrm>
        </p:spPr>
        <p:txBody>
          <a:bodyPr>
            <a:noAutofit/>
          </a:bodyPr>
          <a:lstStyle>
            <a:lvl3pPr>
              <a:defRPr baseline="0"/>
            </a:lvl3pPr>
            <a:lvl4pPr>
              <a:defRPr baseline="0"/>
            </a:lvl4pPr>
            <a:lvl5pPr>
              <a:defRPr/>
            </a:lvl5pPr>
          </a:lstStyle>
          <a:p>
            <a:pPr lvl="2"/>
            <a:r>
              <a:rPr lang="en-US" dirty="0"/>
              <a:t>1st Level</a:t>
            </a:r>
          </a:p>
          <a:p>
            <a:pPr lvl="3"/>
            <a:r>
              <a:rPr lang="en-US" dirty="0"/>
              <a:t>2nd Level</a:t>
            </a:r>
          </a:p>
          <a:p>
            <a:pPr lvl="4"/>
            <a:r>
              <a:rPr lang="en-US" dirty="0"/>
              <a:t>3rd Level</a:t>
            </a:r>
            <a:endParaRPr lang="en-GB" dirty="0"/>
          </a:p>
        </p:txBody>
      </p:sp>
      <p:sp>
        <p:nvSpPr>
          <p:cNvPr id="14" name="Text Placeholder 3"/>
          <p:cNvSpPr>
            <a:spLocks noGrp="1"/>
          </p:cNvSpPr>
          <p:nvPr>
            <p:ph type="body" sz="quarter" idx="22" hasCustomPrompt="1"/>
          </p:nvPr>
        </p:nvSpPr>
        <p:spPr>
          <a:xfrm>
            <a:off x="6143701" y="1918036"/>
            <a:ext cx="2625725" cy="947738"/>
          </a:xfrm>
        </p:spPr>
        <p:txBody>
          <a:bodyPr>
            <a:noAutofit/>
          </a:bodyPr>
          <a:lstStyle>
            <a:lvl3pPr>
              <a:defRPr baseline="0"/>
            </a:lvl3pPr>
            <a:lvl4pPr>
              <a:defRPr baseline="0"/>
            </a:lvl4pPr>
            <a:lvl5pPr>
              <a:defRPr/>
            </a:lvl5pPr>
          </a:lstStyle>
          <a:p>
            <a:pPr lvl="2"/>
            <a:r>
              <a:rPr lang="en-US" dirty="0"/>
              <a:t>1st Level</a:t>
            </a:r>
          </a:p>
          <a:p>
            <a:pPr lvl="3"/>
            <a:r>
              <a:rPr lang="en-US" dirty="0"/>
              <a:t>2nd Level</a:t>
            </a:r>
          </a:p>
          <a:p>
            <a:pPr lvl="4"/>
            <a:r>
              <a:rPr lang="en-US" dirty="0"/>
              <a:t>3rd Level</a:t>
            </a:r>
            <a:endParaRPr lang="en-GB" dirty="0"/>
          </a:p>
        </p:txBody>
      </p:sp>
      <p:sp>
        <p:nvSpPr>
          <p:cNvPr id="24" name="Content Placeholder 2"/>
          <p:cNvSpPr>
            <a:spLocks noGrp="1"/>
          </p:cNvSpPr>
          <p:nvPr>
            <p:ph idx="23" hasCustomPrompt="1"/>
          </p:nvPr>
        </p:nvSpPr>
        <p:spPr>
          <a:xfrm>
            <a:off x="3880990" y="1239836"/>
            <a:ext cx="1941711" cy="578779"/>
          </a:xfrm>
          <a:prstGeom prst="rect">
            <a:avLst/>
          </a:prstGeom>
          <a:solidFill>
            <a:schemeClr val="accent6"/>
          </a:solidFill>
        </p:spPr>
        <p:txBody>
          <a:bodyPr lIns="90000" tIns="90000" rIns="90000" bIns="90000" anchor="ctr">
            <a:noAutofit/>
          </a:bodyPr>
          <a:lstStyle>
            <a:lvl1pPr marL="0" indent="0">
              <a:lnSpc>
                <a:spcPct val="100000"/>
              </a:lnSpc>
              <a:spcBef>
                <a:spcPts val="200"/>
              </a:spcBef>
              <a:spcAft>
                <a:spcPts val="0"/>
              </a:spcAft>
              <a:buNone/>
              <a:defRPr sz="1200" cap="none">
                <a:solidFill>
                  <a:schemeClr val="bg1"/>
                </a:solidFill>
              </a:defRPr>
            </a:lvl1pPr>
            <a:lvl2pPr marL="533400" indent="-285750">
              <a:defRPr>
                <a:solidFill>
                  <a:schemeClr val="bg1"/>
                </a:solidFill>
              </a:defRPr>
            </a:lvl2pPr>
            <a:lvl3pPr marL="898525" indent="-228600">
              <a:defRPr>
                <a:solidFill>
                  <a:schemeClr val="bg1"/>
                </a:solidFill>
              </a:defRPr>
            </a:lvl3pPr>
            <a:lvl4pPr marL="1257300" indent="-228600">
              <a:defRPr>
                <a:solidFill>
                  <a:schemeClr val="bg1"/>
                </a:solidFill>
              </a:defRPr>
            </a:lvl4pPr>
            <a:lvl5pPr marL="1612900" indent="-228600">
              <a:defRPr/>
            </a:lvl5pPr>
          </a:lstStyle>
          <a:p>
            <a:pPr lvl="0"/>
            <a:r>
              <a:rPr lang="en-US" dirty="0"/>
              <a:t>Click to edit master text styles</a:t>
            </a:r>
          </a:p>
        </p:txBody>
      </p:sp>
      <p:sp>
        <p:nvSpPr>
          <p:cNvPr id="25" name="Content Placeholder 2"/>
          <p:cNvSpPr>
            <a:spLocks noGrp="1"/>
          </p:cNvSpPr>
          <p:nvPr>
            <p:ph idx="24" hasCustomPrompt="1"/>
          </p:nvPr>
        </p:nvSpPr>
        <p:spPr>
          <a:xfrm>
            <a:off x="6832437" y="1239836"/>
            <a:ext cx="1941711" cy="578779"/>
          </a:xfrm>
          <a:prstGeom prst="rect">
            <a:avLst/>
          </a:prstGeom>
          <a:solidFill>
            <a:schemeClr val="accent6"/>
          </a:solidFill>
        </p:spPr>
        <p:txBody>
          <a:bodyPr lIns="90000" tIns="90000" rIns="90000" bIns="90000" anchor="ctr">
            <a:noAutofit/>
          </a:bodyPr>
          <a:lstStyle>
            <a:lvl1pPr marL="0" indent="0">
              <a:lnSpc>
                <a:spcPct val="100000"/>
              </a:lnSpc>
              <a:spcBef>
                <a:spcPts val="200"/>
              </a:spcBef>
              <a:spcAft>
                <a:spcPts val="0"/>
              </a:spcAft>
              <a:buNone/>
              <a:defRPr sz="1200" cap="none">
                <a:solidFill>
                  <a:schemeClr val="bg1"/>
                </a:solidFill>
              </a:defRPr>
            </a:lvl1pPr>
            <a:lvl2pPr marL="533400" indent="-285750">
              <a:defRPr>
                <a:solidFill>
                  <a:schemeClr val="bg1"/>
                </a:solidFill>
              </a:defRPr>
            </a:lvl2pPr>
            <a:lvl3pPr marL="898525" indent="-228600">
              <a:defRPr>
                <a:solidFill>
                  <a:schemeClr val="bg1"/>
                </a:solidFill>
              </a:defRPr>
            </a:lvl3pPr>
            <a:lvl4pPr marL="1257300" indent="-228600">
              <a:defRPr>
                <a:solidFill>
                  <a:schemeClr val="bg1"/>
                </a:solidFill>
              </a:defRPr>
            </a:lvl4pPr>
            <a:lvl5pPr marL="1612900" indent="-228600">
              <a:defRPr/>
            </a:lvl5pPr>
          </a:lstStyle>
          <a:p>
            <a:pPr lvl="0"/>
            <a:r>
              <a:rPr lang="en-US" dirty="0"/>
              <a:t>Click to edit master text styles</a:t>
            </a:r>
          </a:p>
        </p:txBody>
      </p:sp>
    </p:spTree>
    <p:extLst>
      <p:ext uri="{BB962C8B-B14F-4D97-AF65-F5344CB8AC3E}">
        <p14:creationId xmlns:p14="http://schemas.microsoft.com/office/powerpoint/2010/main" val="110246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ain Title - 1/3 Image">
    <p:spTree>
      <p:nvGrpSpPr>
        <p:cNvPr id="1" name=""/>
        <p:cNvGrpSpPr/>
        <p:nvPr/>
      </p:nvGrpSpPr>
      <p:grpSpPr>
        <a:xfrm>
          <a:off x="0" y="0"/>
          <a:ext cx="0" cy="0"/>
          <a:chOff x="0" y="0"/>
          <a:chExt cx="0" cy="0"/>
        </a:xfrm>
      </p:grpSpPr>
      <p:sp>
        <p:nvSpPr>
          <p:cNvPr id="18" name="Picture Placeholder 17"/>
          <p:cNvSpPr>
            <a:spLocks noGrp="1"/>
          </p:cNvSpPr>
          <p:nvPr>
            <p:ph type="pic" sz="quarter" idx="14"/>
          </p:nvPr>
        </p:nvSpPr>
        <p:spPr>
          <a:xfrm>
            <a:off x="0" y="0"/>
            <a:ext cx="4000162" cy="5143500"/>
          </a:xfrm>
        </p:spPr>
        <p:txBody>
          <a:bodyPr/>
          <a:lstStyle/>
          <a:p>
            <a:r>
              <a:rPr lang="hr-HR"/>
              <a:t>Kliknite ikonu da biste dodali  sliku</a:t>
            </a:r>
            <a:endParaRPr lang="en-GB"/>
          </a:p>
        </p:txBody>
      </p:sp>
      <p:sp>
        <p:nvSpPr>
          <p:cNvPr id="2" name="Title 1"/>
          <p:cNvSpPr>
            <a:spLocks noGrp="1"/>
          </p:cNvSpPr>
          <p:nvPr>
            <p:ph type="ctrTitle" hasCustomPrompt="1"/>
          </p:nvPr>
        </p:nvSpPr>
        <p:spPr>
          <a:xfrm>
            <a:off x="4769527" y="2152234"/>
            <a:ext cx="4078999" cy="508645"/>
          </a:xfrm>
        </p:spPr>
        <p:txBody>
          <a:bodyPr anchor="ctr"/>
          <a:lstStyle>
            <a:lvl1pPr>
              <a:defRPr sz="3700" baseline="0"/>
            </a:lvl1pPr>
          </a:lstStyle>
          <a:p>
            <a:r>
              <a:rPr lang="en-US" dirty="0"/>
              <a:t>Impact word(s)</a:t>
            </a:r>
          </a:p>
        </p:txBody>
      </p:sp>
      <p:sp>
        <p:nvSpPr>
          <p:cNvPr id="3" name="Subtitle 2"/>
          <p:cNvSpPr>
            <a:spLocks noGrp="1"/>
          </p:cNvSpPr>
          <p:nvPr>
            <p:ph type="subTitle" idx="1" hasCustomPrompt="1"/>
          </p:nvPr>
        </p:nvSpPr>
        <p:spPr>
          <a:xfrm>
            <a:off x="4769527" y="2864332"/>
            <a:ext cx="4078999" cy="1332300"/>
          </a:xfrm>
        </p:spPr>
        <p:txBody>
          <a:bodyPr/>
          <a:lstStyle>
            <a:lvl1pPr marL="0" indent="0" algn="l">
              <a:buNone/>
              <a:defRPr baseline="0">
                <a:solidFill>
                  <a:schemeClr val="tx1"/>
                </a:solidFill>
              </a:defRPr>
            </a:lvl1pPr>
            <a:lvl2pPr marL="3240" indent="0" algn="l">
              <a:spcBef>
                <a:spcPts val="0"/>
              </a:spcBef>
              <a:buNone/>
              <a:tabLst/>
              <a:defRPr baseline="0">
                <a:solidFill>
                  <a:schemeClr val="tx1"/>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Presenter Name</a:t>
            </a:r>
          </a:p>
          <a:p>
            <a:pPr lvl="1"/>
            <a:r>
              <a:rPr lang="en-US" dirty="0"/>
              <a:t>Job title, date, or other relevant presenter info</a:t>
            </a:r>
          </a:p>
        </p:txBody>
      </p:sp>
      <p:sp>
        <p:nvSpPr>
          <p:cNvPr id="5" name="Footer Placeholder 4"/>
          <p:cNvSpPr>
            <a:spLocks noGrp="1"/>
          </p:cNvSpPr>
          <p:nvPr>
            <p:ph type="ftr" sz="quarter" idx="11"/>
          </p:nvPr>
        </p:nvSpPr>
        <p:spPr>
          <a:xfrm>
            <a:off x="4442946" y="4031450"/>
            <a:ext cx="4444025" cy="260192"/>
          </a:xfrm>
          <a:prstGeom prst="rect">
            <a:avLst/>
          </a:prstGeom>
        </p:spPr>
        <p:txBody>
          <a:bodyPr lIns="62195" tIns="31098" rIns="62195" bIns="31098"/>
          <a:lstStyle>
            <a:lvl1pPr algn="l">
              <a:defRPr sz="800">
                <a:solidFill>
                  <a:schemeClr val="bg2"/>
                </a:solidFill>
              </a:defRPr>
            </a:lvl1pPr>
          </a:lstStyle>
          <a:p>
            <a:r>
              <a:rPr lang="en-GB"/>
              <a:t>© 2015 Ipsos.  All rights reserved. Contains Ipsos' Confidential and Proprietary information  and may not be disclosed or reproduced without the prior written consent of Ipsos.</a:t>
            </a:r>
            <a:endParaRPr lang="en-US" dirty="0"/>
          </a:p>
        </p:txBody>
      </p:sp>
      <p:sp>
        <p:nvSpPr>
          <p:cNvPr id="20" name="Text Placeholder 19"/>
          <p:cNvSpPr>
            <a:spLocks noGrp="1"/>
          </p:cNvSpPr>
          <p:nvPr>
            <p:ph type="body" sz="quarter" idx="13" hasCustomPrompt="1"/>
          </p:nvPr>
        </p:nvSpPr>
        <p:spPr>
          <a:xfrm>
            <a:off x="4769527" y="1389063"/>
            <a:ext cx="4078999" cy="637454"/>
          </a:xfrm>
        </p:spPr>
        <p:txBody>
          <a:bodyPr anchor="b">
            <a:normAutofit/>
          </a:bodyPr>
          <a:lstStyle>
            <a:lvl1pPr>
              <a:defRPr sz="2200" b="0" cap="none" baseline="0">
                <a:solidFill>
                  <a:schemeClr val="tx1"/>
                </a:solidFill>
              </a:defRPr>
            </a:lvl1pPr>
          </a:lstStyle>
          <a:p>
            <a:pPr lvl="0"/>
            <a:r>
              <a:rPr lang="en-US" dirty="0"/>
              <a:t>Full presentation title</a:t>
            </a:r>
            <a:endParaRPr lang="en-GB" dirty="0"/>
          </a:p>
        </p:txBody>
      </p:sp>
      <p:sp>
        <p:nvSpPr>
          <p:cNvPr id="7" name="Picture Placeholder 6"/>
          <p:cNvSpPr>
            <a:spLocks noGrp="1"/>
          </p:cNvSpPr>
          <p:nvPr>
            <p:ph type="pic" sz="quarter" idx="15" hasCustomPrompt="1"/>
          </p:nvPr>
        </p:nvSpPr>
        <p:spPr>
          <a:xfrm>
            <a:off x="7823701" y="592860"/>
            <a:ext cx="1024825" cy="722153"/>
          </a:xfrm>
          <a:noFill/>
        </p:spPr>
        <p:txBody>
          <a:bodyPr/>
          <a:lstStyle>
            <a:lvl1pPr algn="ctr">
              <a:defRPr sz="1400"/>
            </a:lvl1pPr>
          </a:lstStyle>
          <a:p>
            <a:r>
              <a:rPr lang="en-GB" dirty="0"/>
              <a:t>Client Logo</a:t>
            </a:r>
            <a:br>
              <a:rPr lang="en-GB" dirty="0"/>
            </a:br>
            <a:r>
              <a:rPr lang="en-GB" dirty="0"/>
              <a:t>(delete if unused)</a:t>
            </a:r>
          </a:p>
        </p:txBody>
      </p:sp>
    </p:spTree>
    <p:extLst>
      <p:ext uri="{BB962C8B-B14F-4D97-AF65-F5344CB8AC3E}">
        <p14:creationId xmlns:p14="http://schemas.microsoft.com/office/powerpoint/2010/main" val="3874652243"/>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Slide - Box Image">
    <p:spTree>
      <p:nvGrpSpPr>
        <p:cNvPr id="1" name=""/>
        <p:cNvGrpSpPr/>
        <p:nvPr/>
      </p:nvGrpSpPr>
      <p:grpSpPr>
        <a:xfrm>
          <a:off x="0" y="0"/>
          <a:ext cx="0" cy="0"/>
          <a:chOff x="0" y="0"/>
          <a:chExt cx="0" cy="0"/>
        </a:xfrm>
      </p:grpSpPr>
      <p:sp>
        <p:nvSpPr>
          <p:cNvPr id="18" name="Picture Placeholder 17"/>
          <p:cNvSpPr>
            <a:spLocks noGrp="1"/>
          </p:cNvSpPr>
          <p:nvPr>
            <p:ph type="pic" sz="quarter" idx="14"/>
          </p:nvPr>
        </p:nvSpPr>
        <p:spPr>
          <a:xfrm>
            <a:off x="0" y="0"/>
            <a:ext cx="4571460" cy="5143500"/>
          </a:xfrm>
        </p:spPr>
        <p:txBody>
          <a:bodyPr/>
          <a:lstStyle/>
          <a:p>
            <a:r>
              <a:rPr lang="hr-HR"/>
              <a:t>Kliknite ikonu da biste dodali  sliku</a:t>
            </a:r>
            <a:endParaRPr lang="en-GB"/>
          </a:p>
        </p:txBody>
      </p:sp>
      <p:sp>
        <p:nvSpPr>
          <p:cNvPr id="3" name="Subtitle 2"/>
          <p:cNvSpPr>
            <a:spLocks noGrp="1"/>
          </p:cNvSpPr>
          <p:nvPr>
            <p:ph type="subTitle" idx="1" hasCustomPrompt="1"/>
          </p:nvPr>
        </p:nvSpPr>
        <p:spPr>
          <a:xfrm>
            <a:off x="4786371" y="1122848"/>
            <a:ext cx="4100599" cy="2742335"/>
          </a:xfrm>
        </p:spPr>
        <p:txBody>
          <a:bodyPr anchor="ctr">
            <a:normAutofit/>
          </a:bodyPr>
          <a:lstStyle>
            <a:lvl1pPr marL="0" indent="0" algn="l">
              <a:buNone/>
              <a:defRPr sz="2700" b="1" baseline="0">
                <a:solidFill>
                  <a:schemeClr val="tx1"/>
                </a:solidFill>
              </a:defRPr>
            </a:lvl1pPr>
            <a:lvl2pPr marL="3240" indent="0" algn="l">
              <a:spcBef>
                <a:spcPts val="0"/>
              </a:spcBef>
              <a:buNone/>
              <a:tabLst/>
              <a:defRPr sz="2200" baseline="0">
                <a:solidFill>
                  <a:schemeClr val="bg2"/>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Slide Title</a:t>
            </a:r>
          </a:p>
          <a:p>
            <a:pPr lvl="1"/>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Maecenas </a:t>
            </a:r>
            <a:r>
              <a:rPr lang="en-US" dirty="0" err="1"/>
              <a:t>porttitor</a:t>
            </a:r>
            <a:r>
              <a:rPr lang="en-US" dirty="0"/>
              <a:t> </a:t>
            </a:r>
            <a:r>
              <a:rPr lang="en-US" dirty="0" err="1"/>
              <a:t>congue</a:t>
            </a:r>
            <a:r>
              <a:rPr lang="en-US" dirty="0"/>
              <a:t> </a:t>
            </a:r>
            <a:r>
              <a:rPr lang="en-US" dirty="0" err="1"/>
              <a:t>massa</a:t>
            </a:r>
            <a:endParaRPr lang="en-US" dirty="0"/>
          </a:p>
        </p:txBody>
      </p:sp>
    </p:spTree>
    <p:extLst>
      <p:ext uri="{BB962C8B-B14F-4D97-AF65-F5344CB8AC3E}">
        <p14:creationId xmlns:p14="http://schemas.microsoft.com/office/powerpoint/2010/main" val="3760398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2_Triangles and Blobs">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0" y="-8964"/>
            <a:ext cx="4419600" cy="5171514"/>
          </a:xfrm>
          <a:custGeom>
            <a:avLst/>
            <a:gdLst>
              <a:gd name="connsiteX0" fmla="*/ 0 w 4419600"/>
              <a:gd name="connsiteY0" fmla="*/ 0 h 5162550"/>
              <a:gd name="connsiteX1" fmla="*/ 4419600 w 4419600"/>
              <a:gd name="connsiteY1" fmla="*/ 0 h 5162550"/>
              <a:gd name="connsiteX2" fmla="*/ 4419600 w 4419600"/>
              <a:gd name="connsiteY2" fmla="*/ 5162550 h 5162550"/>
              <a:gd name="connsiteX3" fmla="*/ 0 w 4419600"/>
              <a:gd name="connsiteY3" fmla="*/ 5162550 h 5162550"/>
              <a:gd name="connsiteX4" fmla="*/ 0 w 4419600"/>
              <a:gd name="connsiteY4" fmla="*/ 0 h 5162550"/>
              <a:gd name="connsiteX0" fmla="*/ 0 w 4419600"/>
              <a:gd name="connsiteY0" fmla="*/ 0 h 5162550"/>
              <a:gd name="connsiteX1" fmla="*/ 2743200 w 4419600"/>
              <a:gd name="connsiteY1" fmla="*/ 8965 h 5162550"/>
              <a:gd name="connsiteX2" fmla="*/ 4419600 w 4419600"/>
              <a:gd name="connsiteY2" fmla="*/ 5162550 h 5162550"/>
              <a:gd name="connsiteX3" fmla="*/ 0 w 4419600"/>
              <a:gd name="connsiteY3" fmla="*/ 5162550 h 5162550"/>
              <a:gd name="connsiteX4" fmla="*/ 0 w 4419600"/>
              <a:gd name="connsiteY4" fmla="*/ 0 h 5162550"/>
              <a:gd name="connsiteX0" fmla="*/ 0 w 4419600"/>
              <a:gd name="connsiteY0" fmla="*/ 8964 h 5171514"/>
              <a:gd name="connsiteX1" fmla="*/ 2743200 w 4419600"/>
              <a:gd name="connsiteY1" fmla="*/ 0 h 5171514"/>
              <a:gd name="connsiteX2" fmla="*/ 4419600 w 4419600"/>
              <a:gd name="connsiteY2" fmla="*/ 5171514 h 5171514"/>
              <a:gd name="connsiteX3" fmla="*/ 0 w 4419600"/>
              <a:gd name="connsiteY3" fmla="*/ 5171514 h 5171514"/>
              <a:gd name="connsiteX4" fmla="*/ 0 w 4419600"/>
              <a:gd name="connsiteY4" fmla="*/ 8964 h 5171514"/>
              <a:gd name="connsiteX0" fmla="*/ 0 w 4419600"/>
              <a:gd name="connsiteY0" fmla="*/ 8964 h 5171514"/>
              <a:gd name="connsiteX1" fmla="*/ 2734235 w 4419600"/>
              <a:gd name="connsiteY1" fmla="*/ 0 h 5171514"/>
              <a:gd name="connsiteX2" fmla="*/ 4419600 w 4419600"/>
              <a:gd name="connsiteY2" fmla="*/ 5171514 h 5171514"/>
              <a:gd name="connsiteX3" fmla="*/ 0 w 4419600"/>
              <a:gd name="connsiteY3" fmla="*/ 5171514 h 5171514"/>
              <a:gd name="connsiteX4" fmla="*/ 0 w 4419600"/>
              <a:gd name="connsiteY4" fmla="*/ 8964 h 5171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19600" h="5171514">
                <a:moveTo>
                  <a:pt x="0" y="8964"/>
                </a:moveTo>
                <a:lnTo>
                  <a:pt x="2734235" y="0"/>
                </a:lnTo>
                <a:lnTo>
                  <a:pt x="4419600" y="5171514"/>
                </a:lnTo>
                <a:lnTo>
                  <a:pt x="0" y="5171514"/>
                </a:lnTo>
                <a:lnTo>
                  <a:pt x="0" y="8964"/>
                </a:lnTo>
                <a:close/>
              </a:path>
            </a:pathLst>
          </a:custGeom>
        </p:spPr>
        <p:txBody>
          <a:bodyPr/>
          <a:lstStyle/>
          <a:p>
            <a:r>
              <a:rPr lang="hr-HR"/>
              <a:t>Kliknite ikonu da biste dodali  sliku</a:t>
            </a:r>
            <a:endParaRPr lang="en-GB"/>
          </a:p>
        </p:txBody>
      </p:sp>
      <p:sp>
        <p:nvSpPr>
          <p:cNvPr id="3" name="Subtitle 2"/>
          <p:cNvSpPr>
            <a:spLocks noGrp="1"/>
          </p:cNvSpPr>
          <p:nvPr>
            <p:ph type="subTitle" idx="1" hasCustomPrompt="1"/>
          </p:nvPr>
        </p:nvSpPr>
        <p:spPr>
          <a:xfrm>
            <a:off x="4786371" y="1122848"/>
            <a:ext cx="4100599" cy="2742335"/>
          </a:xfrm>
        </p:spPr>
        <p:txBody>
          <a:bodyPr anchor="ctr">
            <a:normAutofit/>
          </a:bodyPr>
          <a:lstStyle>
            <a:lvl1pPr marL="0" indent="0" algn="l">
              <a:buNone/>
              <a:defRPr sz="2700" b="1" baseline="0">
                <a:solidFill>
                  <a:schemeClr val="tx1"/>
                </a:solidFill>
              </a:defRPr>
            </a:lvl1pPr>
            <a:lvl2pPr marL="3240" indent="0" algn="l">
              <a:spcBef>
                <a:spcPts val="0"/>
              </a:spcBef>
              <a:buNone/>
              <a:tabLst/>
              <a:defRPr sz="2200" baseline="0">
                <a:solidFill>
                  <a:schemeClr val="bg2"/>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Slide Title</a:t>
            </a:r>
          </a:p>
          <a:p>
            <a:pPr lvl="1"/>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Maecenas </a:t>
            </a:r>
            <a:r>
              <a:rPr lang="en-US" dirty="0" err="1"/>
              <a:t>porttitor</a:t>
            </a:r>
            <a:r>
              <a:rPr lang="en-US" dirty="0"/>
              <a:t> </a:t>
            </a:r>
            <a:r>
              <a:rPr lang="en-US" dirty="0" err="1"/>
              <a:t>congue</a:t>
            </a:r>
            <a:r>
              <a:rPr lang="en-US" dirty="0"/>
              <a:t> </a:t>
            </a:r>
            <a:r>
              <a:rPr lang="en-US" dirty="0" err="1"/>
              <a:t>massa</a:t>
            </a:r>
            <a:endParaRPr lang="en-US" dirty="0"/>
          </a:p>
        </p:txBody>
      </p:sp>
    </p:spTree>
    <p:extLst>
      <p:ext uri="{BB962C8B-B14F-4D97-AF65-F5344CB8AC3E}">
        <p14:creationId xmlns:p14="http://schemas.microsoft.com/office/powerpoint/2010/main" val="210449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376" y="643468"/>
            <a:ext cx="8654595" cy="461548"/>
          </a:xfrm>
          <a:prstGeom prst="rect">
            <a:avLst/>
          </a:prstGeom>
        </p:spPr>
        <p:txBody>
          <a:bodyPr vert="horz" wrap="square" lIns="0" tIns="0" rIns="0" bIns="0" rtlCol="0" anchor="t">
            <a:spAutoFit/>
          </a:bodyPr>
          <a:lstStyle/>
          <a:p>
            <a:r>
              <a:rPr lang="en-US" dirty="0"/>
              <a:t>Click to add emphasis part of title</a:t>
            </a:r>
          </a:p>
        </p:txBody>
      </p:sp>
      <p:sp>
        <p:nvSpPr>
          <p:cNvPr id="3" name="Text Placeholder 2"/>
          <p:cNvSpPr>
            <a:spLocks noGrp="1"/>
          </p:cNvSpPr>
          <p:nvPr>
            <p:ph type="body" idx="1"/>
          </p:nvPr>
        </p:nvSpPr>
        <p:spPr>
          <a:xfrm>
            <a:off x="247650" y="1388443"/>
            <a:ext cx="8651621" cy="2643008"/>
          </a:xfrm>
          <a:prstGeom prst="rect">
            <a:avLst/>
          </a:prstGeom>
        </p:spPr>
        <p:txBody>
          <a:bodyPr vert="horz" lIns="0" tIns="0" rIns="0" bIns="0" rtlCol="0">
            <a:no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grpSp>
        <p:nvGrpSpPr>
          <p:cNvPr id="5" name="Group 4"/>
          <p:cNvGrpSpPr/>
          <p:nvPr/>
        </p:nvGrpSpPr>
        <p:grpSpPr>
          <a:xfrm>
            <a:off x="6965726" y="4594675"/>
            <a:ext cx="1933546" cy="355982"/>
            <a:chOff x="10239375" y="6688139"/>
            <a:chExt cx="2842245" cy="523426"/>
          </a:xfrm>
        </p:grpSpPr>
        <p:pic>
          <p:nvPicPr>
            <p:cNvPr id="11" name="Picture 10" descr="IPSOS_GAMECHANGERS_blue.png"/>
            <p:cNvPicPr>
              <a:picLocks noChangeAspect="1"/>
            </p:cNvPicPr>
            <p:nvPr/>
          </p:nvPicPr>
          <p:blipFill rotWithShape="1">
            <a:blip r:embed="rId36" cstate="print">
              <a:extLst>
                <a:ext uri="{28A0092B-C50C-407E-A947-70E740481C1C}">
                  <a14:useLocalDpi xmlns:a14="http://schemas.microsoft.com/office/drawing/2010/main" val="0"/>
                </a:ext>
              </a:extLst>
            </a:blip>
            <a:srcRect l="78888" t="-9671" b="-1"/>
            <a:stretch/>
          </p:blipFill>
          <p:spPr>
            <a:xfrm>
              <a:off x="12526963" y="6688139"/>
              <a:ext cx="554657" cy="523426"/>
            </a:xfrm>
            <a:prstGeom prst="rect">
              <a:avLst/>
            </a:prstGeom>
          </p:spPr>
        </p:pic>
        <p:pic>
          <p:nvPicPr>
            <p:cNvPr id="12" name="Picture 11" descr="IPSOS_GAMECHANGERS_blue.png"/>
            <p:cNvPicPr>
              <a:picLocks noChangeAspect="1"/>
            </p:cNvPicPr>
            <p:nvPr userDrawn="1"/>
          </p:nvPicPr>
          <p:blipFill rotWithShape="1">
            <a:blip r:embed="rId36" cstate="print">
              <a:extLst>
                <a:ext uri="{28A0092B-C50C-407E-A947-70E740481C1C}">
                  <a14:useLocalDpi xmlns:a14="http://schemas.microsoft.com/office/drawing/2010/main" val="0"/>
                </a:ext>
              </a:extLst>
            </a:blip>
            <a:srcRect t="14610" r="22774"/>
            <a:stretch/>
          </p:blipFill>
          <p:spPr>
            <a:xfrm>
              <a:off x="10239375" y="6804025"/>
              <a:ext cx="2028825" cy="407539"/>
            </a:xfrm>
            <a:prstGeom prst="rect">
              <a:avLst/>
            </a:prstGeom>
          </p:spPr>
        </p:pic>
      </p:grpSp>
      <p:sp>
        <p:nvSpPr>
          <p:cNvPr id="13" name="TextBox 12"/>
          <p:cNvSpPr txBox="1"/>
          <p:nvPr/>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2"/>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2"/>
              </a:solidFill>
              <a:latin typeface="+mn-lt"/>
              <a:ea typeface="+mn-ea"/>
              <a:cs typeface="+mn-cs"/>
            </a:endParaRPr>
          </a:p>
        </p:txBody>
      </p:sp>
      <p:sp>
        <p:nvSpPr>
          <p:cNvPr id="23" name="TextBox 22"/>
          <p:cNvSpPr txBox="1"/>
          <p:nvPr userDrawn="1"/>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2"/>
                </a:solidFill>
                <a:latin typeface="+mn-lt"/>
                <a:ea typeface="+mn-ea"/>
                <a:cs typeface="+mn-cs"/>
              </a:rPr>
              <a:t>© 201</a:t>
            </a:r>
            <a:r>
              <a:rPr lang="hr-BA" sz="800" kern="1200" dirty="0">
                <a:solidFill>
                  <a:schemeClr val="bg2"/>
                </a:solidFill>
                <a:latin typeface="+mn-lt"/>
                <a:ea typeface="+mn-ea"/>
                <a:cs typeface="+mn-cs"/>
              </a:rPr>
              <a:t>6</a:t>
            </a:r>
            <a:r>
              <a:rPr lang="en-GB" sz="800" kern="1200" dirty="0">
                <a:solidFill>
                  <a:schemeClr val="bg2"/>
                </a:solidFill>
                <a:latin typeface="+mn-lt"/>
                <a:ea typeface="+mn-ea"/>
                <a:cs typeface="+mn-cs"/>
              </a:rPr>
              <a:t> Ipsos.</a:t>
            </a:r>
            <a:endParaRPr lang="en-GB" sz="1200" dirty="0">
              <a:solidFill>
                <a:srgbClr val="1C1C1C">
                  <a:lumMod val="75000"/>
                  <a:lumOff val="25000"/>
                </a:srgbClr>
              </a:solidFill>
            </a:endParaRPr>
          </a:p>
        </p:txBody>
      </p:sp>
      <p:pic>
        <p:nvPicPr>
          <p:cNvPr id="9" name="Picture 24"/>
          <p:cNvPicPr>
            <a:picLocks noChangeAspect="1" noChangeArrowheads="1"/>
          </p:cNvPicPr>
          <p:nvPr/>
        </p:nvPicPr>
        <p:blipFill>
          <a:blip r:embed="rId37" cstate="print">
            <a:extLst>
              <a:ext uri="{28A0092B-C50C-407E-A947-70E740481C1C}">
                <a14:useLocalDpi xmlns:a14="http://schemas.microsoft.com/office/drawing/2010/main"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9344813"/>
      </p:ext>
    </p:extLst>
  </p:cSld>
  <p:clrMap bg1="lt1" tx1="dk1" bg2="lt2" tx2="dk2" accent1="accent1" accent2="accent2" accent3="accent3" accent4="accent4" accent5="accent5" accent6="accent6" hlink="hlink" folHlink="folHlink"/>
  <p:sldLayoutIdLst>
    <p:sldLayoutId id="2147493318" r:id="rId1"/>
    <p:sldLayoutId id="2147493383" r:id="rId2"/>
    <p:sldLayoutId id="2147493319" r:id="rId3"/>
    <p:sldLayoutId id="2147493322" r:id="rId4"/>
    <p:sldLayoutId id="2147493323" r:id="rId5"/>
    <p:sldLayoutId id="2147493382" r:id="rId6"/>
    <p:sldLayoutId id="2147493314" r:id="rId7"/>
    <p:sldLayoutId id="2147493315" r:id="rId8"/>
    <p:sldLayoutId id="2147493391" r:id="rId9"/>
    <p:sldLayoutId id="2147493388" r:id="rId10"/>
    <p:sldLayoutId id="2147493316" r:id="rId11"/>
    <p:sldLayoutId id="2147493390" r:id="rId12"/>
    <p:sldLayoutId id="2147493317" r:id="rId13"/>
    <p:sldLayoutId id="2147493331" r:id="rId14"/>
    <p:sldLayoutId id="2147493332" r:id="rId15"/>
    <p:sldLayoutId id="2147493333" r:id="rId16"/>
    <p:sldLayoutId id="2147493334" r:id="rId17"/>
    <p:sldLayoutId id="2147493335" r:id="rId18"/>
    <p:sldLayoutId id="2147493336" r:id="rId19"/>
    <p:sldLayoutId id="2147493339" r:id="rId20"/>
    <p:sldLayoutId id="2147493340" r:id="rId21"/>
    <p:sldLayoutId id="2147493392" r:id="rId22"/>
    <p:sldLayoutId id="2147493393" r:id="rId23"/>
    <p:sldLayoutId id="2147493394" r:id="rId24"/>
    <p:sldLayoutId id="2147493395" r:id="rId25"/>
    <p:sldLayoutId id="2147493353" r:id="rId26"/>
    <p:sldLayoutId id="2147493386" r:id="rId27"/>
    <p:sldLayoutId id="2147493385" r:id="rId28"/>
    <p:sldLayoutId id="2147493379" r:id="rId29"/>
    <p:sldLayoutId id="2147493380" r:id="rId30"/>
    <p:sldLayoutId id="2147493384" r:id="rId31"/>
    <p:sldLayoutId id="2147493389" r:id="rId32"/>
    <p:sldLayoutId id="2147493387" r:id="rId33"/>
    <p:sldLayoutId id="2147493396" r:id="rId34"/>
  </p:sldLayoutIdLst>
  <p:hf hdr="0"/>
  <p:txStyles>
    <p:titleStyle>
      <a:lvl1pPr algn="l" defTabSz="924282" rtl="0" eaLnBrk="1" latinLnBrk="0" hangingPunct="1">
        <a:lnSpc>
          <a:spcPct val="90000"/>
        </a:lnSpc>
        <a:spcBef>
          <a:spcPts val="408"/>
        </a:spcBef>
        <a:buNone/>
        <a:tabLst/>
        <a:defRPr sz="3300" b="1" kern="1200">
          <a:solidFill>
            <a:schemeClr val="tx1"/>
          </a:solidFill>
          <a:latin typeface="+mj-lt"/>
          <a:ea typeface="+mj-ea"/>
          <a:cs typeface="+mj-cs"/>
        </a:defRPr>
      </a:lvl1pPr>
    </p:titleStyle>
    <p:bodyStyle>
      <a:lvl1pPr marL="0" indent="0" algn="l" defTabSz="924282" rtl="0" eaLnBrk="1" latinLnBrk="0" hangingPunct="1">
        <a:lnSpc>
          <a:spcPct val="100000"/>
        </a:lnSpc>
        <a:spcBef>
          <a:spcPts val="300"/>
        </a:spcBef>
        <a:spcAft>
          <a:spcPts val="300"/>
        </a:spcAft>
        <a:buFont typeface="Arial" panose="020B0604020202020204" pitchFamily="34" charset="0"/>
        <a:buNone/>
        <a:defRPr sz="1600" kern="1200" cap="all" baseline="0">
          <a:solidFill>
            <a:schemeClr val="tx1"/>
          </a:solidFill>
          <a:latin typeface="+mn-lt"/>
          <a:ea typeface="+mn-ea"/>
          <a:cs typeface="+mn-cs"/>
        </a:defRPr>
      </a:lvl1pPr>
      <a:lvl2pPr marL="3240" indent="0" algn="l" defTabSz="924282" rtl="0" eaLnBrk="1" latinLnBrk="0" hangingPunct="1">
        <a:lnSpc>
          <a:spcPct val="100000"/>
        </a:lnSpc>
        <a:spcBef>
          <a:spcPts val="300"/>
        </a:spcBef>
        <a:spcAft>
          <a:spcPts val="300"/>
        </a:spcAft>
        <a:buFont typeface="Arial" panose="020B0604020202020204" pitchFamily="34" charset="0"/>
        <a:buNone/>
        <a:defRPr sz="1200" kern="1200">
          <a:solidFill>
            <a:schemeClr val="tx1"/>
          </a:solidFill>
          <a:latin typeface="+mn-lt"/>
          <a:ea typeface="+mn-ea"/>
          <a:cs typeface="+mn-cs"/>
        </a:defRPr>
      </a:lvl2pPr>
      <a:lvl3pPr marL="186802" indent="-186802"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3pPr>
      <a:lvl4pPr marL="431911" indent="-191121"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4pPr>
      <a:lvl5pPr marL="606834" indent="-176004" algn="l" defTabSz="924282" rtl="0" eaLnBrk="1" latinLnBrk="0" hangingPunct="1">
        <a:lnSpc>
          <a:spcPct val="100000"/>
        </a:lnSpc>
        <a:spcBef>
          <a:spcPts val="300"/>
        </a:spcBef>
        <a:spcAft>
          <a:spcPts val="300"/>
        </a:spcAft>
        <a:buSzPct val="85000"/>
        <a:buFont typeface="Arial" panose="020B0604020202020204" pitchFamily="34" charset="0"/>
        <a:buChar char="•"/>
        <a:defRPr sz="1200" kern="1200">
          <a:solidFill>
            <a:schemeClr val="tx1"/>
          </a:solidFill>
          <a:latin typeface="+mn-lt"/>
          <a:ea typeface="+mn-ea"/>
          <a:cs typeface="+mn-cs"/>
        </a:defRPr>
      </a:lvl5pPr>
      <a:lvl6pPr marL="2541775"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300391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6605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928198"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24282" rtl="0" eaLnBrk="1" latinLnBrk="0" hangingPunct="1">
        <a:defRPr sz="1800" kern="1200">
          <a:solidFill>
            <a:schemeClr val="tx1"/>
          </a:solidFill>
          <a:latin typeface="+mn-lt"/>
          <a:ea typeface="+mn-ea"/>
          <a:cs typeface="+mn-cs"/>
        </a:defRPr>
      </a:lvl1pPr>
      <a:lvl2pPr marL="462140" algn="l" defTabSz="924282" rtl="0" eaLnBrk="1" latinLnBrk="0" hangingPunct="1">
        <a:defRPr sz="1800" kern="1200">
          <a:solidFill>
            <a:schemeClr val="tx1"/>
          </a:solidFill>
          <a:latin typeface="+mn-lt"/>
          <a:ea typeface="+mn-ea"/>
          <a:cs typeface="+mn-cs"/>
        </a:defRPr>
      </a:lvl2pPr>
      <a:lvl3pPr marL="924282" algn="l" defTabSz="924282" rtl="0" eaLnBrk="1" latinLnBrk="0" hangingPunct="1">
        <a:defRPr sz="1800" kern="1200">
          <a:solidFill>
            <a:schemeClr val="tx1"/>
          </a:solidFill>
          <a:latin typeface="+mn-lt"/>
          <a:ea typeface="+mn-ea"/>
          <a:cs typeface="+mn-cs"/>
        </a:defRPr>
      </a:lvl3pPr>
      <a:lvl4pPr marL="1386422" algn="l" defTabSz="924282" rtl="0" eaLnBrk="1" latinLnBrk="0" hangingPunct="1">
        <a:defRPr sz="1800" kern="1200">
          <a:solidFill>
            <a:schemeClr val="tx1"/>
          </a:solidFill>
          <a:latin typeface="+mn-lt"/>
          <a:ea typeface="+mn-ea"/>
          <a:cs typeface="+mn-cs"/>
        </a:defRPr>
      </a:lvl4pPr>
      <a:lvl5pPr marL="1848564" algn="l" defTabSz="924282" rtl="0" eaLnBrk="1" latinLnBrk="0" hangingPunct="1">
        <a:defRPr sz="1800" kern="1200">
          <a:solidFill>
            <a:schemeClr val="tx1"/>
          </a:solidFill>
          <a:latin typeface="+mn-lt"/>
          <a:ea typeface="+mn-ea"/>
          <a:cs typeface="+mn-cs"/>
        </a:defRPr>
      </a:lvl5pPr>
      <a:lvl6pPr marL="2310704" algn="l" defTabSz="924282" rtl="0" eaLnBrk="1" latinLnBrk="0" hangingPunct="1">
        <a:defRPr sz="1800" kern="1200">
          <a:solidFill>
            <a:schemeClr val="tx1"/>
          </a:solidFill>
          <a:latin typeface="+mn-lt"/>
          <a:ea typeface="+mn-ea"/>
          <a:cs typeface="+mn-cs"/>
        </a:defRPr>
      </a:lvl6pPr>
      <a:lvl7pPr marL="2772846" algn="l" defTabSz="924282" rtl="0" eaLnBrk="1" latinLnBrk="0" hangingPunct="1">
        <a:defRPr sz="1800" kern="1200">
          <a:solidFill>
            <a:schemeClr val="tx1"/>
          </a:solidFill>
          <a:latin typeface="+mn-lt"/>
          <a:ea typeface="+mn-ea"/>
          <a:cs typeface="+mn-cs"/>
        </a:defRPr>
      </a:lvl7pPr>
      <a:lvl8pPr marL="3234986" algn="l" defTabSz="924282" rtl="0" eaLnBrk="1" latinLnBrk="0" hangingPunct="1">
        <a:defRPr sz="1800" kern="1200">
          <a:solidFill>
            <a:schemeClr val="tx1"/>
          </a:solidFill>
          <a:latin typeface="+mn-lt"/>
          <a:ea typeface="+mn-ea"/>
          <a:cs typeface="+mn-cs"/>
        </a:defRPr>
      </a:lvl8pPr>
      <a:lvl9pPr marL="3697126" algn="l" defTabSz="92428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32.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4.xml"/></Relationships>
</file>

<file path=ppt/slides/_rels/slide2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6"/>
          </p:nvPr>
        </p:nvPicPr>
        <p:blipFill rotWithShape="1">
          <a:blip r:embed="rId3" cstate="print">
            <a:extLst>
              <a:ext uri="{28A0092B-C50C-407E-A947-70E740481C1C}">
                <a14:useLocalDpi xmlns:a14="http://schemas.microsoft.com/office/drawing/2010/main" val="0"/>
              </a:ext>
            </a:extLst>
          </a:blip>
          <a:srcRect t="-184" r="43448" b="184"/>
          <a:stretch/>
        </p:blipFill>
        <p:spPr/>
      </p:pic>
      <p:sp>
        <p:nvSpPr>
          <p:cNvPr id="21" name="Text Placeholder 20"/>
          <p:cNvSpPr>
            <a:spLocks noGrp="1"/>
          </p:cNvSpPr>
          <p:nvPr>
            <p:ph type="body" sz="quarter" idx="13"/>
          </p:nvPr>
        </p:nvSpPr>
        <p:spPr/>
        <p:txBody>
          <a:bodyPr>
            <a:normAutofit/>
          </a:bodyPr>
          <a:lstStyle/>
          <a:p>
            <a:r>
              <a:rPr lang="hr-HR" sz="2400" b="1" dirty="0">
                <a:solidFill>
                  <a:schemeClr val="tx2"/>
                </a:solidFill>
              </a:rPr>
              <a:t>Obrazovanje odraslih u Hrvatskoj</a:t>
            </a:r>
            <a:endParaRPr lang="en-GB" sz="2400" b="1" dirty="0">
              <a:solidFill>
                <a:schemeClr val="tx2"/>
              </a:solidFill>
            </a:endParaRPr>
          </a:p>
        </p:txBody>
      </p:sp>
      <p:sp>
        <p:nvSpPr>
          <p:cNvPr id="17" name="Footer Placeholder 10"/>
          <p:cNvSpPr>
            <a:spLocks noGrp="1"/>
          </p:cNvSpPr>
          <p:nvPr>
            <p:ph type="ftr" sz="quarter" idx="11"/>
          </p:nvPr>
        </p:nvSpPr>
        <p:spPr>
          <a:xfrm>
            <a:off x="4176000" y="4209238"/>
            <a:ext cx="4699059" cy="595972"/>
          </a:xfrm>
        </p:spPr>
        <p:txBody>
          <a:bodyPr/>
          <a:lstStyle>
            <a:lvl1pPr>
              <a:defRPr sz="1000">
                <a:solidFill>
                  <a:schemeClr val="accent4">
                    <a:lumMod val="75000"/>
                  </a:schemeClr>
                </a:solidFill>
              </a:defRPr>
            </a:lvl1pPr>
          </a:lstStyle>
          <a:p>
            <a:r>
              <a:rPr lang="en-GB" dirty="0"/>
              <a:t>© 201</a:t>
            </a:r>
            <a:r>
              <a:rPr lang="hr-BA" dirty="0"/>
              <a:t>6</a:t>
            </a:r>
            <a:r>
              <a:rPr lang="en-GB" dirty="0"/>
              <a:t> Ipsos.  All rights reserved. Contains Ipsos' Confidential and Proprietary information and may not be disclosed or reproduced without the prior written consent of Ipsos.</a:t>
            </a:r>
          </a:p>
        </p:txBody>
      </p:sp>
      <p:sp>
        <p:nvSpPr>
          <p:cNvPr id="26" name="TextBox 25"/>
          <p:cNvSpPr txBox="1"/>
          <p:nvPr/>
        </p:nvSpPr>
        <p:spPr>
          <a:xfrm>
            <a:off x="2" y="-416748"/>
            <a:ext cx="9143999" cy="328217"/>
          </a:xfrm>
          <a:prstGeom prst="rect">
            <a:avLst/>
          </a:prstGeom>
          <a:solidFill>
            <a:schemeClr val="bg1"/>
          </a:solidFill>
        </p:spPr>
        <p:txBody>
          <a:bodyPr vert="horz" wrap="none" lIns="0" tIns="0" rIns="0" bIns="0" rtlCol="0" anchor="ctr">
            <a:normAutofit/>
          </a:bodyPr>
          <a:lstStyle/>
          <a:p>
            <a:r>
              <a:rPr lang="en-GB" sz="1400" dirty="0"/>
              <a:t> To replace the image: Delete existing image below, click picture icon, select new image &amp; “send to back”</a:t>
            </a:r>
          </a:p>
        </p:txBody>
      </p:sp>
      <p:grpSp>
        <p:nvGrpSpPr>
          <p:cNvPr id="30" name="Group 29"/>
          <p:cNvGrpSpPr/>
          <p:nvPr/>
        </p:nvGrpSpPr>
        <p:grpSpPr>
          <a:xfrm>
            <a:off x="431982" y="-8966"/>
            <a:ext cx="4512063" cy="5189315"/>
            <a:chOff x="622299" y="794"/>
            <a:chExt cx="6632576" cy="7562056"/>
          </a:xfrm>
        </p:grpSpPr>
        <p:sp>
          <p:nvSpPr>
            <p:cNvPr id="31" name="Freeform 49"/>
            <p:cNvSpPr>
              <a:spLocks/>
            </p:cNvSpPr>
            <p:nvPr userDrawn="1"/>
          </p:nvSpPr>
          <p:spPr bwMode="ltGray">
            <a:xfrm flipH="1">
              <a:off x="622299" y="794"/>
              <a:ext cx="5346701" cy="7562056"/>
            </a:xfrm>
            <a:custGeom>
              <a:avLst/>
              <a:gdLst/>
              <a:ahLst/>
              <a:cxnLst/>
              <a:rect l="l" t="t" r="r" b="b"/>
              <a:pathLst>
                <a:path w="5346701" h="7562056">
                  <a:moveTo>
                    <a:pt x="5346701" y="0"/>
                  </a:moveTo>
                  <a:lnTo>
                    <a:pt x="0" y="0"/>
                  </a:lnTo>
                  <a:lnTo>
                    <a:pt x="0" y="7562056"/>
                  </a:lnTo>
                  <a:lnTo>
                    <a:pt x="474459" y="7562056"/>
                  </a:lnTo>
                  <a:close/>
                </a:path>
              </a:pathLst>
            </a:custGeom>
            <a:solidFill>
              <a:srgbClr val="FFFFFF"/>
            </a:solidFill>
            <a:ln w="9525">
              <a:noFill/>
              <a:round/>
              <a:headEnd/>
              <a:tailEnd/>
            </a:ln>
            <a:effectLst/>
            <a:extLst/>
          </p:spPr>
          <p:txBody>
            <a:bodyPr vert="horz" wrap="square" lIns="91440" tIns="45720" rIns="91440" bIns="45720" numCol="1" anchor="t" anchorCtr="0" compatLnSpc="1">
              <a:prstTxWarp prst="textNoShape">
                <a:avLst/>
              </a:prstTxWarp>
            </a:bodyPr>
            <a:lstStyle/>
            <a:p>
              <a:endParaRPr lang="en-GB" dirty="0"/>
            </a:p>
          </p:txBody>
        </p:sp>
        <p:sp>
          <p:nvSpPr>
            <p:cNvPr id="32" name="Freeform 51"/>
            <p:cNvSpPr>
              <a:spLocks/>
            </p:cNvSpPr>
            <p:nvPr userDrawn="1"/>
          </p:nvSpPr>
          <p:spPr bwMode="ltGray">
            <a:xfrm flipH="1">
              <a:off x="622300" y="794"/>
              <a:ext cx="6632575" cy="4038600"/>
            </a:xfrm>
            <a:custGeom>
              <a:avLst/>
              <a:gdLst>
                <a:gd name="T0" fmla="*/ 0 w 4178"/>
                <a:gd name="T1" fmla="*/ 0 h 2544"/>
                <a:gd name="T2" fmla="*/ 2544 w 4178"/>
                <a:gd name="T3" fmla="*/ 2544 h 2544"/>
                <a:gd name="T4" fmla="*/ 4178 w 4178"/>
                <a:gd name="T5" fmla="*/ 0 h 2544"/>
                <a:gd name="T6" fmla="*/ 0 w 4178"/>
                <a:gd name="T7" fmla="*/ 0 h 2544"/>
              </a:gdLst>
              <a:ahLst/>
              <a:cxnLst>
                <a:cxn ang="0">
                  <a:pos x="T0" y="T1"/>
                </a:cxn>
                <a:cxn ang="0">
                  <a:pos x="T2" y="T3"/>
                </a:cxn>
                <a:cxn ang="0">
                  <a:pos x="T4" y="T5"/>
                </a:cxn>
                <a:cxn ang="0">
                  <a:pos x="T6" y="T7"/>
                </a:cxn>
              </a:cxnLst>
              <a:rect l="0" t="0" r="r" b="b"/>
              <a:pathLst>
                <a:path w="4178" h="2544">
                  <a:moveTo>
                    <a:pt x="0" y="0"/>
                  </a:moveTo>
                  <a:lnTo>
                    <a:pt x="2544" y="2544"/>
                  </a:lnTo>
                  <a:lnTo>
                    <a:pt x="4178" y="0"/>
                  </a:lnTo>
                  <a:lnTo>
                    <a:pt x="0" y="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 name="Freeform 53"/>
            <p:cNvSpPr>
              <a:spLocks/>
            </p:cNvSpPr>
            <p:nvPr userDrawn="1"/>
          </p:nvSpPr>
          <p:spPr bwMode="ltGray">
            <a:xfrm flipH="1">
              <a:off x="1730375" y="1470819"/>
              <a:ext cx="2584450" cy="3092450"/>
            </a:xfrm>
            <a:custGeom>
              <a:avLst/>
              <a:gdLst>
                <a:gd name="T0" fmla="*/ 490 w 1628"/>
                <a:gd name="T1" fmla="*/ 1948 h 1948"/>
                <a:gd name="T2" fmla="*/ 402 w 1628"/>
                <a:gd name="T3" fmla="*/ 1886 h 1948"/>
                <a:gd name="T4" fmla="*/ 322 w 1628"/>
                <a:gd name="T5" fmla="*/ 1816 h 1948"/>
                <a:gd name="T6" fmla="*/ 250 w 1628"/>
                <a:gd name="T7" fmla="*/ 1740 h 1948"/>
                <a:gd name="T8" fmla="*/ 188 w 1628"/>
                <a:gd name="T9" fmla="*/ 1658 h 1948"/>
                <a:gd name="T10" fmla="*/ 134 w 1628"/>
                <a:gd name="T11" fmla="*/ 1570 h 1948"/>
                <a:gd name="T12" fmla="*/ 88 w 1628"/>
                <a:gd name="T13" fmla="*/ 1480 h 1948"/>
                <a:gd name="T14" fmla="*/ 52 w 1628"/>
                <a:gd name="T15" fmla="*/ 1384 h 1948"/>
                <a:gd name="T16" fmla="*/ 26 w 1628"/>
                <a:gd name="T17" fmla="*/ 1286 h 1948"/>
                <a:gd name="T18" fmla="*/ 8 w 1628"/>
                <a:gd name="T19" fmla="*/ 1186 h 1948"/>
                <a:gd name="T20" fmla="*/ 0 w 1628"/>
                <a:gd name="T21" fmla="*/ 1086 h 1948"/>
                <a:gd name="T22" fmla="*/ 2 w 1628"/>
                <a:gd name="T23" fmla="*/ 984 h 1948"/>
                <a:gd name="T24" fmla="*/ 14 w 1628"/>
                <a:gd name="T25" fmla="*/ 882 h 1948"/>
                <a:gd name="T26" fmla="*/ 36 w 1628"/>
                <a:gd name="T27" fmla="*/ 780 h 1948"/>
                <a:gd name="T28" fmla="*/ 70 w 1628"/>
                <a:gd name="T29" fmla="*/ 682 h 1948"/>
                <a:gd name="T30" fmla="*/ 112 w 1628"/>
                <a:gd name="T31" fmla="*/ 584 h 1948"/>
                <a:gd name="T32" fmla="*/ 166 w 1628"/>
                <a:gd name="T33" fmla="*/ 490 h 1948"/>
                <a:gd name="T34" fmla="*/ 196 w 1628"/>
                <a:gd name="T35" fmla="*/ 444 h 1948"/>
                <a:gd name="T36" fmla="*/ 262 w 1628"/>
                <a:gd name="T37" fmla="*/ 360 h 1948"/>
                <a:gd name="T38" fmla="*/ 334 w 1628"/>
                <a:gd name="T39" fmla="*/ 284 h 1948"/>
                <a:gd name="T40" fmla="*/ 414 w 1628"/>
                <a:gd name="T41" fmla="*/ 218 h 1948"/>
                <a:gd name="T42" fmla="*/ 498 w 1628"/>
                <a:gd name="T43" fmla="*/ 160 h 1948"/>
                <a:gd name="T44" fmla="*/ 588 w 1628"/>
                <a:gd name="T45" fmla="*/ 110 h 1948"/>
                <a:gd name="T46" fmla="*/ 682 w 1628"/>
                <a:gd name="T47" fmla="*/ 68 h 1948"/>
                <a:gd name="T48" fmla="*/ 778 w 1628"/>
                <a:gd name="T49" fmla="*/ 38 h 1948"/>
                <a:gd name="T50" fmla="*/ 876 w 1628"/>
                <a:gd name="T51" fmla="*/ 16 h 1948"/>
                <a:gd name="T52" fmla="*/ 978 w 1628"/>
                <a:gd name="T53" fmla="*/ 2 h 1948"/>
                <a:gd name="T54" fmla="*/ 1080 w 1628"/>
                <a:gd name="T55" fmla="*/ 0 h 1948"/>
                <a:gd name="T56" fmla="*/ 1182 w 1628"/>
                <a:gd name="T57" fmla="*/ 8 h 1948"/>
                <a:gd name="T58" fmla="*/ 1282 w 1628"/>
                <a:gd name="T59" fmla="*/ 24 h 1948"/>
                <a:gd name="T60" fmla="*/ 1382 w 1628"/>
                <a:gd name="T61" fmla="*/ 52 h 1948"/>
                <a:gd name="T62" fmla="*/ 1482 w 1628"/>
                <a:gd name="T63" fmla="*/ 88 h 1948"/>
                <a:gd name="T64" fmla="*/ 1576 w 1628"/>
                <a:gd name="T65" fmla="*/ 136 h 1948"/>
                <a:gd name="T66" fmla="*/ 1624 w 1628"/>
                <a:gd name="T67" fmla="*/ 164 h 1948"/>
                <a:gd name="T68" fmla="*/ 490 w 1628"/>
                <a:gd name="T69" fmla="*/ 1948 h 1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28" h="1948">
                  <a:moveTo>
                    <a:pt x="490" y="1948"/>
                  </a:moveTo>
                  <a:lnTo>
                    <a:pt x="490" y="1948"/>
                  </a:lnTo>
                  <a:lnTo>
                    <a:pt x="444" y="1918"/>
                  </a:lnTo>
                  <a:lnTo>
                    <a:pt x="402" y="1886"/>
                  </a:lnTo>
                  <a:lnTo>
                    <a:pt x="360" y="1852"/>
                  </a:lnTo>
                  <a:lnTo>
                    <a:pt x="322" y="1816"/>
                  </a:lnTo>
                  <a:lnTo>
                    <a:pt x="286" y="1778"/>
                  </a:lnTo>
                  <a:lnTo>
                    <a:pt x="250" y="1740"/>
                  </a:lnTo>
                  <a:lnTo>
                    <a:pt x="218" y="1700"/>
                  </a:lnTo>
                  <a:lnTo>
                    <a:pt x="188" y="1658"/>
                  </a:lnTo>
                  <a:lnTo>
                    <a:pt x="160" y="1614"/>
                  </a:lnTo>
                  <a:lnTo>
                    <a:pt x="134" y="1570"/>
                  </a:lnTo>
                  <a:lnTo>
                    <a:pt x="110" y="1526"/>
                  </a:lnTo>
                  <a:lnTo>
                    <a:pt x="88" y="1480"/>
                  </a:lnTo>
                  <a:lnTo>
                    <a:pt x="70" y="1432"/>
                  </a:lnTo>
                  <a:lnTo>
                    <a:pt x="52" y="1384"/>
                  </a:lnTo>
                  <a:lnTo>
                    <a:pt x="38" y="1336"/>
                  </a:lnTo>
                  <a:lnTo>
                    <a:pt x="26" y="1286"/>
                  </a:lnTo>
                  <a:lnTo>
                    <a:pt x="16" y="1236"/>
                  </a:lnTo>
                  <a:lnTo>
                    <a:pt x="8" y="1186"/>
                  </a:lnTo>
                  <a:lnTo>
                    <a:pt x="4" y="1136"/>
                  </a:lnTo>
                  <a:lnTo>
                    <a:pt x="0" y="1086"/>
                  </a:lnTo>
                  <a:lnTo>
                    <a:pt x="0" y="1034"/>
                  </a:lnTo>
                  <a:lnTo>
                    <a:pt x="2" y="984"/>
                  </a:lnTo>
                  <a:lnTo>
                    <a:pt x="8" y="932"/>
                  </a:lnTo>
                  <a:lnTo>
                    <a:pt x="14" y="882"/>
                  </a:lnTo>
                  <a:lnTo>
                    <a:pt x="24" y="830"/>
                  </a:lnTo>
                  <a:lnTo>
                    <a:pt x="36" y="780"/>
                  </a:lnTo>
                  <a:lnTo>
                    <a:pt x="52" y="730"/>
                  </a:lnTo>
                  <a:lnTo>
                    <a:pt x="70" y="682"/>
                  </a:lnTo>
                  <a:lnTo>
                    <a:pt x="90" y="632"/>
                  </a:lnTo>
                  <a:lnTo>
                    <a:pt x="112" y="584"/>
                  </a:lnTo>
                  <a:lnTo>
                    <a:pt x="138" y="536"/>
                  </a:lnTo>
                  <a:lnTo>
                    <a:pt x="166" y="490"/>
                  </a:lnTo>
                  <a:lnTo>
                    <a:pt x="166" y="490"/>
                  </a:lnTo>
                  <a:lnTo>
                    <a:pt x="196" y="444"/>
                  </a:lnTo>
                  <a:lnTo>
                    <a:pt x="228" y="402"/>
                  </a:lnTo>
                  <a:lnTo>
                    <a:pt x="262" y="360"/>
                  </a:lnTo>
                  <a:lnTo>
                    <a:pt x="298" y="322"/>
                  </a:lnTo>
                  <a:lnTo>
                    <a:pt x="334" y="284"/>
                  </a:lnTo>
                  <a:lnTo>
                    <a:pt x="374" y="250"/>
                  </a:lnTo>
                  <a:lnTo>
                    <a:pt x="414" y="218"/>
                  </a:lnTo>
                  <a:lnTo>
                    <a:pt x="456" y="188"/>
                  </a:lnTo>
                  <a:lnTo>
                    <a:pt x="498" y="160"/>
                  </a:lnTo>
                  <a:lnTo>
                    <a:pt x="542" y="134"/>
                  </a:lnTo>
                  <a:lnTo>
                    <a:pt x="588" y="110"/>
                  </a:lnTo>
                  <a:lnTo>
                    <a:pt x="634" y="88"/>
                  </a:lnTo>
                  <a:lnTo>
                    <a:pt x="682" y="68"/>
                  </a:lnTo>
                  <a:lnTo>
                    <a:pt x="730" y="52"/>
                  </a:lnTo>
                  <a:lnTo>
                    <a:pt x="778" y="38"/>
                  </a:lnTo>
                  <a:lnTo>
                    <a:pt x="828" y="26"/>
                  </a:lnTo>
                  <a:lnTo>
                    <a:pt x="876" y="16"/>
                  </a:lnTo>
                  <a:lnTo>
                    <a:pt x="926" y="8"/>
                  </a:lnTo>
                  <a:lnTo>
                    <a:pt x="978" y="2"/>
                  </a:lnTo>
                  <a:lnTo>
                    <a:pt x="1028" y="0"/>
                  </a:lnTo>
                  <a:lnTo>
                    <a:pt x="1080" y="0"/>
                  </a:lnTo>
                  <a:lnTo>
                    <a:pt x="1130" y="2"/>
                  </a:lnTo>
                  <a:lnTo>
                    <a:pt x="1182" y="8"/>
                  </a:lnTo>
                  <a:lnTo>
                    <a:pt x="1232" y="14"/>
                  </a:lnTo>
                  <a:lnTo>
                    <a:pt x="1282" y="24"/>
                  </a:lnTo>
                  <a:lnTo>
                    <a:pt x="1332" y="36"/>
                  </a:lnTo>
                  <a:lnTo>
                    <a:pt x="1382" y="52"/>
                  </a:lnTo>
                  <a:lnTo>
                    <a:pt x="1432" y="68"/>
                  </a:lnTo>
                  <a:lnTo>
                    <a:pt x="1482" y="88"/>
                  </a:lnTo>
                  <a:lnTo>
                    <a:pt x="1530" y="112"/>
                  </a:lnTo>
                  <a:lnTo>
                    <a:pt x="1576" y="136"/>
                  </a:lnTo>
                  <a:lnTo>
                    <a:pt x="1624" y="164"/>
                  </a:lnTo>
                  <a:lnTo>
                    <a:pt x="1624" y="164"/>
                  </a:lnTo>
                  <a:lnTo>
                    <a:pt x="1628" y="168"/>
                  </a:lnTo>
                  <a:lnTo>
                    <a:pt x="490" y="194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4" name="Freeform 55"/>
            <p:cNvSpPr>
              <a:spLocks/>
            </p:cNvSpPr>
            <p:nvPr userDrawn="1"/>
          </p:nvSpPr>
          <p:spPr bwMode="ltGray">
            <a:xfrm flipH="1">
              <a:off x="4149725" y="858044"/>
              <a:ext cx="863600" cy="863600"/>
            </a:xfrm>
            <a:custGeom>
              <a:avLst/>
              <a:gdLst>
                <a:gd name="T0" fmla="*/ 0 w 544"/>
                <a:gd name="T1" fmla="*/ 272 h 544"/>
                <a:gd name="T2" fmla="*/ 4 w 544"/>
                <a:gd name="T3" fmla="*/ 218 h 544"/>
                <a:gd name="T4" fmla="*/ 20 w 544"/>
                <a:gd name="T5" fmla="*/ 166 h 544"/>
                <a:gd name="T6" fmla="*/ 46 w 544"/>
                <a:gd name="T7" fmla="*/ 120 h 544"/>
                <a:gd name="T8" fmla="*/ 80 w 544"/>
                <a:gd name="T9" fmla="*/ 80 h 544"/>
                <a:gd name="T10" fmla="*/ 120 w 544"/>
                <a:gd name="T11" fmla="*/ 46 h 544"/>
                <a:gd name="T12" fmla="*/ 166 w 544"/>
                <a:gd name="T13" fmla="*/ 20 h 544"/>
                <a:gd name="T14" fmla="*/ 216 w 544"/>
                <a:gd name="T15" fmla="*/ 4 h 544"/>
                <a:gd name="T16" fmla="*/ 272 w 544"/>
                <a:gd name="T17" fmla="*/ 0 h 544"/>
                <a:gd name="T18" fmla="*/ 300 w 544"/>
                <a:gd name="T19" fmla="*/ 0 h 544"/>
                <a:gd name="T20" fmla="*/ 352 w 544"/>
                <a:gd name="T21" fmla="*/ 12 h 544"/>
                <a:gd name="T22" fmla="*/ 402 w 544"/>
                <a:gd name="T23" fmla="*/ 32 h 544"/>
                <a:gd name="T24" fmla="*/ 446 w 544"/>
                <a:gd name="T25" fmla="*/ 62 h 544"/>
                <a:gd name="T26" fmla="*/ 482 w 544"/>
                <a:gd name="T27" fmla="*/ 98 h 544"/>
                <a:gd name="T28" fmla="*/ 512 w 544"/>
                <a:gd name="T29" fmla="*/ 142 h 544"/>
                <a:gd name="T30" fmla="*/ 532 w 544"/>
                <a:gd name="T31" fmla="*/ 190 h 544"/>
                <a:gd name="T32" fmla="*/ 544 w 544"/>
                <a:gd name="T33" fmla="*/ 244 h 544"/>
                <a:gd name="T34" fmla="*/ 544 w 544"/>
                <a:gd name="T35" fmla="*/ 272 h 544"/>
                <a:gd name="T36" fmla="*/ 538 w 544"/>
                <a:gd name="T37" fmla="*/ 326 h 544"/>
                <a:gd name="T38" fmla="*/ 524 w 544"/>
                <a:gd name="T39" fmla="*/ 378 h 544"/>
                <a:gd name="T40" fmla="*/ 498 w 544"/>
                <a:gd name="T41" fmla="*/ 424 h 544"/>
                <a:gd name="T42" fmla="*/ 464 w 544"/>
                <a:gd name="T43" fmla="*/ 464 h 544"/>
                <a:gd name="T44" fmla="*/ 424 w 544"/>
                <a:gd name="T45" fmla="*/ 498 h 544"/>
                <a:gd name="T46" fmla="*/ 378 w 544"/>
                <a:gd name="T47" fmla="*/ 524 h 544"/>
                <a:gd name="T48" fmla="*/ 326 w 544"/>
                <a:gd name="T49" fmla="*/ 540 h 544"/>
                <a:gd name="T50" fmla="*/ 272 w 544"/>
                <a:gd name="T51" fmla="*/ 544 h 544"/>
                <a:gd name="T52" fmla="*/ 244 w 544"/>
                <a:gd name="T53" fmla="*/ 544 h 544"/>
                <a:gd name="T54" fmla="*/ 190 w 544"/>
                <a:gd name="T55" fmla="*/ 532 h 544"/>
                <a:gd name="T56" fmla="*/ 142 w 544"/>
                <a:gd name="T57" fmla="*/ 512 h 544"/>
                <a:gd name="T58" fmla="*/ 98 w 544"/>
                <a:gd name="T59" fmla="*/ 482 h 544"/>
                <a:gd name="T60" fmla="*/ 62 w 544"/>
                <a:gd name="T61" fmla="*/ 446 h 544"/>
                <a:gd name="T62" fmla="*/ 32 w 544"/>
                <a:gd name="T63" fmla="*/ 402 h 544"/>
                <a:gd name="T64" fmla="*/ 12 w 544"/>
                <a:gd name="T65" fmla="*/ 354 h 544"/>
                <a:gd name="T66" fmla="*/ 0 w 544"/>
                <a:gd name="T67" fmla="*/ 300 h 544"/>
                <a:gd name="T68" fmla="*/ 0 w 544"/>
                <a:gd name="T69" fmla="*/ 272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4" h="544">
                  <a:moveTo>
                    <a:pt x="0" y="272"/>
                  </a:moveTo>
                  <a:lnTo>
                    <a:pt x="0" y="272"/>
                  </a:lnTo>
                  <a:lnTo>
                    <a:pt x="0" y="244"/>
                  </a:lnTo>
                  <a:lnTo>
                    <a:pt x="4" y="218"/>
                  </a:lnTo>
                  <a:lnTo>
                    <a:pt x="12" y="190"/>
                  </a:lnTo>
                  <a:lnTo>
                    <a:pt x="20" y="166"/>
                  </a:lnTo>
                  <a:lnTo>
                    <a:pt x="32" y="142"/>
                  </a:lnTo>
                  <a:lnTo>
                    <a:pt x="46" y="120"/>
                  </a:lnTo>
                  <a:lnTo>
                    <a:pt x="62" y="98"/>
                  </a:lnTo>
                  <a:lnTo>
                    <a:pt x="80" y="80"/>
                  </a:lnTo>
                  <a:lnTo>
                    <a:pt x="98" y="62"/>
                  </a:lnTo>
                  <a:lnTo>
                    <a:pt x="120" y="46"/>
                  </a:lnTo>
                  <a:lnTo>
                    <a:pt x="142" y="32"/>
                  </a:lnTo>
                  <a:lnTo>
                    <a:pt x="166" y="20"/>
                  </a:lnTo>
                  <a:lnTo>
                    <a:pt x="190" y="12"/>
                  </a:lnTo>
                  <a:lnTo>
                    <a:pt x="216" y="4"/>
                  </a:lnTo>
                  <a:lnTo>
                    <a:pt x="244" y="0"/>
                  </a:lnTo>
                  <a:lnTo>
                    <a:pt x="272" y="0"/>
                  </a:lnTo>
                  <a:lnTo>
                    <a:pt x="272" y="0"/>
                  </a:lnTo>
                  <a:lnTo>
                    <a:pt x="300" y="0"/>
                  </a:lnTo>
                  <a:lnTo>
                    <a:pt x="326" y="4"/>
                  </a:lnTo>
                  <a:lnTo>
                    <a:pt x="352" y="12"/>
                  </a:lnTo>
                  <a:lnTo>
                    <a:pt x="378" y="20"/>
                  </a:lnTo>
                  <a:lnTo>
                    <a:pt x="402" y="32"/>
                  </a:lnTo>
                  <a:lnTo>
                    <a:pt x="424" y="46"/>
                  </a:lnTo>
                  <a:lnTo>
                    <a:pt x="446" y="62"/>
                  </a:lnTo>
                  <a:lnTo>
                    <a:pt x="464" y="80"/>
                  </a:lnTo>
                  <a:lnTo>
                    <a:pt x="482" y="98"/>
                  </a:lnTo>
                  <a:lnTo>
                    <a:pt x="498" y="120"/>
                  </a:lnTo>
                  <a:lnTo>
                    <a:pt x="512" y="142"/>
                  </a:lnTo>
                  <a:lnTo>
                    <a:pt x="524" y="166"/>
                  </a:lnTo>
                  <a:lnTo>
                    <a:pt x="532" y="190"/>
                  </a:lnTo>
                  <a:lnTo>
                    <a:pt x="538" y="218"/>
                  </a:lnTo>
                  <a:lnTo>
                    <a:pt x="544" y="244"/>
                  </a:lnTo>
                  <a:lnTo>
                    <a:pt x="544" y="272"/>
                  </a:lnTo>
                  <a:lnTo>
                    <a:pt x="544" y="272"/>
                  </a:lnTo>
                  <a:lnTo>
                    <a:pt x="544" y="300"/>
                  </a:lnTo>
                  <a:lnTo>
                    <a:pt x="538" y="326"/>
                  </a:lnTo>
                  <a:lnTo>
                    <a:pt x="532" y="354"/>
                  </a:lnTo>
                  <a:lnTo>
                    <a:pt x="524" y="378"/>
                  </a:lnTo>
                  <a:lnTo>
                    <a:pt x="512" y="402"/>
                  </a:lnTo>
                  <a:lnTo>
                    <a:pt x="498" y="424"/>
                  </a:lnTo>
                  <a:lnTo>
                    <a:pt x="482" y="446"/>
                  </a:lnTo>
                  <a:lnTo>
                    <a:pt x="464" y="464"/>
                  </a:lnTo>
                  <a:lnTo>
                    <a:pt x="446" y="482"/>
                  </a:lnTo>
                  <a:lnTo>
                    <a:pt x="424" y="498"/>
                  </a:lnTo>
                  <a:lnTo>
                    <a:pt x="402" y="512"/>
                  </a:lnTo>
                  <a:lnTo>
                    <a:pt x="378" y="524"/>
                  </a:lnTo>
                  <a:lnTo>
                    <a:pt x="352" y="532"/>
                  </a:lnTo>
                  <a:lnTo>
                    <a:pt x="326" y="540"/>
                  </a:lnTo>
                  <a:lnTo>
                    <a:pt x="300" y="544"/>
                  </a:lnTo>
                  <a:lnTo>
                    <a:pt x="272" y="544"/>
                  </a:lnTo>
                  <a:lnTo>
                    <a:pt x="272" y="544"/>
                  </a:lnTo>
                  <a:lnTo>
                    <a:pt x="244" y="544"/>
                  </a:lnTo>
                  <a:lnTo>
                    <a:pt x="216" y="540"/>
                  </a:lnTo>
                  <a:lnTo>
                    <a:pt x="190" y="532"/>
                  </a:lnTo>
                  <a:lnTo>
                    <a:pt x="166" y="524"/>
                  </a:lnTo>
                  <a:lnTo>
                    <a:pt x="142" y="512"/>
                  </a:lnTo>
                  <a:lnTo>
                    <a:pt x="120" y="498"/>
                  </a:lnTo>
                  <a:lnTo>
                    <a:pt x="98" y="482"/>
                  </a:lnTo>
                  <a:lnTo>
                    <a:pt x="80" y="464"/>
                  </a:lnTo>
                  <a:lnTo>
                    <a:pt x="62" y="446"/>
                  </a:lnTo>
                  <a:lnTo>
                    <a:pt x="46" y="424"/>
                  </a:lnTo>
                  <a:lnTo>
                    <a:pt x="32" y="402"/>
                  </a:lnTo>
                  <a:lnTo>
                    <a:pt x="20" y="378"/>
                  </a:lnTo>
                  <a:lnTo>
                    <a:pt x="12" y="354"/>
                  </a:lnTo>
                  <a:lnTo>
                    <a:pt x="4" y="326"/>
                  </a:lnTo>
                  <a:lnTo>
                    <a:pt x="0" y="300"/>
                  </a:lnTo>
                  <a:lnTo>
                    <a:pt x="0" y="272"/>
                  </a:lnTo>
                  <a:lnTo>
                    <a:pt x="0" y="27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5" name="Freeform 61"/>
            <p:cNvSpPr>
              <a:spLocks/>
            </p:cNvSpPr>
            <p:nvPr userDrawn="1"/>
          </p:nvSpPr>
          <p:spPr bwMode="ltGray">
            <a:xfrm flipH="1">
              <a:off x="5730875" y="972344"/>
              <a:ext cx="654050" cy="647700"/>
            </a:xfrm>
            <a:custGeom>
              <a:avLst/>
              <a:gdLst>
                <a:gd name="T0" fmla="*/ 412 w 412"/>
                <a:gd name="T1" fmla="*/ 336 h 408"/>
                <a:gd name="T2" fmla="*/ 412 w 412"/>
                <a:gd name="T3" fmla="*/ 336 h 408"/>
                <a:gd name="T4" fmla="*/ 394 w 412"/>
                <a:gd name="T5" fmla="*/ 352 h 408"/>
                <a:gd name="T6" fmla="*/ 374 w 412"/>
                <a:gd name="T7" fmla="*/ 368 h 408"/>
                <a:gd name="T8" fmla="*/ 354 w 412"/>
                <a:gd name="T9" fmla="*/ 380 h 408"/>
                <a:gd name="T10" fmla="*/ 334 w 412"/>
                <a:gd name="T11" fmla="*/ 390 h 408"/>
                <a:gd name="T12" fmla="*/ 312 w 412"/>
                <a:gd name="T13" fmla="*/ 398 h 408"/>
                <a:gd name="T14" fmla="*/ 288 w 412"/>
                <a:gd name="T15" fmla="*/ 404 h 408"/>
                <a:gd name="T16" fmla="*/ 266 w 412"/>
                <a:gd name="T17" fmla="*/ 406 h 408"/>
                <a:gd name="T18" fmla="*/ 244 w 412"/>
                <a:gd name="T19" fmla="*/ 408 h 408"/>
                <a:gd name="T20" fmla="*/ 220 w 412"/>
                <a:gd name="T21" fmla="*/ 408 h 408"/>
                <a:gd name="T22" fmla="*/ 198 w 412"/>
                <a:gd name="T23" fmla="*/ 404 h 408"/>
                <a:gd name="T24" fmla="*/ 174 w 412"/>
                <a:gd name="T25" fmla="*/ 400 h 408"/>
                <a:gd name="T26" fmla="*/ 152 w 412"/>
                <a:gd name="T27" fmla="*/ 392 h 408"/>
                <a:gd name="T28" fmla="*/ 132 w 412"/>
                <a:gd name="T29" fmla="*/ 382 h 408"/>
                <a:gd name="T30" fmla="*/ 110 w 412"/>
                <a:gd name="T31" fmla="*/ 370 h 408"/>
                <a:gd name="T32" fmla="*/ 92 w 412"/>
                <a:gd name="T33" fmla="*/ 356 h 408"/>
                <a:gd name="T34" fmla="*/ 72 w 412"/>
                <a:gd name="T35" fmla="*/ 340 h 408"/>
                <a:gd name="T36" fmla="*/ 72 w 412"/>
                <a:gd name="T37" fmla="*/ 340 h 408"/>
                <a:gd name="T38" fmla="*/ 56 w 412"/>
                <a:gd name="T39" fmla="*/ 322 h 408"/>
                <a:gd name="T40" fmla="*/ 42 w 412"/>
                <a:gd name="T41" fmla="*/ 302 h 408"/>
                <a:gd name="T42" fmla="*/ 30 w 412"/>
                <a:gd name="T43" fmla="*/ 282 h 408"/>
                <a:gd name="T44" fmla="*/ 20 w 412"/>
                <a:gd name="T45" fmla="*/ 262 h 408"/>
                <a:gd name="T46" fmla="*/ 12 w 412"/>
                <a:gd name="T47" fmla="*/ 240 h 408"/>
                <a:gd name="T48" fmla="*/ 6 w 412"/>
                <a:gd name="T49" fmla="*/ 218 h 408"/>
                <a:gd name="T50" fmla="*/ 2 w 412"/>
                <a:gd name="T51" fmla="*/ 194 h 408"/>
                <a:gd name="T52" fmla="*/ 0 w 412"/>
                <a:gd name="T53" fmla="*/ 172 h 408"/>
                <a:gd name="T54" fmla="*/ 2 w 412"/>
                <a:gd name="T55" fmla="*/ 148 h 408"/>
                <a:gd name="T56" fmla="*/ 4 w 412"/>
                <a:gd name="T57" fmla="*/ 126 h 408"/>
                <a:gd name="T58" fmla="*/ 10 w 412"/>
                <a:gd name="T59" fmla="*/ 104 h 408"/>
                <a:gd name="T60" fmla="*/ 18 w 412"/>
                <a:gd name="T61" fmla="*/ 80 h 408"/>
                <a:gd name="T62" fmla="*/ 26 w 412"/>
                <a:gd name="T63" fmla="*/ 60 h 408"/>
                <a:gd name="T64" fmla="*/ 38 w 412"/>
                <a:gd name="T65" fmla="*/ 40 h 408"/>
                <a:gd name="T66" fmla="*/ 52 w 412"/>
                <a:gd name="T67" fmla="*/ 20 h 408"/>
                <a:gd name="T68" fmla="*/ 68 w 412"/>
                <a:gd name="T69" fmla="*/ 2 h 408"/>
                <a:gd name="T70" fmla="*/ 70 w 412"/>
                <a:gd name="T71" fmla="*/ 0 h 408"/>
                <a:gd name="T72" fmla="*/ 412 w 412"/>
                <a:gd name="T73" fmla="*/ 336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12" h="408">
                  <a:moveTo>
                    <a:pt x="412" y="336"/>
                  </a:moveTo>
                  <a:lnTo>
                    <a:pt x="412" y="336"/>
                  </a:lnTo>
                  <a:lnTo>
                    <a:pt x="394" y="352"/>
                  </a:lnTo>
                  <a:lnTo>
                    <a:pt x="374" y="368"/>
                  </a:lnTo>
                  <a:lnTo>
                    <a:pt x="354" y="380"/>
                  </a:lnTo>
                  <a:lnTo>
                    <a:pt x="334" y="390"/>
                  </a:lnTo>
                  <a:lnTo>
                    <a:pt x="312" y="398"/>
                  </a:lnTo>
                  <a:lnTo>
                    <a:pt x="288" y="404"/>
                  </a:lnTo>
                  <a:lnTo>
                    <a:pt x="266" y="406"/>
                  </a:lnTo>
                  <a:lnTo>
                    <a:pt x="244" y="408"/>
                  </a:lnTo>
                  <a:lnTo>
                    <a:pt x="220" y="408"/>
                  </a:lnTo>
                  <a:lnTo>
                    <a:pt x="198" y="404"/>
                  </a:lnTo>
                  <a:lnTo>
                    <a:pt x="174" y="400"/>
                  </a:lnTo>
                  <a:lnTo>
                    <a:pt x="152" y="392"/>
                  </a:lnTo>
                  <a:lnTo>
                    <a:pt x="132" y="382"/>
                  </a:lnTo>
                  <a:lnTo>
                    <a:pt x="110" y="370"/>
                  </a:lnTo>
                  <a:lnTo>
                    <a:pt x="92" y="356"/>
                  </a:lnTo>
                  <a:lnTo>
                    <a:pt x="72" y="340"/>
                  </a:lnTo>
                  <a:lnTo>
                    <a:pt x="72" y="340"/>
                  </a:lnTo>
                  <a:lnTo>
                    <a:pt x="56" y="322"/>
                  </a:lnTo>
                  <a:lnTo>
                    <a:pt x="42" y="302"/>
                  </a:lnTo>
                  <a:lnTo>
                    <a:pt x="30" y="282"/>
                  </a:lnTo>
                  <a:lnTo>
                    <a:pt x="20" y="262"/>
                  </a:lnTo>
                  <a:lnTo>
                    <a:pt x="12" y="240"/>
                  </a:lnTo>
                  <a:lnTo>
                    <a:pt x="6" y="218"/>
                  </a:lnTo>
                  <a:lnTo>
                    <a:pt x="2" y="194"/>
                  </a:lnTo>
                  <a:lnTo>
                    <a:pt x="0" y="172"/>
                  </a:lnTo>
                  <a:lnTo>
                    <a:pt x="2" y="148"/>
                  </a:lnTo>
                  <a:lnTo>
                    <a:pt x="4" y="126"/>
                  </a:lnTo>
                  <a:lnTo>
                    <a:pt x="10" y="104"/>
                  </a:lnTo>
                  <a:lnTo>
                    <a:pt x="18" y="80"/>
                  </a:lnTo>
                  <a:lnTo>
                    <a:pt x="26" y="60"/>
                  </a:lnTo>
                  <a:lnTo>
                    <a:pt x="38" y="40"/>
                  </a:lnTo>
                  <a:lnTo>
                    <a:pt x="52" y="20"/>
                  </a:lnTo>
                  <a:lnTo>
                    <a:pt x="68" y="2"/>
                  </a:lnTo>
                  <a:lnTo>
                    <a:pt x="70" y="0"/>
                  </a:lnTo>
                  <a:lnTo>
                    <a:pt x="412" y="33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6" name="Freeform 62"/>
            <p:cNvSpPr>
              <a:spLocks/>
            </p:cNvSpPr>
            <p:nvPr userDrawn="1"/>
          </p:nvSpPr>
          <p:spPr bwMode="ltGray">
            <a:xfrm flipH="1">
              <a:off x="3006725" y="4140994"/>
              <a:ext cx="944562" cy="1122604"/>
            </a:xfrm>
            <a:custGeom>
              <a:avLst/>
              <a:gdLst>
                <a:gd name="T0" fmla="*/ 718 w 1008"/>
                <a:gd name="T1" fmla="*/ 0 h 1206"/>
                <a:gd name="T2" fmla="*/ 772 w 1008"/>
                <a:gd name="T3" fmla="*/ 38 h 1206"/>
                <a:gd name="T4" fmla="*/ 820 w 1008"/>
                <a:gd name="T5" fmla="*/ 82 h 1206"/>
                <a:gd name="T6" fmla="*/ 864 w 1008"/>
                <a:gd name="T7" fmla="*/ 128 h 1206"/>
                <a:gd name="T8" fmla="*/ 902 w 1008"/>
                <a:gd name="T9" fmla="*/ 180 h 1206"/>
                <a:gd name="T10" fmla="*/ 934 w 1008"/>
                <a:gd name="T11" fmla="*/ 234 h 1206"/>
                <a:gd name="T12" fmla="*/ 960 w 1008"/>
                <a:gd name="T13" fmla="*/ 290 h 1206"/>
                <a:gd name="T14" fmla="*/ 982 w 1008"/>
                <a:gd name="T15" fmla="*/ 350 h 1206"/>
                <a:gd name="T16" fmla="*/ 996 w 1008"/>
                <a:gd name="T17" fmla="*/ 410 h 1206"/>
                <a:gd name="T18" fmla="*/ 1006 w 1008"/>
                <a:gd name="T19" fmla="*/ 472 h 1206"/>
                <a:gd name="T20" fmla="*/ 1008 w 1008"/>
                <a:gd name="T21" fmla="*/ 534 h 1206"/>
                <a:gd name="T22" fmla="*/ 1006 w 1008"/>
                <a:gd name="T23" fmla="*/ 598 h 1206"/>
                <a:gd name="T24" fmla="*/ 998 w 1008"/>
                <a:gd name="T25" fmla="*/ 662 h 1206"/>
                <a:gd name="T26" fmla="*/ 984 w 1008"/>
                <a:gd name="T27" fmla="*/ 724 h 1206"/>
                <a:gd name="T28" fmla="*/ 962 w 1008"/>
                <a:gd name="T29" fmla="*/ 786 h 1206"/>
                <a:gd name="T30" fmla="*/ 936 w 1008"/>
                <a:gd name="T31" fmla="*/ 846 h 1206"/>
                <a:gd name="T32" fmla="*/ 902 w 1008"/>
                <a:gd name="T33" fmla="*/ 904 h 1206"/>
                <a:gd name="T34" fmla="*/ 884 w 1008"/>
                <a:gd name="T35" fmla="*/ 932 h 1206"/>
                <a:gd name="T36" fmla="*/ 842 w 1008"/>
                <a:gd name="T37" fmla="*/ 984 h 1206"/>
                <a:gd name="T38" fmla="*/ 798 w 1008"/>
                <a:gd name="T39" fmla="*/ 1030 h 1206"/>
                <a:gd name="T40" fmla="*/ 748 w 1008"/>
                <a:gd name="T41" fmla="*/ 1072 h 1206"/>
                <a:gd name="T42" fmla="*/ 696 w 1008"/>
                <a:gd name="T43" fmla="*/ 1108 h 1206"/>
                <a:gd name="T44" fmla="*/ 640 w 1008"/>
                <a:gd name="T45" fmla="*/ 1138 h 1206"/>
                <a:gd name="T46" fmla="*/ 582 w 1008"/>
                <a:gd name="T47" fmla="*/ 1164 h 1206"/>
                <a:gd name="T48" fmla="*/ 524 w 1008"/>
                <a:gd name="T49" fmla="*/ 1182 h 1206"/>
                <a:gd name="T50" fmla="*/ 462 w 1008"/>
                <a:gd name="T51" fmla="*/ 1196 h 1206"/>
                <a:gd name="T52" fmla="*/ 400 w 1008"/>
                <a:gd name="T53" fmla="*/ 1204 h 1206"/>
                <a:gd name="T54" fmla="*/ 336 w 1008"/>
                <a:gd name="T55" fmla="*/ 1206 h 1206"/>
                <a:gd name="T56" fmla="*/ 274 w 1008"/>
                <a:gd name="T57" fmla="*/ 1200 h 1206"/>
                <a:gd name="T58" fmla="*/ 210 w 1008"/>
                <a:gd name="T59" fmla="*/ 1190 h 1206"/>
                <a:gd name="T60" fmla="*/ 148 w 1008"/>
                <a:gd name="T61" fmla="*/ 1174 h 1206"/>
                <a:gd name="T62" fmla="*/ 88 w 1008"/>
                <a:gd name="T63" fmla="*/ 1150 h 1206"/>
                <a:gd name="T64" fmla="*/ 28 w 1008"/>
                <a:gd name="T65" fmla="*/ 1120 h 1206"/>
                <a:gd name="T66" fmla="*/ 718 w 1008"/>
                <a:gd name="T67" fmla="*/ 0 h 1206"/>
                <a:gd name="connsiteX0" fmla="*/ 7240 w 10000"/>
                <a:gd name="connsiteY0" fmla="*/ 65 h 10000"/>
                <a:gd name="connsiteX1" fmla="*/ 7123 w 10000"/>
                <a:gd name="connsiteY1" fmla="*/ 0 h 10000"/>
                <a:gd name="connsiteX2" fmla="*/ 7401 w 10000"/>
                <a:gd name="connsiteY2" fmla="*/ 149 h 10000"/>
                <a:gd name="connsiteX3" fmla="*/ 7659 w 10000"/>
                <a:gd name="connsiteY3" fmla="*/ 315 h 10000"/>
                <a:gd name="connsiteX4" fmla="*/ 7897 w 10000"/>
                <a:gd name="connsiteY4" fmla="*/ 498 h 10000"/>
                <a:gd name="connsiteX5" fmla="*/ 8135 w 10000"/>
                <a:gd name="connsiteY5" fmla="*/ 680 h 10000"/>
                <a:gd name="connsiteX6" fmla="*/ 8353 w 10000"/>
                <a:gd name="connsiteY6" fmla="*/ 862 h 10000"/>
                <a:gd name="connsiteX7" fmla="*/ 8571 w 10000"/>
                <a:gd name="connsiteY7" fmla="*/ 1061 h 10000"/>
                <a:gd name="connsiteX8" fmla="*/ 8770 w 10000"/>
                <a:gd name="connsiteY8" fmla="*/ 1277 h 10000"/>
                <a:gd name="connsiteX9" fmla="*/ 8948 w 10000"/>
                <a:gd name="connsiteY9" fmla="*/ 1493 h 10000"/>
                <a:gd name="connsiteX10" fmla="*/ 9107 w 10000"/>
                <a:gd name="connsiteY10" fmla="*/ 1708 h 10000"/>
                <a:gd name="connsiteX11" fmla="*/ 9266 w 10000"/>
                <a:gd name="connsiteY11" fmla="*/ 1940 h 10000"/>
                <a:gd name="connsiteX12" fmla="*/ 9405 w 10000"/>
                <a:gd name="connsiteY12" fmla="*/ 2172 h 10000"/>
                <a:gd name="connsiteX13" fmla="*/ 9524 w 10000"/>
                <a:gd name="connsiteY13" fmla="*/ 2405 h 10000"/>
                <a:gd name="connsiteX14" fmla="*/ 9643 w 10000"/>
                <a:gd name="connsiteY14" fmla="*/ 2653 h 10000"/>
                <a:gd name="connsiteX15" fmla="*/ 9742 w 10000"/>
                <a:gd name="connsiteY15" fmla="*/ 2902 h 10000"/>
                <a:gd name="connsiteX16" fmla="*/ 9821 w 10000"/>
                <a:gd name="connsiteY16" fmla="*/ 3151 h 10000"/>
                <a:gd name="connsiteX17" fmla="*/ 9881 w 10000"/>
                <a:gd name="connsiteY17" fmla="*/ 3400 h 10000"/>
                <a:gd name="connsiteX18" fmla="*/ 9940 w 10000"/>
                <a:gd name="connsiteY18" fmla="*/ 3648 h 10000"/>
                <a:gd name="connsiteX19" fmla="*/ 9980 w 10000"/>
                <a:gd name="connsiteY19" fmla="*/ 3914 h 10000"/>
                <a:gd name="connsiteX20" fmla="*/ 10000 w 10000"/>
                <a:gd name="connsiteY20" fmla="*/ 4179 h 10000"/>
                <a:gd name="connsiteX21" fmla="*/ 10000 w 10000"/>
                <a:gd name="connsiteY21" fmla="*/ 4428 h 10000"/>
                <a:gd name="connsiteX22" fmla="*/ 10000 w 10000"/>
                <a:gd name="connsiteY22" fmla="*/ 4693 h 10000"/>
                <a:gd name="connsiteX23" fmla="*/ 9980 w 10000"/>
                <a:gd name="connsiteY23" fmla="*/ 4959 h 10000"/>
                <a:gd name="connsiteX24" fmla="*/ 9940 w 10000"/>
                <a:gd name="connsiteY24" fmla="*/ 5224 h 10000"/>
                <a:gd name="connsiteX25" fmla="*/ 9901 w 10000"/>
                <a:gd name="connsiteY25" fmla="*/ 5489 h 10000"/>
                <a:gd name="connsiteX26" fmla="*/ 9841 w 10000"/>
                <a:gd name="connsiteY26" fmla="*/ 5738 h 10000"/>
                <a:gd name="connsiteX27" fmla="*/ 9762 w 10000"/>
                <a:gd name="connsiteY27" fmla="*/ 6003 h 10000"/>
                <a:gd name="connsiteX28" fmla="*/ 9663 w 10000"/>
                <a:gd name="connsiteY28" fmla="*/ 6252 h 10000"/>
                <a:gd name="connsiteX29" fmla="*/ 9544 w 10000"/>
                <a:gd name="connsiteY29" fmla="*/ 6517 h 10000"/>
                <a:gd name="connsiteX30" fmla="*/ 9425 w 10000"/>
                <a:gd name="connsiteY30" fmla="*/ 6766 h 10000"/>
                <a:gd name="connsiteX31" fmla="*/ 9286 w 10000"/>
                <a:gd name="connsiteY31" fmla="*/ 7015 h 10000"/>
                <a:gd name="connsiteX32" fmla="*/ 9127 w 10000"/>
                <a:gd name="connsiteY32" fmla="*/ 7247 h 10000"/>
                <a:gd name="connsiteX33" fmla="*/ 8948 w 10000"/>
                <a:gd name="connsiteY33" fmla="*/ 7496 h 10000"/>
                <a:gd name="connsiteX34" fmla="*/ 8948 w 10000"/>
                <a:gd name="connsiteY34" fmla="*/ 7496 h 10000"/>
                <a:gd name="connsiteX35" fmla="*/ 8770 w 10000"/>
                <a:gd name="connsiteY35" fmla="*/ 7728 h 10000"/>
                <a:gd name="connsiteX36" fmla="*/ 8571 w 10000"/>
                <a:gd name="connsiteY36" fmla="*/ 7944 h 10000"/>
                <a:gd name="connsiteX37" fmla="*/ 8353 w 10000"/>
                <a:gd name="connsiteY37" fmla="*/ 8159 h 10000"/>
                <a:gd name="connsiteX38" fmla="*/ 8135 w 10000"/>
                <a:gd name="connsiteY38" fmla="*/ 8358 h 10000"/>
                <a:gd name="connsiteX39" fmla="*/ 7917 w 10000"/>
                <a:gd name="connsiteY39" fmla="*/ 8541 h 10000"/>
                <a:gd name="connsiteX40" fmla="*/ 7679 w 10000"/>
                <a:gd name="connsiteY40" fmla="*/ 8723 h 10000"/>
                <a:gd name="connsiteX41" fmla="*/ 7421 w 10000"/>
                <a:gd name="connsiteY41" fmla="*/ 8889 h 10000"/>
                <a:gd name="connsiteX42" fmla="*/ 7163 w 10000"/>
                <a:gd name="connsiteY42" fmla="*/ 9038 h 10000"/>
                <a:gd name="connsiteX43" fmla="*/ 6905 w 10000"/>
                <a:gd name="connsiteY43" fmla="*/ 9187 h 10000"/>
                <a:gd name="connsiteX44" fmla="*/ 6627 w 10000"/>
                <a:gd name="connsiteY44" fmla="*/ 9320 h 10000"/>
                <a:gd name="connsiteX45" fmla="*/ 6349 w 10000"/>
                <a:gd name="connsiteY45" fmla="*/ 9436 h 10000"/>
                <a:gd name="connsiteX46" fmla="*/ 6071 w 10000"/>
                <a:gd name="connsiteY46" fmla="*/ 9552 h 10000"/>
                <a:gd name="connsiteX47" fmla="*/ 5774 w 10000"/>
                <a:gd name="connsiteY47" fmla="*/ 9652 h 10000"/>
                <a:gd name="connsiteX48" fmla="*/ 5496 w 10000"/>
                <a:gd name="connsiteY48" fmla="*/ 9735 h 10000"/>
                <a:gd name="connsiteX49" fmla="*/ 5198 w 10000"/>
                <a:gd name="connsiteY49" fmla="*/ 9801 h 10000"/>
                <a:gd name="connsiteX50" fmla="*/ 4881 w 10000"/>
                <a:gd name="connsiteY50" fmla="*/ 9867 h 10000"/>
                <a:gd name="connsiteX51" fmla="*/ 4583 w 10000"/>
                <a:gd name="connsiteY51" fmla="*/ 9917 h 10000"/>
                <a:gd name="connsiteX52" fmla="*/ 4266 w 10000"/>
                <a:gd name="connsiteY52" fmla="*/ 9950 h 10000"/>
                <a:gd name="connsiteX53" fmla="*/ 3968 w 10000"/>
                <a:gd name="connsiteY53" fmla="*/ 9983 h 10000"/>
                <a:gd name="connsiteX54" fmla="*/ 3651 w 10000"/>
                <a:gd name="connsiteY54" fmla="*/ 10000 h 10000"/>
                <a:gd name="connsiteX55" fmla="*/ 3333 w 10000"/>
                <a:gd name="connsiteY55" fmla="*/ 10000 h 10000"/>
                <a:gd name="connsiteX56" fmla="*/ 3036 w 10000"/>
                <a:gd name="connsiteY56" fmla="*/ 9983 h 10000"/>
                <a:gd name="connsiteX57" fmla="*/ 2718 w 10000"/>
                <a:gd name="connsiteY57" fmla="*/ 9950 h 10000"/>
                <a:gd name="connsiteX58" fmla="*/ 2401 w 10000"/>
                <a:gd name="connsiteY58" fmla="*/ 9917 h 10000"/>
                <a:gd name="connsiteX59" fmla="*/ 2083 w 10000"/>
                <a:gd name="connsiteY59" fmla="*/ 9867 h 10000"/>
                <a:gd name="connsiteX60" fmla="*/ 1786 w 10000"/>
                <a:gd name="connsiteY60" fmla="*/ 9801 h 10000"/>
                <a:gd name="connsiteX61" fmla="*/ 1468 w 10000"/>
                <a:gd name="connsiteY61" fmla="*/ 9735 h 10000"/>
                <a:gd name="connsiteX62" fmla="*/ 1171 w 10000"/>
                <a:gd name="connsiteY62" fmla="*/ 9635 h 10000"/>
                <a:gd name="connsiteX63" fmla="*/ 873 w 10000"/>
                <a:gd name="connsiteY63" fmla="*/ 9536 h 10000"/>
                <a:gd name="connsiteX64" fmla="*/ 575 w 10000"/>
                <a:gd name="connsiteY64" fmla="*/ 9420 h 10000"/>
                <a:gd name="connsiteX65" fmla="*/ 278 w 10000"/>
                <a:gd name="connsiteY65" fmla="*/ 9287 h 10000"/>
                <a:gd name="connsiteX66" fmla="*/ 0 w 10000"/>
                <a:gd name="connsiteY66" fmla="*/ 9138 h 10000"/>
                <a:gd name="connsiteX67" fmla="*/ 7240 w 10000"/>
                <a:gd name="connsiteY67" fmla="*/ 65 h 10000"/>
                <a:gd name="connsiteX0" fmla="*/ 6927 w 10000"/>
                <a:gd name="connsiteY0" fmla="*/ 98 h 10000"/>
                <a:gd name="connsiteX1" fmla="*/ 7123 w 10000"/>
                <a:gd name="connsiteY1" fmla="*/ 0 h 10000"/>
                <a:gd name="connsiteX2" fmla="*/ 7401 w 10000"/>
                <a:gd name="connsiteY2" fmla="*/ 149 h 10000"/>
                <a:gd name="connsiteX3" fmla="*/ 7659 w 10000"/>
                <a:gd name="connsiteY3" fmla="*/ 315 h 10000"/>
                <a:gd name="connsiteX4" fmla="*/ 7897 w 10000"/>
                <a:gd name="connsiteY4" fmla="*/ 498 h 10000"/>
                <a:gd name="connsiteX5" fmla="*/ 8135 w 10000"/>
                <a:gd name="connsiteY5" fmla="*/ 680 h 10000"/>
                <a:gd name="connsiteX6" fmla="*/ 8353 w 10000"/>
                <a:gd name="connsiteY6" fmla="*/ 862 h 10000"/>
                <a:gd name="connsiteX7" fmla="*/ 8571 w 10000"/>
                <a:gd name="connsiteY7" fmla="*/ 1061 h 10000"/>
                <a:gd name="connsiteX8" fmla="*/ 8770 w 10000"/>
                <a:gd name="connsiteY8" fmla="*/ 1277 h 10000"/>
                <a:gd name="connsiteX9" fmla="*/ 8948 w 10000"/>
                <a:gd name="connsiteY9" fmla="*/ 1493 h 10000"/>
                <a:gd name="connsiteX10" fmla="*/ 9107 w 10000"/>
                <a:gd name="connsiteY10" fmla="*/ 1708 h 10000"/>
                <a:gd name="connsiteX11" fmla="*/ 9266 w 10000"/>
                <a:gd name="connsiteY11" fmla="*/ 1940 h 10000"/>
                <a:gd name="connsiteX12" fmla="*/ 9405 w 10000"/>
                <a:gd name="connsiteY12" fmla="*/ 2172 h 10000"/>
                <a:gd name="connsiteX13" fmla="*/ 9524 w 10000"/>
                <a:gd name="connsiteY13" fmla="*/ 2405 h 10000"/>
                <a:gd name="connsiteX14" fmla="*/ 9643 w 10000"/>
                <a:gd name="connsiteY14" fmla="*/ 2653 h 10000"/>
                <a:gd name="connsiteX15" fmla="*/ 9742 w 10000"/>
                <a:gd name="connsiteY15" fmla="*/ 2902 h 10000"/>
                <a:gd name="connsiteX16" fmla="*/ 9821 w 10000"/>
                <a:gd name="connsiteY16" fmla="*/ 3151 h 10000"/>
                <a:gd name="connsiteX17" fmla="*/ 9881 w 10000"/>
                <a:gd name="connsiteY17" fmla="*/ 3400 h 10000"/>
                <a:gd name="connsiteX18" fmla="*/ 9940 w 10000"/>
                <a:gd name="connsiteY18" fmla="*/ 3648 h 10000"/>
                <a:gd name="connsiteX19" fmla="*/ 9980 w 10000"/>
                <a:gd name="connsiteY19" fmla="*/ 3914 h 10000"/>
                <a:gd name="connsiteX20" fmla="*/ 10000 w 10000"/>
                <a:gd name="connsiteY20" fmla="*/ 4179 h 10000"/>
                <a:gd name="connsiteX21" fmla="*/ 10000 w 10000"/>
                <a:gd name="connsiteY21" fmla="*/ 4428 h 10000"/>
                <a:gd name="connsiteX22" fmla="*/ 10000 w 10000"/>
                <a:gd name="connsiteY22" fmla="*/ 4693 h 10000"/>
                <a:gd name="connsiteX23" fmla="*/ 9980 w 10000"/>
                <a:gd name="connsiteY23" fmla="*/ 4959 h 10000"/>
                <a:gd name="connsiteX24" fmla="*/ 9940 w 10000"/>
                <a:gd name="connsiteY24" fmla="*/ 5224 h 10000"/>
                <a:gd name="connsiteX25" fmla="*/ 9901 w 10000"/>
                <a:gd name="connsiteY25" fmla="*/ 5489 h 10000"/>
                <a:gd name="connsiteX26" fmla="*/ 9841 w 10000"/>
                <a:gd name="connsiteY26" fmla="*/ 5738 h 10000"/>
                <a:gd name="connsiteX27" fmla="*/ 9762 w 10000"/>
                <a:gd name="connsiteY27" fmla="*/ 6003 h 10000"/>
                <a:gd name="connsiteX28" fmla="*/ 9663 w 10000"/>
                <a:gd name="connsiteY28" fmla="*/ 6252 h 10000"/>
                <a:gd name="connsiteX29" fmla="*/ 9544 w 10000"/>
                <a:gd name="connsiteY29" fmla="*/ 6517 h 10000"/>
                <a:gd name="connsiteX30" fmla="*/ 9425 w 10000"/>
                <a:gd name="connsiteY30" fmla="*/ 6766 h 10000"/>
                <a:gd name="connsiteX31" fmla="*/ 9286 w 10000"/>
                <a:gd name="connsiteY31" fmla="*/ 7015 h 10000"/>
                <a:gd name="connsiteX32" fmla="*/ 9127 w 10000"/>
                <a:gd name="connsiteY32" fmla="*/ 7247 h 10000"/>
                <a:gd name="connsiteX33" fmla="*/ 8948 w 10000"/>
                <a:gd name="connsiteY33" fmla="*/ 7496 h 10000"/>
                <a:gd name="connsiteX34" fmla="*/ 8948 w 10000"/>
                <a:gd name="connsiteY34" fmla="*/ 7496 h 10000"/>
                <a:gd name="connsiteX35" fmla="*/ 8770 w 10000"/>
                <a:gd name="connsiteY35" fmla="*/ 7728 h 10000"/>
                <a:gd name="connsiteX36" fmla="*/ 8571 w 10000"/>
                <a:gd name="connsiteY36" fmla="*/ 7944 h 10000"/>
                <a:gd name="connsiteX37" fmla="*/ 8353 w 10000"/>
                <a:gd name="connsiteY37" fmla="*/ 8159 h 10000"/>
                <a:gd name="connsiteX38" fmla="*/ 8135 w 10000"/>
                <a:gd name="connsiteY38" fmla="*/ 8358 h 10000"/>
                <a:gd name="connsiteX39" fmla="*/ 7917 w 10000"/>
                <a:gd name="connsiteY39" fmla="*/ 8541 h 10000"/>
                <a:gd name="connsiteX40" fmla="*/ 7679 w 10000"/>
                <a:gd name="connsiteY40" fmla="*/ 8723 h 10000"/>
                <a:gd name="connsiteX41" fmla="*/ 7421 w 10000"/>
                <a:gd name="connsiteY41" fmla="*/ 8889 h 10000"/>
                <a:gd name="connsiteX42" fmla="*/ 7163 w 10000"/>
                <a:gd name="connsiteY42" fmla="*/ 9038 h 10000"/>
                <a:gd name="connsiteX43" fmla="*/ 6905 w 10000"/>
                <a:gd name="connsiteY43" fmla="*/ 9187 h 10000"/>
                <a:gd name="connsiteX44" fmla="*/ 6627 w 10000"/>
                <a:gd name="connsiteY44" fmla="*/ 9320 h 10000"/>
                <a:gd name="connsiteX45" fmla="*/ 6349 w 10000"/>
                <a:gd name="connsiteY45" fmla="*/ 9436 h 10000"/>
                <a:gd name="connsiteX46" fmla="*/ 6071 w 10000"/>
                <a:gd name="connsiteY46" fmla="*/ 9552 h 10000"/>
                <a:gd name="connsiteX47" fmla="*/ 5774 w 10000"/>
                <a:gd name="connsiteY47" fmla="*/ 9652 h 10000"/>
                <a:gd name="connsiteX48" fmla="*/ 5496 w 10000"/>
                <a:gd name="connsiteY48" fmla="*/ 9735 h 10000"/>
                <a:gd name="connsiteX49" fmla="*/ 5198 w 10000"/>
                <a:gd name="connsiteY49" fmla="*/ 9801 h 10000"/>
                <a:gd name="connsiteX50" fmla="*/ 4881 w 10000"/>
                <a:gd name="connsiteY50" fmla="*/ 9867 h 10000"/>
                <a:gd name="connsiteX51" fmla="*/ 4583 w 10000"/>
                <a:gd name="connsiteY51" fmla="*/ 9917 h 10000"/>
                <a:gd name="connsiteX52" fmla="*/ 4266 w 10000"/>
                <a:gd name="connsiteY52" fmla="*/ 9950 h 10000"/>
                <a:gd name="connsiteX53" fmla="*/ 3968 w 10000"/>
                <a:gd name="connsiteY53" fmla="*/ 9983 h 10000"/>
                <a:gd name="connsiteX54" fmla="*/ 3651 w 10000"/>
                <a:gd name="connsiteY54" fmla="*/ 10000 h 10000"/>
                <a:gd name="connsiteX55" fmla="*/ 3333 w 10000"/>
                <a:gd name="connsiteY55" fmla="*/ 10000 h 10000"/>
                <a:gd name="connsiteX56" fmla="*/ 3036 w 10000"/>
                <a:gd name="connsiteY56" fmla="*/ 9983 h 10000"/>
                <a:gd name="connsiteX57" fmla="*/ 2718 w 10000"/>
                <a:gd name="connsiteY57" fmla="*/ 9950 h 10000"/>
                <a:gd name="connsiteX58" fmla="*/ 2401 w 10000"/>
                <a:gd name="connsiteY58" fmla="*/ 9917 h 10000"/>
                <a:gd name="connsiteX59" fmla="*/ 2083 w 10000"/>
                <a:gd name="connsiteY59" fmla="*/ 9867 h 10000"/>
                <a:gd name="connsiteX60" fmla="*/ 1786 w 10000"/>
                <a:gd name="connsiteY60" fmla="*/ 9801 h 10000"/>
                <a:gd name="connsiteX61" fmla="*/ 1468 w 10000"/>
                <a:gd name="connsiteY61" fmla="*/ 9735 h 10000"/>
                <a:gd name="connsiteX62" fmla="*/ 1171 w 10000"/>
                <a:gd name="connsiteY62" fmla="*/ 9635 h 10000"/>
                <a:gd name="connsiteX63" fmla="*/ 873 w 10000"/>
                <a:gd name="connsiteY63" fmla="*/ 9536 h 10000"/>
                <a:gd name="connsiteX64" fmla="*/ 575 w 10000"/>
                <a:gd name="connsiteY64" fmla="*/ 9420 h 10000"/>
                <a:gd name="connsiteX65" fmla="*/ 278 w 10000"/>
                <a:gd name="connsiteY65" fmla="*/ 9287 h 10000"/>
                <a:gd name="connsiteX66" fmla="*/ 0 w 10000"/>
                <a:gd name="connsiteY66" fmla="*/ 9138 h 10000"/>
                <a:gd name="connsiteX67" fmla="*/ 6927 w 10000"/>
                <a:gd name="connsiteY67" fmla="*/ 98 h 10000"/>
                <a:gd name="connsiteX0" fmla="*/ 0 w 10000"/>
                <a:gd name="connsiteY0" fmla="*/ 9138 h 10000"/>
                <a:gd name="connsiteX1" fmla="*/ 7123 w 10000"/>
                <a:gd name="connsiteY1" fmla="*/ 0 h 10000"/>
                <a:gd name="connsiteX2" fmla="*/ 7401 w 10000"/>
                <a:gd name="connsiteY2" fmla="*/ 149 h 10000"/>
                <a:gd name="connsiteX3" fmla="*/ 7659 w 10000"/>
                <a:gd name="connsiteY3" fmla="*/ 315 h 10000"/>
                <a:gd name="connsiteX4" fmla="*/ 7897 w 10000"/>
                <a:gd name="connsiteY4" fmla="*/ 498 h 10000"/>
                <a:gd name="connsiteX5" fmla="*/ 8135 w 10000"/>
                <a:gd name="connsiteY5" fmla="*/ 680 h 10000"/>
                <a:gd name="connsiteX6" fmla="*/ 8353 w 10000"/>
                <a:gd name="connsiteY6" fmla="*/ 862 h 10000"/>
                <a:gd name="connsiteX7" fmla="*/ 8571 w 10000"/>
                <a:gd name="connsiteY7" fmla="*/ 1061 h 10000"/>
                <a:gd name="connsiteX8" fmla="*/ 8770 w 10000"/>
                <a:gd name="connsiteY8" fmla="*/ 1277 h 10000"/>
                <a:gd name="connsiteX9" fmla="*/ 8948 w 10000"/>
                <a:gd name="connsiteY9" fmla="*/ 1493 h 10000"/>
                <a:gd name="connsiteX10" fmla="*/ 9107 w 10000"/>
                <a:gd name="connsiteY10" fmla="*/ 1708 h 10000"/>
                <a:gd name="connsiteX11" fmla="*/ 9266 w 10000"/>
                <a:gd name="connsiteY11" fmla="*/ 1940 h 10000"/>
                <a:gd name="connsiteX12" fmla="*/ 9405 w 10000"/>
                <a:gd name="connsiteY12" fmla="*/ 2172 h 10000"/>
                <a:gd name="connsiteX13" fmla="*/ 9524 w 10000"/>
                <a:gd name="connsiteY13" fmla="*/ 2405 h 10000"/>
                <a:gd name="connsiteX14" fmla="*/ 9643 w 10000"/>
                <a:gd name="connsiteY14" fmla="*/ 2653 h 10000"/>
                <a:gd name="connsiteX15" fmla="*/ 9742 w 10000"/>
                <a:gd name="connsiteY15" fmla="*/ 2902 h 10000"/>
                <a:gd name="connsiteX16" fmla="*/ 9821 w 10000"/>
                <a:gd name="connsiteY16" fmla="*/ 3151 h 10000"/>
                <a:gd name="connsiteX17" fmla="*/ 9881 w 10000"/>
                <a:gd name="connsiteY17" fmla="*/ 3400 h 10000"/>
                <a:gd name="connsiteX18" fmla="*/ 9940 w 10000"/>
                <a:gd name="connsiteY18" fmla="*/ 3648 h 10000"/>
                <a:gd name="connsiteX19" fmla="*/ 9980 w 10000"/>
                <a:gd name="connsiteY19" fmla="*/ 3914 h 10000"/>
                <a:gd name="connsiteX20" fmla="*/ 10000 w 10000"/>
                <a:gd name="connsiteY20" fmla="*/ 4179 h 10000"/>
                <a:gd name="connsiteX21" fmla="*/ 10000 w 10000"/>
                <a:gd name="connsiteY21" fmla="*/ 4428 h 10000"/>
                <a:gd name="connsiteX22" fmla="*/ 10000 w 10000"/>
                <a:gd name="connsiteY22" fmla="*/ 4693 h 10000"/>
                <a:gd name="connsiteX23" fmla="*/ 9980 w 10000"/>
                <a:gd name="connsiteY23" fmla="*/ 4959 h 10000"/>
                <a:gd name="connsiteX24" fmla="*/ 9940 w 10000"/>
                <a:gd name="connsiteY24" fmla="*/ 5224 h 10000"/>
                <a:gd name="connsiteX25" fmla="*/ 9901 w 10000"/>
                <a:gd name="connsiteY25" fmla="*/ 5489 h 10000"/>
                <a:gd name="connsiteX26" fmla="*/ 9841 w 10000"/>
                <a:gd name="connsiteY26" fmla="*/ 5738 h 10000"/>
                <a:gd name="connsiteX27" fmla="*/ 9762 w 10000"/>
                <a:gd name="connsiteY27" fmla="*/ 6003 h 10000"/>
                <a:gd name="connsiteX28" fmla="*/ 9663 w 10000"/>
                <a:gd name="connsiteY28" fmla="*/ 6252 h 10000"/>
                <a:gd name="connsiteX29" fmla="*/ 9544 w 10000"/>
                <a:gd name="connsiteY29" fmla="*/ 6517 h 10000"/>
                <a:gd name="connsiteX30" fmla="*/ 9425 w 10000"/>
                <a:gd name="connsiteY30" fmla="*/ 6766 h 10000"/>
                <a:gd name="connsiteX31" fmla="*/ 9286 w 10000"/>
                <a:gd name="connsiteY31" fmla="*/ 7015 h 10000"/>
                <a:gd name="connsiteX32" fmla="*/ 9127 w 10000"/>
                <a:gd name="connsiteY32" fmla="*/ 7247 h 10000"/>
                <a:gd name="connsiteX33" fmla="*/ 8948 w 10000"/>
                <a:gd name="connsiteY33" fmla="*/ 7496 h 10000"/>
                <a:gd name="connsiteX34" fmla="*/ 8948 w 10000"/>
                <a:gd name="connsiteY34" fmla="*/ 7496 h 10000"/>
                <a:gd name="connsiteX35" fmla="*/ 8770 w 10000"/>
                <a:gd name="connsiteY35" fmla="*/ 7728 h 10000"/>
                <a:gd name="connsiteX36" fmla="*/ 8571 w 10000"/>
                <a:gd name="connsiteY36" fmla="*/ 7944 h 10000"/>
                <a:gd name="connsiteX37" fmla="*/ 8353 w 10000"/>
                <a:gd name="connsiteY37" fmla="*/ 8159 h 10000"/>
                <a:gd name="connsiteX38" fmla="*/ 8135 w 10000"/>
                <a:gd name="connsiteY38" fmla="*/ 8358 h 10000"/>
                <a:gd name="connsiteX39" fmla="*/ 7917 w 10000"/>
                <a:gd name="connsiteY39" fmla="*/ 8541 h 10000"/>
                <a:gd name="connsiteX40" fmla="*/ 7679 w 10000"/>
                <a:gd name="connsiteY40" fmla="*/ 8723 h 10000"/>
                <a:gd name="connsiteX41" fmla="*/ 7421 w 10000"/>
                <a:gd name="connsiteY41" fmla="*/ 8889 h 10000"/>
                <a:gd name="connsiteX42" fmla="*/ 7163 w 10000"/>
                <a:gd name="connsiteY42" fmla="*/ 9038 h 10000"/>
                <a:gd name="connsiteX43" fmla="*/ 6905 w 10000"/>
                <a:gd name="connsiteY43" fmla="*/ 9187 h 10000"/>
                <a:gd name="connsiteX44" fmla="*/ 6627 w 10000"/>
                <a:gd name="connsiteY44" fmla="*/ 9320 h 10000"/>
                <a:gd name="connsiteX45" fmla="*/ 6349 w 10000"/>
                <a:gd name="connsiteY45" fmla="*/ 9436 h 10000"/>
                <a:gd name="connsiteX46" fmla="*/ 6071 w 10000"/>
                <a:gd name="connsiteY46" fmla="*/ 9552 h 10000"/>
                <a:gd name="connsiteX47" fmla="*/ 5774 w 10000"/>
                <a:gd name="connsiteY47" fmla="*/ 9652 h 10000"/>
                <a:gd name="connsiteX48" fmla="*/ 5496 w 10000"/>
                <a:gd name="connsiteY48" fmla="*/ 9735 h 10000"/>
                <a:gd name="connsiteX49" fmla="*/ 5198 w 10000"/>
                <a:gd name="connsiteY49" fmla="*/ 9801 h 10000"/>
                <a:gd name="connsiteX50" fmla="*/ 4881 w 10000"/>
                <a:gd name="connsiteY50" fmla="*/ 9867 h 10000"/>
                <a:gd name="connsiteX51" fmla="*/ 4583 w 10000"/>
                <a:gd name="connsiteY51" fmla="*/ 9917 h 10000"/>
                <a:gd name="connsiteX52" fmla="*/ 4266 w 10000"/>
                <a:gd name="connsiteY52" fmla="*/ 9950 h 10000"/>
                <a:gd name="connsiteX53" fmla="*/ 3968 w 10000"/>
                <a:gd name="connsiteY53" fmla="*/ 9983 h 10000"/>
                <a:gd name="connsiteX54" fmla="*/ 3651 w 10000"/>
                <a:gd name="connsiteY54" fmla="*/ 10000 h 10000"/>
                <a:gd name="connsiteX55" fmla="*/ 3333 w 10000"/>
                <a:gd name="connsiteY55" fmla="*/ 10000 h 10000"/>
                <a:gd name="connsiteX56" fmla="*/ 3036 w 10000"/>
                <a:gd name="connsiteY56" fmla="*/ 9983 h 10000"/>
                <a:gd name="connsiteX57" fmla="*/ 2718 w 10000"/>
                <a:gd name="connsiteY57" fmla="*/ 9950 h 10000"/>
                <a:gd name="connsiteX58" fmla="*/ 2401 w 10000"/>
                <a:gd name="connsiteY58" fmla="*/ 9917 h 10000"/>
                <a:gd name="connsiteX59" fmla="*/ 2083 w 10000"/>
                <a:gd name="connsiteY59" fmla="*/ 9867 h 10000"/>
                <a:gd name="connsiteX60" fmla="*/ 1786 w 10000"/>
                <a:gd name="connsiteY60" fmla="*/ 9801 h 10000"/>
                <a:gd name="connsiteX61" fmla="*/ 1468 w 10000"/>
                <a:gd name="connsiteY61" fmla="*/ 9735 h 10000"/>
                <a:gd name="connsiteX62" fmla="*/ 1171 w 10000"/>
                <a:gd name="connsiteY62" fmla="*/ 9635 h 10000"/>
                <a:gd name="connsiteX63" fmla="*/ 873 w 10000"/>
                <a:gd name="connsiteY63" fmla="*/ 9536 h 10000"/>
                <a:gd name="connsiteX64" fmla="*/ 575 w 10000"/>
                <a:gd name="connsiteY64" fmla="*/ 9420 h 10000"/>
                <a:gd name="connsiteX65" fmla="*/ 278 w 10000"/>
                <a:gd name="connsiteY65" fmla="*/ 9287 h 10000"/>
                <a:gd name="connsiteX66" fmla="*/ 0 w 10000"/>
                <a:gd name="connsiteY66" fmla="*/ 9138 h 10000"/>
                <a:gd name="connsiteX0" fmla="*/ 0 w 10000"/>
                <a:gd name="connsiteY0" fmla="*/ 9073 h 9935"/>
                <a:gd name="connsiteX1" fmla="*/ 7221 w 10000"/>
                <a:gd name="connsiteY1" fmla="*/ 0 h 9935"/>
                <a:gd name="connsiteX2" fmla="*/ 7401 w 10000"/>
                <a:gd name="connsiteY2" fmla="*/ 84 h 9935"/>
                <a:gd name="connsiteX3" fmla="*/ 7659 w 10000"/>
                <a:gd name="connsiteY3" fmla="*/ 250 h 9935"/>
                <a:gd name="connsiteX4" fmla="*/ 7897 w 10000"/>
                <a:gd name="connsiteY4" fmla="*/ 433 h 9935"/>
                <a:gd name="connsiteX5" fmla="*/ 8135 w 10000"/>
                <a:gd name="connsiteY5" fmla="*/ 615 h 9935"/>
                <a:gd name="connsiteX6" fmla="*/ 8353 w 10000"/>
                <a:gd name="connsiteY6" fmla="*/ 797 h 9935"/>
                <a:gd name="connsiteX7" fmla="*/ 8571 w 10000"/>
                <a:gd name="connsiteY7" fmla="*/ 996 h 9935"/>
                <a:gd name="connsiteX8" fmla="*/ 8770 w 10000"/>
                <a:gd name="connsiteY8" fmla="*/ 1212 h 9935"/>
                <a:gd name="connsiteX9" fmla="*/ 8948 w 10000"/>
                <a:gd name="connsiteY9" fmla="*/ 1428 h 9935"/>
                <a:gd name="connsiteX10" fmla="*/ 9107 w 10000"/>
                <a:gd name="connsiteY10" fmla="*/ 1643 h 9935"/>
                <a:gd name="connsiteX11" fmla="*/ 9266 w 10000"/>
                <a:gd name="connsiteY11" fmla="*/ 1875 h 9935"/>
                <a:gd name="connsiteX12" fmla="*/ 9405 w 10000"/>
                <a:gd name="connsiteY12" fmla="*/ 2107 h 9935"/>
                <a:gd name="connsiteX13" fmla="*/ 9524 w 10000"/>
                <a:gd name="connsiteY13" fmla="*/ 2340 h 9935"/>
                <a:gd name="connsiteX14" fmla="*/ 9643 w 10000"/>
                <a:gd name="connsiteY14" fmla="*/ 2588 h 9935"/>
                <a:gd name="connsiteX15" fmla="*/ 9742 w 10000"/>
                <a:gd name="connsiteY15" fmla="*/ 2837 h 9935"/>
                <a:gd name="connsiteX16" fmla="*/ 9821 w 10000"/>
                <a:gd name="connsiteY16" fmla="*/ 3086 h 9935"/>
                <a:gd name="connsiteX17" fmla="*/ 9881 w 10000"/>
                <a:gd name="connsiteY17" fmla="*/ 3335 h 9935"/>
                <a:gd name="connsiteX18" fmla="*/ 9940 w 10000"/>
                <a:gd name="connsiteY18" fmla="*/ 3583 h 9935"/>
                <a:gd name="connsiteX19" fmla="*/ 9980 w 10000"/>
                <a:gd name="connsiteY19" fmla="*/ 3849 h 9935"/>
                <a:gd name="connsiteX20" fmla="*/ 10000 w 10000"/>
                <a:gd name="connsiteY20" fmla="*/ 4114 h 9935"/>
                <a:gd name="connsiteX21" fmla="*/ 10000 w 10000"/>
                <a:gd name="connsiteY21" fmla="*/ 4363 h 9935"/>
                <a:gd name="connsiteX22" fmla="*/ 10000 w 10000"/>
                <a:gd name="connsiteY22" fmla="*/ 4628 h 9935"/>
                <a:gd name="connsiteX23" fmla="*/ 9980 w 10000"/>
                <a:gd name="connsiteY23" fmla="*/ 4894 h 9935"/>
                <a:gd name="connsiteX24" fmla="*/ 9940 w 10000"/>
                <a:gd name="connsiteY24" fmla="*/ 5159 h 9935"/>
                <a:gd name="connsiteX25" fmla="*/ 9901 w 10000"/>
                <a:gd name="connsiteY25" fmla="*/ 5424 h 9935"/>
                <a:gd name="connsiteX26" fmla="*/ 9841 w 10000"/>
                <a:gd name="connsiteY26" fmla="*/ 5673 h 9935"/>
                <a:gd name="connsiteX27" fmla="*/ 9762 w 10000"/>
                <a:gd name="connsiteY27" fmla="*/ 5938 h 9935"/>
                <a:gd name="connsiteX28" fmla="*/ 9663 w 10000"/>
                <a:gd name="connsiteY28" fmla="*/ 6187 h 9935"/>
                <a:gd name="connsiteX29" fmla="*/ 9544 w 10000"/>
                <a:gd name="connsiteY29" fmla="*/ 6452 h 9935"/>
                <a:gd name="connsiteX30" fmla="*/ 9425 w 10000"/>
                <a:gd name="connsiteY30" fmla="*/ 6701 h 9935"/>
                <a:gd name="connsiteX31" fmla="*/ 9286 w 10000"/>
                <a:gd name="connsiteY31" fmla="*/ 6950 h 9935"/>
                <a:gd name="connsiteX32" fmla="*/ 9127 w 10000"/>
                <a:gd name="connsiteY32" fmla="*/ 7182 h 9935"/>
                <a:gd name="connsiteX33" fmla="*/ 8948 w 10000"/>
                <a:gd name="connsiteY33" fmla="*/ 7431 h 9935"/>
                <a:gd name="connsiteX34" fmla="*/ 8948 w 10000"/>
                <a:gd name="connsiteY34" fmla="*/ 7431 h 9935"/>
                <a:gd name="connsiteX35" fmla="*/ 8770 w 10000"/>
                <a:gd name="connsiteY35" fmla="*/ 7663 h 9935"/>
                <a:gd name="connsiteX36" fmla="*/ 8571 w 10000"/>
                <a:gd name="connsiteY36" fmla="*/ 7879 h 9935"/>
                <a:gd name="connsiteX37" fmla="*/ 8353 w 10000"/>
                <a:gd name="connsiteY37" fmla="*/ 8094 h 9935"/>
                <a:gd name="connsiteX38" fmla="*/ 8135 w 10000"/>
                <a:gd name="connsiteY38" fmla="*/ 8293 h 9935"/>
                <a:gd name="connsiteX39" fmla="*/ 7917 w 10000"/>
                <a:gd name="connsiteY39" fmla="*/ 8476 h 9935"/>
                <a:gd name="connsiteX40" fmla="*/ 7679 w 10000"/>
                <a:gd name="connsiteY40" fmla="*/ 8658 h 9935"/>
                <a:gd name="connsiteX41" fmla="*/ 7421 w 10000"/>
                <a:gd name="connsiteY41" fmla="*/ 8824 h 9935"/>
                <a:gd name="connsiteX42" fmla="*/ 7163 w 10000"/>
                <a:gd name="connsiteY42" fmla="*/ 8973 h 9935"/>
                <a:gd name="connsiteX43" fmla="*/ 6905 w 10000"/>
                <a:gd name="connsiteY43" fmla="*/ 9122 h 9935"/>
                <a:gd name="connsiteX44" fmla="*/ 6627 w 10000"/>
                <a:gd name="connsiteY44" fmla="*/ 9255 h 9935"/>
                <a:gd name="connsiteX45" fmla="*/ 6349 w 10000"/>
                <a:gd name="connsiteY45" fmla="*/ 9371 h 9935"/>
                <a:gd name="connsiteX46" fmla="*/ 6071 w 10000"/>
                <a:gd name="connsiteY46" fmla="*/ 9487 h 9935"/>
                <a:gd name="connsiteX47" fmla="*/ 5774 w 10000"/>
                <a:gd name="connsiteY47" fmla="*/ 9587 h 9935"/>
                <a:gd name="connsiteX48" fmla="*/ 5496 w 10000"/>
                <a:gd name="connsiteY48" fmla="*/ 9670 h 9935"/>
                <a:gd name="connsiteX49" fmla="*/ 5198 w 10000"/>
                <a:gd name="connsiteY49" fmla="*/ 9736 h 9935"/>
                <a:gd name="connsiteX50" fmla="*/ 4881 w 10000"/>
                <a:gd name="connsiteY50" fmla="*/ 9802 h 9935"/>
                <a:gd name="connsiteX51" fmla="*/ 4583 w 10000"/>
                <a:gd name="connsiteY51" fmla="*/ 9852 h 9935"/>
                <a:gd name="connsiteX52" fmla="*/ 4266 w 10000"/>
                <a:gd name="connsiteY52" fmla="*/ 9885 h 9935"/>
                <a:gd name="connsiteX53" fmla="*/ 3968 w 10000"/>
                <a:gd name="connsiteY53" fmla="*/ 9918 h 9935"/>
                <a:gd name="connsiteX54" fmla="*/ 3651 w 10000"/>
                <a:gd name="connsiteY54" fmla="*/ 9935 h 9935"/>
                <a:gd name="connsiteX55" fmla="*/ 3333 w 10000"/>
                <a:gd name="connsiteY55" fmla="*/ 9935 h 9935"/>
                <a:gd name="connsiteX56" fmla="*/ 3036 w 10000"/>
                <a:gd name="connsiteY56" fmla="*/ 9918 h 9935"/>
                <a:gd name="connsiteX57" fmla="*/ 2718 w 10000"/>
                <a:gd name="connsiteY57" fmla="*/ 9885 h 9935"/>
                <a:gd name="connsiteX58" fmla="*/ 2401 w 10000"/>
                <a:gd name="connsiteY58" fmla="*/ 9852 h 9935"/>
                <a:gd name="connsiteX59" fmla="*/ 2083 w 10000"/>
                <a:gd name="connsiteY59" fmla="*/ 9802 h 9935"/>
                <a:gd name="connsiteX60" fmla="*/ 1786 w 10000"/>
                <a:gd name="connsiteY60" fmla="*/ 9736 h 9935"/>
                <a:gd name="connsiteX61" fmla="*/ 1468 w 10000"/>
                <a:gd name="connsiteY61" fmla="*/ 9670 h 9935"/>
                <a:gd name="connsiteX62" fmla="*/ 1171 w 10000"/>
                <a:gd name="connsiteY62" fmla="*/ 9570 h 9935"/>
                <a:gd name="connsiteX63" fmla="*/ 873 w 10000"/>
                <a:gd name="connsiteY63" fmla="*/ 9471 h 9935"/>
                <a:gd name="connsiteX64" fmla="*/ 575 w 10000"/>
                <a:gd name="connsiteY64" fmla="*/ 9355 h 9935"/>
                <a:gd name="connsiteX65" fmla="*/ 278 w 10000"/>
                <a:gd name="connsiteY65" fmla="*/ 9222 h 9935"/>
                <a:gd name="connsiteX66" fmla="*/ 0 w 10000"/>
                <a:gd name="connsiteY66" fmla="*/ 9073 h 9935"/>
                <a:gd name="connsiteX0" fmla="*/ 0 w 10000"/>
                <a:gd name="connsiteY0" fmla="*/ 9132 h 10000"/>
                <a:gd name="connsiteX1" fmla="*/ 7221 w 10000"/>
                <a:gd name="connsiteY1" fmla="*/ 0 h 10000"/>
                <a:gd name="connsiteX2" fmla="*/ 7401 w 10000"/>
                <a:gd name="connsiteY2" fmla="*/ 85 h 10000"/>
                <a:gd name="connsiteX3" fmla="*/ 7659 w 10000"/>
                <a:gd name="connsiteY3" fmla="*/ 252 h 10000"/>
                <a:gd name="connsiteX4" fmla="*/ 7897 w 10000"/>
                <a:gd name="connsiteY4" fmla="*/ 436 h 10000"/>
                <a:gd name="connsiteX5" fmla="*/ 8135 w 10000"/>
                <a:gd name="connsiteY5" fmla="*/ 619 h 10000"/>
                <a:gd name="connsiteX6" fmla="*/ 8353 w 10000"/>
                <a:gd name="connsiteY6" fmla="*/ 802 h 10000"/>
                <a:gd name="connsiteX7" fmla="*/ 8571 w 10000"/>
                <a:gd name="connsiteY7" fmla="*/ 1003 h 10000"/>
                <a:gd name="connsiteX8" fmla="*/ 8770 w 10000"/>
                <a:gd name="connsiteY8" fmla="*/ 1220 h 10000"/>
                <a:gd name="connsiteX9" fmla="*/ 8948 w 10000"/>
                <a:gd name="connsiteY9" fmla="*/ 1437 h 10000"/>
                <a:gd name="connsiteX10" fmla="*/ 9107 w 10000"/>
                <a:gd name="connsiteY10" fmla="*/ 1654 h 10000"/>
                <a:gd name="connsiteX11" fmla="*/ 9266 w 10000"/>
                <a:gd name="connsiteY11" fmla="*/ 1887 h 10000"/>
                <a:gd name="connsiteX12" fmla="*/ 9405 w 10000"/>
                <a:gd name="connsiteY12" fmla="*/ 2121 h 10000"/>
                <a:gd name="connsiteX13" fmla="*/ 9524 w 10000"/>
                <a:gd name="connsiteY13" fmla="*/ 2355 h 10000"/>
                <a:gd name="connsiteX14" fmla="*/ 9643 w 10000"/>
                <a:gd name="connsiteY14" fmla="*/ 2605 h 10000"/>
                <a:gd name="connsiteX15" fmla="*/ 9742 w 10000"/>
                <a:gd name="connsiteY15" fmla="*/ 2856 h 10000"/>
                <a:gd name="connsiteX16" fmla="*/ 9821 w 10000"/>
                <a:gd name="connsiteY16" fmla="*/ 3106 h 10000"/>
                <a:gd name="connsiteX17" fmla="*/ 9881 w 10000"/>
                <a:gd name="connsiteY17" fmla="*/ 3357 h 10000"/>
                <a:gd name="connsiteX18" fmla="*/ 9940 w 10000"/>
                <a:gd name="connsiteY18" fmla="*/ 3606 h 10000"/>
                <a:gd name="connsiteX19" fmla="*/ 9980 w 10000"/>
                <a:gd name="connsiteY19" fmla="*/ 3874 h 10000"/>
                <a:gd name="connsiteX20" fmla="*/ 10000 w 10000"/>
                <a:gd name="connsiteY20" fmla="*/ 4141 h 10000"/>
                <a:gd name="connsiteX21" fmla="*/ 10000 w 10000"/>
                <a:gd name="connsiteY21" fmla="*/ 4392 h 10000"/>
                <a:gd name="connsiteX22" fmla="*/ 10000 w 10000"/>
                <a:gd name="connsiteY22" fmla="*/ 4658 h 10000"/>
                <a:gd name="connsiteX23" fmla="*/ 9980 w 10000"/>
                <a:gd name="connsiteY23" fmla="*/ 4926 h 10000"/>
                <a:gd name="connsiteX24" fmla="*/ 9940 w 10000"/>
                <a:gd name="connsiteY24" fmla="*/ 5193 h 10000"/>
                <a:gd name="connsiteX25" fmla="*/ 9901 w 10000"/>
                <a:gd name="connsiteY25" fmla="*/ 5459 h 10000"/>
                <a:gd name="connsiteX26" fmla="*/ 9841 w 10000"/>
                <a:gd name="connsiteY26" fmla="*/ 5710 h 10000"/>
                <a:gd name="connsiteX27" fmla="*/ 9762 w 10000"/>
                <a:gd name="connsiteY27" fmla="*/ 5977 h 10000"/>
                <a:gd name="connsiteX28" fmla="*/ 9663 w 10000"/>
                <a:gd name="connsiteY28" fmla="*/ 6227 h 10000"/>
                <a:gd name="connsiteX29" fmla="*/ 9544 w 10000"/>
                <a:gd name="connsiteY29" fmla="*/ 6494 h 10000"/>
                <a:gd name="connsiteX30" fmla="*/ 9425 w 10000"/>
                <a:gd name="connsiteY30" fmla="*/ 6745 h 10000"/>
                <a:gd name="connsiteX31" fmla="*/ 9286 w 10000"/>
                <a:gd name="connsiteY31" fmla="*/ 6995 h 10000"/>
                <a:gd name="connsiteX32" fmla="*/ 9127 w 10000"/>
                <a:gd name="connsiteY32" fmla="*/ 7229 h 10000"/>
                <a:gd name="connsiteX33" fmla="*/ 8948 w 10000"/>
                <a:gd name="connsiteY33" fmla="*/ 7480 h 10000"/>
                <a:gd name="connsiteX34" fmla="*/ 8948 w 10000"/>
                <a:gd name="connsiteY34" fmla="*/ 7480 h 10000"/>
                <a:gd name="connsiteX35" fmla="*/ 8770 w 10000"/>
                <a:gd name="connsiteY35" fmla="*/ 7713 h 10000"/>
                <a:gd name="connsiteX36" fmla="*/ 8571 w 10000"/>
                <a:gd name="connsiteY36" fmla="*/ 7931 h 10000"/>
                <a:gd name="connsiteX37" fmla="*/ 8353 w 10000"/>
                <a:gd name="connsiteY37" fmla="*/ 8147 h 10000"/>
                <a:gd name="connsiteX38" fmla="*/ 8135 w 10000"/>
                <a:gd name="connsiteY38" fmla="*/ 8347 h 10000"/>
                <a:gd name="connsiteX39" fmla="*/ 7917 w 10000"/>
                <a:gd name="connsiteY39" fmla="*/ 8531 h 10000"/>
                <a:gd name="connsiteX40" fmla="*/ 7679 w 10000"/>
                <a:gd name="connsiteY40" fmla="*/ 8715 h 10000"/>
                <a:gd name="connsiteX41" fmla="*/ 7421 w 10000"/>
                <a:gd name="connsiteY41" fmla="*/ 8882 h 10000"/>
                <a:gd name="connsiteX42" fmla="*/ 7163 w 10000"/>
                <a:gd name="connsiteY42" fmla="*/ 9032 h 10000"/>
                <a:gd name="connsiteX43" fmla="*/ 6905 w 10000"/>
                <a:gd name="connsiteY43" fmla="*/ 9182 h 10000"/>
                <a:gd name="connsiteX44" fmla="*/ 6627 w 10000"/>
                <a:gd name="connsiteY44" fmla="*/ 9316 h 10000"/>
                <a:gd name="connsiteX45" fmla="*/ 6349 w 10000"/>
                <a:gd name="connsiteY45" fmla="*/ 9432 h 10000"/>
                <a:gd name="connsiteX46" fmla="*/ 6071 w 10000"/>
                <a:gd name="connsiteY46" fmla="*/ 9549 h 10000"/>
                <a:gd name="connsiteX47" fmla="*/ 5774 w 10000"/>
                <a:gd name="connsiteY47" fmla="*/ 9650 h 10000"/>
                <a:gd name="connsiteX48" fmla="*/ 5496 w 10000"/>
                <a:gd name="connsiteY48" fmla="*/ 9733 h 10000"/>
                <a:gd name="connsiteX49" fmla="*/ 5198 w 10000"/>
                <a:gd name="connsiteY49" fmla="*/ 9800 h 10000"/>
                <a:gd name="connsiteX50" fmla="*/ 4881 w 10000"/>
                <a:gd name="connsiteY50" fmla="*/ 9866 h 10000"/>
                <a:gd name="connsiteX51" fmla="*/ 4583 w 10000"/>
                <a:gd name="connsiteY51" fmla="*/ 9916 h 10000"/>
                <a:gd name="connsiteX52" fmla="*/ 4266 w 10000"/>
                <a:gd name="connsiteY52" fmla="*/ 9950 h 10000"/>
                <a:gd name="connsiteX53" fmla="*/ 3968 w 10000"/>
                <a:gd name="connsiteY53" fmla="*/ 9983 h 10000"/>
                <a:gd name="connsiteX54" fmla="*/ 3651 w 10000"/>
                <a:gd name="connsiteY54" fmla="*/ 10000 h 10000"/>
                <a:gd name="connsiteX55" fmla="*/ 3333 w 10000"/>
                <a:gd name="connsiteY55" fmla="*/ 10000 h 10000"/>
                <a:gd name="connsiteX56" fmla="*/ 3036 w 10000"/>
                <a:gd name="connsiteY56" fmla="*/ 9983 h 10000"/>
                <a:gd name="connsiteX57" fmla="*/ 2718 w 10000"/>
                <a:gd name="connsiteY57" fmla="*/ 9950 h 10000"/>
                <a:gd name="connsiteX58" fmla="*/ 2401 w 10000"/>
                <a:gd name="connsiteY58" fmla="*/ 9916 h 10000"/>
                <a:gd name="connsiteX59" fmla="*/ 2083 w 10000"/>
                <a:gd name="connsiteY59" fmla="*/ 9866 h 10000"/>
                <a:gd name="connsiteX60" fmla="*/ 1786 w 10000"/>
                <a:gd name="connsiteY60" fmla="*/ 9800 h 10000"/>
                <a:gd name="connsiteX61" fmla="*/ 1468 w 10000"/>
                <a:gd name="connsiteY61" fmla="*/ 9733 h 10000"/>
                <a:gd name="connsiteX62" fmla="*/ 1171 w 10000"/>
                <a:gd name="connsiteY62" fmla="*/ 9633 h 10000"/>
                <a:gd name="connsiteX63" fmla="*/ 873 w 10000"/>
                <a:gd name="connsiteY63" fmla="*/ 9533 h 10000"/>
                <a:gd name="connsiteX64" fmla="*/ 575 w 10000"/>
                <a:gd name="connsiteY64" fmla="*/ 9416 h 10000"/>
                <a:gd name="connsiteX65" fmla="*/ 278 w 10000"/>
                <a:gd name="connsiteY65" fmla="*/ 9282 h 10000"/>
                <a:gd name="connsiteX66" fmla="*/ 0 w 10000"/>
                <a:gd name="connsiteY66" fmla="*/ 9132 h 10000"/>
                <a:gd name="connsiteX0" fmla="*/ 0 w 10000"/>
                <a:gd name="connsiteY0" fmla="*/ 9132 h 10000"/>
                <a:gd name="connsiteX1" fmla="*/ 7221 w 10000"/>
                <a:gd name="connsiteY1" fmla="*/ 0 h 10000"/>
                <a:gd name="connsiteX2" fmla="*/ 7401 w 10000"/>
                <a:gd name="connsiteY2" fmla="*/ 85 h 10000"/>
                <a:gd name="connsiteX3" fmla="*/ 7659 w 10000"/>
                <a:gd name="connsiteY3" fmla="*/ 252 h 10000"/>
                <a:gd name="connsiteX4" fmla="*/ 7897 w 10000"/>
                <a:gd name="connsiteY4" fmla="*/ 436 h 10000"/>
                <a:gd name="connsiteX5" fmla="*/ 8135 w 10000"/>
                <a:gd name="connsiteY5" fmla="*/ 619 h 10000"/>
                <a:gd name="connsiteX6" fmla="*/ 8353 w 10000"/>
                <a:gd name="connsiteY6" fmla="*/ 802 h 10000"/>
                <a:gd name="connsiteX7" fmla="*/ 8571 w 10000"/>
                <a:gd name="connsiteY7" fmla="*/ 1003 h 10000"/>
                <a:gd name="connsiteX8" fmla="*/ 8770 w 10000"/>
                <a:gd name="connsiteY8" fmla="*/ 1220 h 10000"/>
                <a:gd name="connsiteX9" fmla="*/ 8948 w 10000"/>
                <a:gd name="connsiteY9" fmla="*/ 1437 h 10000"/>
                <a:gd name="connsiteX10" fmla="*/ 9107 w 10000"/>
                <a:gd name="connsiteY10" fmla="*/ 1654 h 10000"/>
                <a:gd name="connsiteX11" fmla="*/ 9266 w 10000"/>
                <a:gd name="connsiteY11" fmla="*/ 1887 h 10000"/>
                <a:gd name="connsiteX12" fmla="*/ 9405 w 10000"/>
                <a:gd name="connsiteY12" fmla="*/ 2121 h 10000"/>
                <a:gd name="connsiteX13" fmla="*/ 9524 w 10000"/>
                <a:gd name="connsiteY13" fmla="*/ 2355 h 10000"/>
                <a:gd name="connsiteX14" fmla="*/ 9643 w 10000"/>
                <a:gd name="connsiteY14" fmla="*/ 2605 h 10000"/>
                <a:gd name="connsiteX15" fmla="*/ 9742 w 10000"/>
                <a:gd name="connsiteY15" fmla="*/ 2856 h 10000"/>
                <a:gd name="connsiteX16" fmla="*/ 9821 w 10000"/>
                <a:gd name="connsiteY16" fmla="*/ 3106 h 10000"/>
                <a:gd name="connsiteX17" fmla="*/ 9881 w 10000"/>
                <a:gd name="connsiteY17" fmla="*/ 3357 h 10000"/>
                <a:gd name="connsiteX18" fmla="*/ 9940 w 10000"/>
                <a:gd name="connsiteY18" fmla="*/ 3606 h 10000"/>
                <a:gd name="connsiteX19" fmla="*/ 9980 w 10000"/>
                <a:gd name="connsiteY19" fmla="*/ 3874 h 10000"/>
                <a:gd name="connsiteX20" fmla="*/ 10000 w 10000"/>
                <a:gd name="connsiteY20" fmla="*/ 4141 h 10000"/>
                <a:gd name="connsiteX21" fmla="*/ 10000 w 10000"/>
                <a:gd name="connsiteY21" fmla="*/ 4392 h 10000"/>
                <a:gd name="connsiteX22" fmla="*/ 10000 w 10000"/>
                <a:gd name="connsiteY22" fmla="*/ 4658 h 10000"/>
                <a:gd name="connsiteX23" fmla="*/ 9980 w 10000"/>
                <a:gd name="connsiteY23" fmla="*/ 4926 h 10000"/>
                <a:gd name="connsiteX24" fmla="*/ 9940 w 10000"/>
                <a:gd name="connsiteY24" fmla="*/ 5193 h 10000"/>
                <a:gd name="connsiteX25" fmla="*/ 9901 w 10000"/>
                <a:gd name="connsiteY25" fmla="*/ 5459 h 10000"/>
                <a:gd name="connsiteX26" fmla="*/ 9841 w 10000"/>
                <a:gd name="connsiteY26" fmla="*/ 5710 h 10000"/>
                <a:gd name="connsiteX27" fmla="*/ 9762 w 10000"/>
                <a:gd name="connsiteY27" fmla="*/ 5977 h 10000"/>
                <a:gd name="connsiteX28" fmla="*/ 9663 w 10000"/>
                <a:gd name="connsiteY28" fmla="*/ 6227 h 10000"/>
                <a:gd name="connsiteX29" fmla="*/ 9544 w 10000"/>
                <a:gd name="connsiteY29" fmla="*/ 6494 h 10000"/>
                <a:gd name="connsiteX30" fmla="*/ 9425 w 10000"/>
                <a:gd name="connsiteY30" fmla="*/ 6745 h 10000"/>
                <a:gd name="connsiteX31" fmla="*/ 9286 w 10000"/>
                <a:gd name="connsiteY31" fmla="*/ 6995 h 10000"/>
                <a:gd name="connsiteX32" fmla="*/ 9127 w 10000"/>
                <a:gd name="connsiteY32" fmla="*/ 7229 h 10000"/>
                <a:gd name="connsiteX33" fmla="*/ 8948 w 10000"/>
                <a:gd name="connsiteY33" fmla="*/ 7480 h 10000"/>
                <a:gd name="connsiteX34" fmla="*/ 8948 w 10000"/>
                <a:gd name="connsiteY34" fmla="*/ 7480 h 10000"/>
                <a:gd name="connsiteX35" fmla="*/ 8770 w 10000"/>
                <a:gd name="connsiteY35" fmla="*/ 7713 h 10000"/>
                <a:gd name="connsiteX36" fmla="*/ 8571 w 10000"/>
                <a:gd name="connsiteY36" fmla="*/ 7931 h 10000"/>
                <a:gd name="connsiteX37" fmla="*/ 8353 w 10000"/>
                <a:gd name="connsiteY37" fmla="*/ 8147 h 10000"/>
                <a:gd name="connsiteX38" fmla="*/ 8135 w 10000"/>
                <a:gd name="connsiteY38" fmla="*/ 8347 h 10000"/>
                <a:gd name="connsiteX39" fmla="*/ 7917 w 10000"/>
                <a:gd name="connsiteY39" fmla="*/ 8531 h 10000"/>
                <a:gd name="connsiteX40" fmla="*/ 7679 w 10000"/>
                <a:gd name="connsiteY40" fmla="*/ 8715 h 10000"/>
                <a:gd name="connsiteX41" fmla="*/ 7421 w 10000"/>
                <a:gd name="connsiteY41" fmla="*/ 8882 h 10000"/>
                <a:gd name="connsiteX42" fmla="*/ 7163 w 10000"/>
                <a:gd name="connsiteY42" fmla="*/ 9032 h 10000"/>
                <a:gd name="connsiteX43" fmla="*/ 6905 w 10000"/>
                <a:gd name="connsiteY43" fmla="*/ 9182 h 10000"/>
                <a:gd name="connsiteX44" fmla="*/ 6627 w 10000"/>
                <a:gd name="connsiteY44" fmla="*/ 9316 h 10000"/>
                <a:gd name="connsiteX45" fmla="*/ 6349 w 10000"/>
                <a:gd name="connsiteY45" fmla="*/ 9432 h 10000"/>
                <a:gd name="connsiteX46" fmla="*/ 6071 w 10000"/>
                <a:gd name="connsiteY46" fmla="*/ 9549 h 10000"/>
                <a:gd name="connsiteX47" fmla="*/ 5774 w 10000"/>
                <a:gd name="connsiteY47" fmla="*/ 9650 h 10000"/>
                <a:gd name="connsiteX48" fmla="*/ 5496 w 10000"/>
                <a:gd name="connsiteY48" fmla="*/ 9733 h 10000"/>
                <a:gd name="connsiteX49" fmla="*/ 5198 w 10000"/>
                <a:gd name="connsiteY49" fmla="*/ 9800 h 10000"/>
                <a:gd name="connsiteX50" fmla="*/ 4881 w 10000"/>
                <a:gd name="connsiteY50" fmla="*/ 9866 h 10000"/>
                <a:gd name="connsiteX51" fmla="*/ 4583 w 10000"/>
                <a:gd name="connsiteY51" fmla="*/ 9916 h 10000"/>
                <a:gd name="connsiteX52" fmla="*/ 4266 w 10000"/>
                <a:gd name="connsiteY52" fmla="*/ 9950 h 10000"/>
                <a:gd name="connsiteX53" fmla="*/ 3968 w 10000"/>
                <a:gd name="connsiteY53" fmla="*/ 9983 h 10000"/>
                <a:gd name="connsiteX54" fmla="*/ 3651 w 10000"/>
                <a:gd name="connsiteY54" fmla="*/ 10000 h 10000"/>
                <a:gd name="connsiteX55" fmla="*/ 3333 w 10000"/>
                <a:gd name="connsiteY55" fmla="*/ 10000 h 10000"/>
                <a:gd name="connsiteX56" fmla="*/ 3036 w 10000"/>
                <a:gd name="connsiteY56" fmla="*/ 9983 h 10000"/>
                <a:gd name="connsiteX57" fmla="*/ 2718 w 10000"/>
                <a:gd name="connsiteY57" fmla="*/ 9950 h 10000"/>
                <a:gd name="connsiteX58" fmla="*/ 2401 w 10000"/>
                <a:gd name="connsiteY58" fmla="*/ 9916 h 10000"/>
                <a:gd name="connsiteX59" fmla="*/ 2083 w 10000"/>
                <a:gd name="connsiteY59" fmla="*/ 9866 h 10000"/>
                <a:gd name="connsiteX60" fmla="*/ 1786 w 10000"/>
                <a:gd name="connsiteY60" fmla="*/ 9800 h 10000"/>
                <a:gd name="connsiteX61" fmla="*/ 1468 w 10000"/>
                <a:gd name="connsiteY61" fmla="*/ 9733 h 10000"/>
                <a:gd name="connsiteX62" fmla="*/ 1171 w 10000"/>
                <a:gd name="connsiteY62" fmla="*/ 9633 h 10000"/>
                <a:gd name="connsiteX63" fmla="*/ 873 w 10000"/>
                <a:gd name="connsiteY63" fmla="*/ 9533 h 10000"/>
                <a:gd name="connsiteX64" fmla="*/ 575 w 10000"/>
                <a:gd name="connsiteY64" fmla="*/ 9416 h 10000"/>
                <a:gd name="connsiteX65" fmla="*/ 278 w 10000"/>
                <a:gd name="connsiteY65" fmla="*/ 9282 h 10000"/>
                <a:gd name="connsiteX66" fmla="*/ 0 w 10000"/>
                <a:gd name="connsiteY66" fmla="*/ 9132 h 10000"/>
                <a:gd name="connsiteX0" fmla="*/ 0 w 10000"/>
                <a:gd name="connsiteY0" fmla="*/ 9132 h 10000"/>
                <a:gd name="connsiteX1" fmla="*/ 7221 w 10000"/>
                <a:gd name="connsiteY1" fmla="*/ 0 h 10000"/>
                <a:gd name="connsiteX2" fmla="*/ 7401 w 10000"/>
                <a:gd name="connsiteY2" fmla="*/ 85 h 10000"/>
                <a:gd name="connsiteX3" fmla="*/ 7659 w 10000"/>
                <a:gd name="connsiteY3" fmla="*/ 252 h 10000"/>
                <a:gd name="connsiteX4" fmla="*/ 7897 w 10000"/>
                <a:gd name="connsiteY4" fmla="*/ 436 h 10000"/>
                <a:gd name="connsiteX5" fmla="*/ 8135 w 10000"/>
                <a:gd name="connsiteY5" fmla="*/ 619 h 10000"/>
                <a:gd name="connsiteX6" fmla="*/ 8353 w 10000"/>
                <a:gd name="connsiteY6" fmla="*/ 802 h 10000"/>
                <a:gd name="connsiteX7" fmla="*/ 8571 w 10000"/>
                <a:gd name="connsiteY7" fmla="*/ 1003 h 10000"/>
                <a:gd name="connsiteX8" fmla="*/ 8770 w 10000"/>
                <a:gd name="connsiteY8" fmla="*/ 1220 h 10000"/>
                <a:gd name="connsiteX9" fmla="*/ 8948 w 10000"/>
                <a:gd name="connsiteY9" fmla="*/ 1437 h 10000"/>
                <a:gd name="connsiteX10" fmla="*/ 9107 w 10000"/>
                <a:gd name="connsiteY10" fmla="*/ 1654 h 10000"/>
                <a:gd name="connsiteX11" fmla="*/ 9266 w 10000"/>
                <a:gd name="connsiteY11" fmla="*/ 1887 h 10000"/>
                <a:gd name="connsiteX12" fmla="*/ 9405 w 10000"/>
                <a:gd name="connsiteY12" fmla="*/ 2121 h 10000"/>
                <a:gd name="connsiteX13" fmla="*/ 9524 w 10000"/>
                <a:gd name="connsiteY13" fmla="*/ 2355 h 10000"/>
                <a:gd name="connsiteX14" fmla="*/ 9643 w 10000"/>
                <a:gd name="connsiteY14" fmla="*/ 2605 h 10000"/>
                <a:gd name="connsiteX15" fmla="*/ 9742 w 10000"/>
                <a:gd name="connsiteY15" fmla="*/ 2856 h 10000"/>
                <a:gd name="connsiteX16" fmla="*/ 9821 w 10000"/>
                <a:gd name="connsiteY16" fmla="*/ 3106 h 10000"/>
                <a:gd name="connsiteX17" fmla="*/ 9881 w 10000"/>
                <a:gd name="connsiteY17" fmla="*/ 3357 h 10000"/>
                <a:gd name="connsiteX18" fmla="*/ 9940 w 10000"/>
                <a:gd name="connsiteY18" fmla="*/ 3606 h 10000"/>
                <a:gd name="connsiteX19" fmla="*/ 9980 w 10000"/>
                <a:gd name="connsiteY19" fmla="*/ 3874 h 10000"/>
                <a:gd name="connsiteX20" fmla="*/ 10000 w 10000"/>
                <a:gd name="connsiteY20" fmla="*/ 4141 h 10000"/>
                <a:gd name="connsiteX21" fmla="*/ 10000 w 10000"/>
                <a:gd name="connsiteY21" fmla="*/ 4392 h 10000"/>
                <a:gd name="connsiteX22" fmla="*/ 10000 w 10000"/>
                <a:gd name="connsiteY22" fmla="*/ 4658 h 10000"/>
                <a:gd name="connsiteX23" fmla="*/ 9980 w 10000"/>
                <a:gd name="connsiteY23" fmla="*/ 4926 h 10000"/>
                <a:gd name="connsiteX24" fmla="*/ 9940 w 10000"/>
                <a:gd name="connsiteY24" fmla="*/ 5193 h 10000"/>
                <a:gd name="connsiteX25" fmla="*/ 9901 w 10000"/>
                <a:gd name="connsiteY25" fmla="*/ 5459 h 10000"/>
                <a:gd name="connsiteX26" fmla="*/ 9841 w 10000"/>
                <a:gd name="connsiteY26" fmla="*/ 5710 h 10000"/>
                <a:gd name="connsiteX27" fmla="*/ 9762 w 10000"/>
                <a:gd name="connsiteY27" fmla="*/ 5977 h 10000"/>
                <a:gd name="connsiteX28" fmla="*/ 9663 w 10000"/>
                <a:gd name="connsiteY28" fmla="*/ 6227 h 10000"/>
                <a:gd name="connsiteX29" fmla="*/ 9544 w 10000"/>
                <a:gd name="connsiteY29" fmla="*/ 6494 h 10000"/>
                <a:gd name="connsiteX30" fmla="*/ 9425 w 10000"/>
                <a:gd name="connsiteY30" fmla="*/ 6745 h 10000"/>
                <a:gd name="connsiteX31" fmla="*/ 9286 w 10000"/>
                <a:gd name="connsiteY31" fmla="*/ 6995 h 10000"/>
                <a:gd name="connsiteX32" fmla="*/ 9127 w 10000"/>
                <a:gd name="connsiteY32" fmla="*/ 7229 h 10000"/>
                <a:gd name="connsiteX33" fmla="*/ 8948 w 10000"/>
                <a:gd name="connsiteY33" fmla="*/ 7480 h 10000"/>
                <a:gd name="connsiteX34" fmla="*/ 8948 w 10000"/>
                <a:gd name="connsiteY34" fmla="*/ 7480 h 10000"/>
                <a:gd name="connsiteX35" fmla="*/ 8770 w 10000"/>
                <a:gd name="connsiteY35" fmla="*/ 7713 h 10000"/>
                <a:gd name="connsiteX36" fmla="*/ 8571 w 10000"/>
                <a:gd name="connsiteY36" fmla="*/ 7931 h 10000"/>
                <a:gd name="connsiteX37" fmla="*/ 8353 w 10000"/>
                <a:gd name="connsiteY37" fmla="*/ 8147 h 10000"/>
                <a:gd name="connsiteX38" fmla="*/ 8135 w 10000"/>
                <a:gd name="connsiteY38" fmla="*/ 8347 h 10000"/>
                <a:gd name="connsiteX39" fmla="*/ 7917 w 10000"/>
                <a:gd name="connsiteY39" fmla="*/ 8531 h 10000"/>
                <a:gd name="connsiteX40" fmla="*/ 7679 w 10000"/>
                <a:gd name="connsiteY40" fmla="*/ 8715 h 10000"/>
                <a:gd name="connsiteX41" fmla="*/ 7421 w 10000"/>
                <a:gd name="connsiteY41" fmla="*/ 8882 h 10000"/>
                <a:gd name="connsiteX42" fmla="*/ 7163 w 10000"/>
                <a:gd name="connsiteY42" fmla="*/ 9032 h 10000"/>
                <a:gd name="connsiteX43" fmla="*/ 6905 w 10000"/>
                <a:gd name="connsiteY43" fmla="*/ 9182 h 10000"/>
                <a:gd name="connsiteX44" fmla="*/ 6627 w 10000"/>
                <a:gd name="connsiteY44" fmla="*/ 9316 h 10000"/>
                <a:gd name="connsiteX45" fmla="*/ 6349 w 10000"/>
                <a:gd name="connsiteY45" fmla="*/ 9432 h 10000"/>
                <a:gd name="connsiteX46" fmla="*/ 6071 w 10000"/>
                <a:gd name="connsiteY46" fmla="*/ 9549 h 10000"/>
                <a:gd name="connsiteX47" fmla="*/ 5774 w 10000"/>
                <a:gd name="connsiteY47" fmla="*/ 9650 h 10000"/>
                <a:gd name="connsiteX48" fmla="*/ 5496 w 10000"/>
                <a:gd name="connsiteY48" fmla="*/ 9733 h 10000"/>
                <a:gd name="connsiteX49" fmla="*/ 5198 w 10000"/>
                <a:gd name="connsiteY49" fmla="*/ 9800 h 10000"/>
                <a:gd name="connsiteX50" fmla="*/ 4881 w 10000"/>
                <a:gd name="connsiteY50" fmla="*/ 9866 h 10000"/>
                <a:gd name="connsiteX51" fmla="*/ 4583 w 10000"/>
                <a:gd name="connsiteY51" fmla="*/ 9916 h 10000"/>
                <a:gd name="connsiteX52" fmla="*/ 4266 w 10000"/>
                <a:gd name="connsiteY52" fmla="*/ 9950 h 10000"/>
                <a:gd name="connsiteX53" fmla="*/ 3968 w 10000"/>
                <a:gd name="connsiteY53" fmla="*/ 9983 h 10000"/>
                <a:gd name="connsiteX54" fmla="*/ 3651 w 10000"/>
                <a:gd name="connsiteY54" fmla="*/ 10000 h 10000"/>
                <a:gd name="connsiteX55" fmla="*/ 3333 w 10000"/>
                <a:gd name="connsiteY55" fmla="*/ 10000 h 10000"/>
                <a:gd name="connsiteX56" fmla="*/ 3036 w 10000"/>
                <a:gd name="connsiteY56" fmla="*/ 9983 h 10000"/>
                <a:gd name="connsiteX57" fmla="*/ 2718 w 10000"/>
                <a:gd name="connsiteY57" fmla="*/ 9950 h 10000"/>
                <a:gd name="connsiteX58" fmla="*/ 2401 w 10000"/>
                <a:gd name="connsiteY58" fmla="*/ 9916 h 10000"/>
                <a:gd name="connsiteX59" fmla="*/ 2083 w 10000"/>
                <a:gd name="connsiteY59" fmla="*/ 9866 h 10000"/>
                <a:gd name="connsiteX60" fmla="*/ 1786 w 10000"/>
                <a:gd name="connsiteY60" fmla="*/ 9800 h 10000"/>
                <a:gd name="connsiteX61" fmla="*/ 1468 w 10000"/>
                <a:gd name="connsiteY61" fmla="*/ 9733 h 10000"/>
                <a:gd name="connsiteX62" fmla="*/ 1171 w 10000"/>
                <a:gd name="connsiteY62" fmla="*/ 9633 h 10000"/>
                <a:gd name="connsiteX63" fmla="*/ 873 w 10000"/>
                <a:gd name="connsiteY63" fmla="*/ 9533 h 10000"/>
                <a:gd name="connsiteX64" fmla="*/ 575 w 10000"/>
                <a:gd name="connsiteY64" fmla="*/ 9416 h 10000"/>
                <a:gd name="connsiteX65" fmla="*/ 278 w 10000"/>
                <a:gd name="connsiteY65" fmla="*/ 9282 h 10000"/>
                <a:gd name="connsiteX66" fmla="*/ 0 w 10000"/>
                <a:gd name="connsiteY66" fmla="*/ 9132 h 10000"/>
                <a:gd name="connsiteX0" fmla="*/ 0 w 10000"/>
                <a:gd name="connsiteY0" fmla="*/ 9132 h 10000"/>
                <a:gd name="connsiteX1" fmla="*/ 7221 w 10000"/>
                <a:gd name="connsiteY1" fmla="*/ 0 h 10000"/>
                <a:gd name="connsiteX2" fmla="*/ 7401 w 10000"/>
                <a:gd name="connsiteY2" fmla="*/ 85 h 10000"/>
                <a:gd name="connsiteX3" fmla="*/ 7659 w 10000"/>
                <a:gd name="connsiteY3" fmla="*/ 252 h 10000"/>
                <a:gd name="connsiteX4" fmla="*/ 7897 w 10000"/>
                <a:gd name="connsiteY4" fmla="*/ 436 h 10000"/>
                <a:gd name="connsiteX5" fmla="*/ 8135 w 10000"/>
                <a:gd name="connsiteY5" fmla="*/ 619 h 10000"/>
                <a:gd name="connsiteX6" fmla="*/ 8353 w 10000"/>
                <a:gd name="connsiteY6" fmla="*/ 802 h 10000"/>
                <a:gd name="connsiteX7" fmla="*/ 8571 w 10000"/>
                <a:gd name="connsiteY7" fmla="*/ 1003 h 10000"/>
                <a:gd name="connsiteX8" fmla="*/ 8770 w 10000"/>
                <a:gd name="connsiteY8" fmla="*/ 1220 h 10000"/>
                <a:gd name="connsiteX9" fmla="*/ 8948 w 10000"/>
                <a:gd name="connsiteY9" fmla="*/ 1437 h 10000"/>
                <a:gd name="connsiteX10" fmla="*/ 9107 w 10000"/>
                <a:gd name="connsiteY10" fmla="*/ 1654 h 10000"/>
                <a:gd name="connsiteX11" fmla="*/ 9266 w 10000"/>
                <a:gd name="connsiteY11" fmla="*/ 1887 h 10000"/>
                <a:gd name="connsiteX12" fmla="*/ 9405 w 10000"/>
                <a:gd name="connsiteY12" fmla="*/ 2121 h 10000"/>
                <a:gd name="connsiteX13" fmla="*/ 9524 w 10000"/>
                <a:gd name="connsiteY13" fmla="*/ 2355 h 10000"/>
                <a:gd name="connsiteX14" fmla="*/ 9643 w 10000"/>
                <a:gd name="connsiteY14" fmla="*/ 2605 h 10000"/>
                <a:gd name="connsiteX15" fmla="*/ 9742 w 10000"/>
                <a:gd name="connsiteY15" fmla="*/ 2856 h 10000"/>
                <a:gd name="connsiteX16" fmla="*/ 9821 w 10000"/>
                <a:gd name="connsiteY16" fmla="*/ 3106 h 10000"/>
                <a:gd name="connsiteX17" fmla="*/ 9881 w 10000"/>
                <a:gd name="connsiteY17" fmla="*/ 3357 h 10000"/>
                <a:gd name="connsiteX18" fmla="*/ 9940 w 10000"/>
                <a:gd name="connsiteY18" fmla="*/ 3606 h 10000"/>
                <a:gd name="connsiteX19" fmla="*/ 9980 w 10000"/>
                <a:gd name="connsiteY19" fmla="*/ 3874 h 10000"/>
                <a:gd name="connsiteX20" fmla="*/ 10000 w 10000"/>
                <a:gd name="connsiteY20" fmla="*/ 4141 h 10000"/>
                <a:gd name="connsiteX21" fmla="*/ 10000 w 10000"/>
                <a:gd name="connsiteY21" fmla="*/ 4392 h 10000"/>
                <a:gd name="connsiteX22" fmla="*/ 10000 w 10000"/>
                <a:gd name="connsiteY22" fmla="*/ 4658 h 10000"/>
                <a:gd name="connsiteX23" fmla="*/ 9980 w 10000"/>
                <a:gd name="connsiteY23" fmla="*/ 4926 h 10000"/>
                <a:gd name="connsiteX24" fmla="*/ 9940 w 10000"/>
                <a:gd name="connsiteY24" fmla="*/ 5193 h 10000"/>
                <a:gd name="connsiteX25" fmla="*/ 9901 w 10000"/>
                <a:gd name="connsiteY25" fmla="*/ 5459 h 10000"/>
                <a:gd name="connsiteX26" fmla="*/ 9841 w 10000"/>
                <a:gd name="connsiteY26" fmla="*/ 5710 h 10000"/>
                <a:gd name="connsiteX27" fmla="*/ 9762 w 10000"/>
                <a:gd name="connsiteY27" fmla="*/ 5977 h 10000"/>
                <a:gd name="connsiteX28" fmla="*/ 9663 w 10000"/>
                <a:gd name="connsiteY28" fmla="*/ 6227 h 10000"/>
                <a:gd name="connsiteX29" fmla="*/ 9544 w 10000"/>
                <a:gd name="connsiteY29" fmla="*/ 6494 h 10000"/>
                <a:gd name="connsiteX30" fmla="*/ 9425 w 10000"/>
                <a:gd name="connsiteY30" fmla="*/ 6745 h 10000"/>
                <a:gd name="connsiteX31" fmla="*/ 9286 w 10000"/>
                <a:gd name="connsiteY31" fmla="*/ 6995 h 10000"/>
                <a:gd name="connsiteX32" fmla="*/ 9127 w 10000"/>
                <a:gd name="connsiteY32" fmla="*/ 7229 h 10000"/>
                <a:gd name="connsiteX33" fmla="*/ 8948 w 10000"/>
                <a:gd name="connsiteY33" fmla="*/ 7480 h 10000"/>
                <a:gd name="connsiteX34" fmla="*/ 8948 w 10000"/>
                <a:gd name="connsiteY34" fmla="*/ 7480 h 10000"/>
                <a:gd name="connsiteX35" fmla="*/ 8770 w 10000"/>
                <a:gd name="connsiteY35" fmla="*/ 7713 h 10000"/>
                <a:gd name="connsiteX36" fmla="*/ 8571 w 10000"/>
                <a:gd name="connsiteY36" fmla="*/ 7931 h 10000"/>
                <a:gd name="connsiteX37" fmla="*/ 8353 w 10000"/>
                <a:gd name="connsiteY37" fmla="*/ 8147 h 10000"/>
                <a:gd name="connsiteX38" fmla="*/ 8135 w 10000"/>
                <a:gd name="connsiteY38" fmla="*/ 8347 h 10000"/>
                <a:gd name="connsiteX39" fmla="*/ 7917 w 10000"/>
                <a:gd name="connsiteY39" fmla="*/ 8531 h 10000"/>
                <a:gd name="connsiteX40" fmla="*/ 7679 w 10000"/>
                <a:gd name="connsiteY40" fmla="*/ 8715 h 10000"/>
                <a:gd name="connsiteX41" fmla="*/ 7421 w 10000"/>
                <a:gd name="connsiteY41" fmla="*/ 8882 h 10000"/>
                <a:gd name="connsiteX42" fmla="*/ 7163 w 10000"/>
                <a:gd name="connsiteY42" fmla="*/ 9032 h 10000"/>
                <a:gd name="connsiteX43" fmla="*/ 6905 w 10000"/>
                <a:gd name="connsiteY43" fmla="*/ 9182 h 10000"/>
                <a:gd name="connsiteX44" fmla="*/ 6627 w 10000"/>
                <a:gd name="connsiteY44" fmla="*/ 9316 h 10000"/>
                <a:gd name="connsiteX45" fmla="*/ 6349 w 10000"/>
                <a:gd name="connsiteY45" fmla="*/ 9432 h 10000"/>
                <a:gd name="connsiteX46" fmla="*/ 6071 w 10000"/>
                <a:gd name="connsiteY46" fmla="*/ 9549 h 10000"/>
                <a:gd name="connsiteX47" fmla="*/ 5774 w 10000"/>
                <a:gd name="connsiteY47" fmla="*/ 9650 h 10000"/>
                <a:gd name="connsiteX48" fmla="*/ 5496 w 10000"/>
                <a:gd name="connsiteY48" fmla="*/ 9733 h 10000"/>
                <a:gd name="connsiteX49" fmla="*/ 5198 w 10000"/>
                <a:gd name="connsiteY49" fmla="*/ 9800 h 10000"/>
                <a:gd name="connsiteX50" fmla="*/ 4881 w 10000"/>
                <a:gd name="connsiteY50" fmla="*/ 9866 h 10000"/>
                <a:gd name="connsiteX51" fmla="*/ 4583 w 10000"/>
                <a:gd name="connsiteY51" fmla="*/ 9916 h 10000"/>
                <a:gd name="connsiteX52" fmla="*/ 4266 w 10000"/>
                <a:gd name="connsiteY52" fmla="*/ 9950 h 10000"/>
                <a:gd name="connsiteX53" fmla="*/ 3968 w 10000"/>
                <a:gd name="connsiteY53" fmla="*/ 9983 h 10000"/>
                <a:gd name="connsiteX54" fmla="*/ 3651 w 10000"/>
                <a:gd name="connsiteY54" fmla="*/ 10000 h 10000"/>
                <a:gd name="connsiteX55" fmla="*/ 3333 w 10000"/>
                <a:gd name="connsiteY55" fmla="*/ 10000 h 10000"/>
                <a:gd name="connsiteX56" fmla="*/ 3036 w 10000"/>
                <a:gd name="connsiteY56" fmla="*/ 9983 h 10000"/>
                <a:gd name="connsiteX57" fmla="*/ 2718 w 10000"/>
                <a:gd name="connsiteY57" fmla="*/ 9950 h 10000"/>
                <a:gd name="connsiteX58" fmla="*/ 2401 w 10000"/>
                <a:gd name="connsiteY58" fmla="*/ 9916 h 10000"/>
                <a:gd name="connsiteX59" fmla="*/ 2083 w 10000"/>
                <a:gd name="connsiteY59" fmla="*/ 9866 h 10000"/>
                <a:gd name="connsiteX60" fmla="*/ 1786 w 10000"/>
                <a:gd name="connsiteY60" fmla="*/ 9800 h 10000"/>
                <a:gd name="connsiteX61" fmla="*/ 1468 w 10000"/>
                <a:gd name="connsiteY61" fmla="*/ 9733 h 10000"/>
                <a:gd name="connsiteX62" fmla="*/ 1171 w 10000"/>
                <a:gd name="connsiteY62" fmla="*/ 9633 h 10000"/>
                <a:gd name="connsiteX63" fmla="*/ 873 w 10000"/>
                <a:gd name="connsiteY63" fmla="*/ 9533 h 10000"/>
                <a:gd name="connsiteX64" fmla="*/ 575 w 10000"/>
                <a:gd name="connsiteY64" fmla="*/ 9416 h 10000"/>
                <a:gd name="connsiteX65" fmla="*/ 278 w 10000"/>
                <a:gd name="connsiteY65" fmla="*/ 9282 h 10000"/>
                <a:gd name="connsiteX66" fmla="*/ 0 w 10000"/>
                <a:gd name="connsiteY66" fmla="*/ 9132 h 10000"/>
                <a:gd name="connsiteX0" fmla="*/ 0 w 10000"/>
                <a:gd name="connsiteY0" fmla="*/ 9132 h 10000"/>
                <a:gd name="connsiteX1" fmla="*/ 7221 w 10000"/>
                <a:gd name="connsiteY1" fmla="*/ 0 h 10000"/>
                <a:gd name="connsiteX2" fmla="*/ 7401 w 10000"/>
                <a:gd name="connsiteY2" fmla="*/ 85 h 10000"/>
                <a:gd name="connsiteX3" fmla="*/ 7659 w 10000"/>
                <a:gd name="connsiteY3" fmla="*/ 252 h 10000"/>
                <a:gd name="connsiteX4" fmla="*/ 7897 w 10000"/>
                <a:gd name="connsiteY4" fmla="*/ 436 h 10000"/>
                <a:gd name="connsiteX5" fmla="*/ 8135 w 10000"/>
                <a:gd name="connsiteY5" fmla="*/ 619 h 10000"/>
                <a:gd name="connsiteX6" fmla="*/ 8353 w 10000"/>
                <a:gd name="connsiteY6" fmla="*/ 802 h 10000"/>
                <a:gd name="connsiteX7" fmla="*/ 8571 w 10000"/>
                <a:gd name="connsiteY7" fmla="*/ 1003 h 10000"/>
                <a:gd name="connsiteX8" fmla="*/ 8770 w 10000"/>
                <a:gd name="connsiteY8" fmla="*/ 1220 h 10000"/>
                <a:gd name="connsiteX9" fmla="*/ 8948 w 10000"/>
                <a:gd name="connsiteY9" fmla="*/ 1437 h 10000"/>
                <a:gd name="connsiteX10" fmla="*/ 9107 w 10000"/>
                <a:gd name="connsiteY10" fmla="*/ 1654 h 10000"/>
                <a:gd name="connsiteX11" fmla="*/ 9266 w 10000"/>
                <a:gd name="connsiteY11" fmla="*/ 1887 h 10000"/>
                <a:gd name="connsiteX12" fmla="*/ 9405 w 10000"/>
                <a:gd name="connsiteY12" fmla="*/ 2121 h 10000"/>
                <a:gd name="connsiteX13" fmla="*/ 9524 w 10000"/>
                <a:gd name="connsiteY13" fmla="*/ 2355 h 10000"/>
                <a:gd name="connsiteX14" fmla="*/ 9643 w 10000"/>
                <a:gd name="connsiteY14" fmla="*/ 2605 h 10000"/>
                <a:gd name="connsiteX15" fmla="*/ 9742 w 10000"/>
                <a:gd name="connsiteY15" fmla="*/ 2856 h 10000"/>
                <a:gd name="connsiteX16" fmla="*/ 9821 w 10000"/>
                <a:gd name="connsiteY16" fmla="*/ 3106 h 10000"/>
                <a:gd name="connsiteX17" fmla="*/ 9881 w 10000"/>
                <a:gd name="connsiteY17" fmla="*/ 3357 h 10000"/>
                <a:gd name="connsiteX18" fmla="*/ 9940 w 10000"/>
                <a:gd name="connsiteY18" fmla="*/ 3606 h 10000"/>
                <a:gd name="connsiteX19" fmla="*/ 9980 w 10000"/>
                <a:gd name="connsiteY19" fmla="*/ 3874 h 10000"/>
                <a:gd name="connsiteX20" fmla="*/ 10000 w 10000"/>
                <a:gd name="connsiteY20" fmla="*/ 4141 h 10000"/>
                <a:gd name="connsiteX21" fmla="*/ 10000 w 10000"/>
                <a:gd name="connsiteY21" fmla="*/ 4392 h 10000"/>
                <a:gd name="connsiteX22" fmla="*/ 10000 w 10000"/>
                <a:gd name="connsiteY22" fmla="*/ 4658 h 10000"/>
                <a:gd name="connsiteX23" fmla="*/ 9980 w 10000"/>
                <a:gd name="connsiteY23" fmla="*/ 4926 h 10000"/>
                <a:gd name="connsiteX24" fmla="*/ 9940 w 10000"/>
                <a:gd name="connsiteY24" fmla="*/ 5193 h 10000"/>
                <a:gd name="connsiteX25" fmla="*/ 9901 w 10000"/>
                <a:gd name="connsiteY25" fmla="*/ 5459 h 10000"/>
                <a:gd name="connsiteX26" fmla="*/ 9841 w 10000"/>
                <a:gd name="connsiteY26" fmla="*/ 5710 h 10000"/>
                <a:gd name="connsiteX27" fmla="*/ 9762 w 10000"/>
                <a:gd name="connsiteY27" fmla="*/ 5977 h 10000"/>
                <a:gd name="connsiteX28" fmla="*/ 9663 w 10000"/>
                <a:gd name="connsiteY28" fmla="*/ 6227 h 10000"/>
                <a:gd name="connsiteX29" fmla="*/ 9544 w 10000"/>
                <a:gd name="connsiteY29" fmla="*/ 6494 h 10000"/>
                <a:gd name="connsiteX30" fmla="*/ 9425 w 10000"/>
                <a:gd name="connsiteY30" fmla="*/ 6745 h 10000"/>
                <a:gd name="connsiteX31" fmla="*/ 9286 w 10000"/>
                <a:gd name="connsiteY31" fmla="*/ 6995 h 10000"/>
                <a:gd name="connsiteX32" fmla="*/ 9127 w 10000"/>
                <a:gd name="connsiteY32" fmla="*/ 7229 h 10000"/>
                <a:gd name="connsiteX33" fmla="*/ 8948 w 10000"/>
                <a:gd name="connsiteY33" fmla="*/ 7480 h 10000"/>
                <a:gd name="connsiteX34" fmla="*/ 8948 w 10000"/>
                <a:gd name="connsiteY34" fmla="*/ 7480 h 10000"/>
                <a:gd name="connsiteX35" fmla="*/ 8770 w 10000"/>
                <a:gd name="connsiteY35" fmla="*/ 7713 h 10000"/>
                <a:gd name="connsiteX36" fmla="*/ 8571 w 10000"/>
                <a:gd name="connsiteY36" fmla="*/ 7931 h 10000"/>
                <a:gd name="connsiteX37" fmla="*/ 8353 w 10000"/>
                <a:gd name="connsiteY37" fmla="*/ 8147 h 10000"/>
                <a:gd name="connsiteX38" fmla="*/ 8135 w 10000"/>
                <a:gd name="connsiteY38" fmla="*/ 8347 h 10000"/>
                <a:gd name="connsiteX39" fmla="*/ 7917 w 10000"/>
                <a:gd name="connsiteY39" fmla="*/ 8531 h 10000"/>
                <a:gd name="connsiteX40" fmla="*/ 7679 w 10000"/>
                <a:gd name="connsiteY40" fmla="*/ 8715 h 10000"/>
                <a:gd name="connsiteX41" fmla="*/ 7421 w 10000"/>
                <a:gd name="connsiteY41" fmla="*/ 8882 h 10000"/>
                <a:gd name="connsiteX42" fmla="*/ 7163 w 10000"/>
                <a:gd name="connsiteY42" fmla="*/ 9032 h 10000"/>
                <a:gd name="connsiteX43" fmla="*/ 6905 w 10000"/>
                <a:gd name="connsiteY43" fmla="*/ 9182 h 10000"/>
                <a:gd name="connsiteX44" fmla="*/ 6627 w 10000"/>
                <a:gd name="connsiteY44" fmla="*/ 9316 h 10000"/>
                <a:gd name="connsiteX45" fmla="*/ 6349 w 10000"/>
                <a:gd name="connsiteY45" fmla="*/ 9432 h 10000"/>
                <a:gd name="connsiteX46" fmla="*/ 6071 w 10000"/>
                <a:gd name="connsiteY46" fmla="*/ 9549 h 10000"/>
                <a:gd name="connsiteX47" fmla="*/ 5774 w 10000"/>
                <a:gd name="connsiteY47" fmla="*/ 9650 h 10000"/>
                <a:gd name="connsiteX48" fmla="*/ 5496 w 10000"/>
                <a:gd name="connsiteY48" fmla="*/ 9733 h 10000"/>
                <a:gd name="connsiteX49" fmla="*/ 5198 w 10000"/>
                <a:gd name="connsiteY49" fmla="*/ 9800 h 10000"/>
                <a:gd name="connsiteX50" fmla="*/ 4881 w 10000"/>
                <a:gd name="connsiteY50" fmla="*/ 9866 h 10000"/>
                <a:gd name="connsiteX51" fmla="*/ 4583 w 10000"/>
                <a:gd name="connsiteY51" fmla="*/ 9916 h 10000"/>
                <a:gd name="connsiteX52" fmla="*/ 4266 w 10000"/>
                <a:gd name="connsiteY52" fmla="*/ 9950 h 10000"/>
                <a:gd name="connsiteX53" fmla="*/ 3968 w 10000"/>
                <a:gd name="connsiteY53" fmla="*/ 9983 h 10000"/>
                <a:gd name="connsiteX54" fmla="*/ 3651 w 10000"/>
                <a:gd name="connsiteY54" fmla="*/ 10000 h 10000"/>
                <a:gd name="connsiteX55" fmla="*/ 3333 w 10000"/>
                <a:gd name="connsiteY55" fmla="*/ 10000 h 10000"/>
                <a:gd name="connsiteX56" fmla="*/ 3036 w 10000"/>
                <a:gd name="connsiteY56" fmla="*/ 9983 h 10000"/>
                <a:gd name="connsiteX57" fmla="*/ 2718 w 10000"/>
                <a:gd name="connsiteY57" fmla="*/ 9950 h 10000"/>
                <a:gd name="connsiteX58" fmla="*/ 2401 w 10000"/>
                <a:gd name="connsiteY58" fmla="*/ 9916 h 10000"/>
                <a:gd name="connsiteX59" fmla="*/ 2083 w 10000"/>
                <a:gd name="connsiteY59" fmla="*/ 9866 h 10000"/>
                <a:gd name="connsiteX60" fmla="*/ 1786 w 10000"/>
                <a:gd name="connsiteY60" fmla="*/ 9800 h 10000"/>
                <a:gd name="connsiteX61" fmla="*/ 1468 w 10000"/>
                <a:gd name="connsiteY61" fmla="*/ 9733 h 10000"/>
                <a:gd name="connsiteX62" fmla="*/ 1171 w 10000"/>
                <a:gd name="connsiteY62" fmla="*/ 9633 h 10000"/>
                <a:gd name="connsiteX63" fmla="*/ 873 w 10000"/>
                <a:gd name="connsiteY63" fmla="*/ 9533 h 10000"/>
                <a:gd name="connsiteX64" fmla="*/ 575 w 10000"/>
                <a:gd name="connsiteY64" fmla="*/ 9416 h 10000"/>
                <a:gd name="connsiteX65" fmla="*/ 278 w 10000"/>
                <a:gd name="connsiteY65" fmla="*/ 9282 h 10000"/>
                <a:gd name="connsiteX66" fmla="*/ 0 w 10000"/>
                <a:gd name="connsiteY66" fmla="*/ 9132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0000" h="10000">
                  <a:moveTo>
                    <a:pt x="0" y="9132"/>
                  </a:moveTo>
                  <a:cubicBezTo>
                    <a:pt x="-59" y="9118"/>
                    <a:pt x="7182" y="-52"/>
                    <a:pt x="7221" y="0"/>
                  </a:cubicBezTo>
                  <a:lnTo>
                    <a:pt x="7401" y="85"/>
                  </a:lnTo>
                  <a:lnTo>
                    <a:pt x="7659" y="252"/>
                  </a:lnTo>
                  <a:lnTo>
                    <a:pt x="7897" y="436"/>
                  </a:lnTo>
                  <a:lnTo>
                    <a:pt x="8135" y="619"/>
                  </a:lnTo>
                  <a:lnTo>
                    <a:pt x="8353" y="802"/>
                  </a:lnTo>
                  <a:lnTo>
                    <a:pt x="8571" y="1003"/>
                  </a:lnTo>
                  <a:lnTo>
                    <a:pt x="8770" y="1220"/>
                  </a:lnTo>
                  <a:lnTo>
                    <a:pt x="8948" y="1437"/>
                  </a:lnTo>
                  <a:lnTo>
                    <a:pt x="9107" y="1654"/>
                  </a:lnTo>
                  <a:lnTo>
                    <a:pt x="9266" y="1887"/>
                  </a:lnTo>
                  <a:cubicBezTo>
                    <a:pt x="9312" y="1965"/>
                    <a:pt x="9359" y="2043"/>
                    <a:pt x="9405" y="2121"/>
                  </a:cubicBezTo>
                  <a:cubicBezTo>
                    <a:pt x="9445" y="2199"/>
                    <a:pt x="9484" y="2277"/>
                    <a:pt x="9524" y="2355"/>
                  </a:cubicBezTo>
                  <a:cubicBezTo>
                    <a:pt x="9564" y="2438"/>
                    <a:pt x="9603" y="2522"/>
                    <a:pt x="9643" y="2605"/>
                  </a:cubicBezTo>
                  <a:cubicBezTo>
                    <a:pt x="9676" y="2689"/>
                    <a:pt x="9709" y="2772"/>
                    <a:pt x="9742" y="2856"/>
                  </a:cubicBezTo>
                  <a:cubicBezTo>
                    <a:pt x="9768" y="2939"/>
                    <a:pt x="9795" y="3023"/>
                    <a:pt x="9821" y="3106"/>
                  </a:cubicBezTo>
                  <a:cubicBezTo>
                    <a:pt x="9841" y="3190"/>
                    <a:pt x="9861" y="3273"/>
                    <a:pt x="9881" y="3357"/>
                  </a:cubicBezTo>
                  <a:cubicBezTo>
                    <a:pt x="9901" y="3440"/>
                    <a:pt x="9920" y="3523"/>
                    <a:pt x="9940" y="3606"/>
                  </a:cubicBezTo>
                  <a:cubicBezTo>
                    <a:pt x="9953" y="3696"/>
                    <a:pt x="9967" y="3785"/>
                    <a:pt x="9980" y="3874"/>
                  </a:cubicBezTo>
                  <a:cubicBezTo>
                    <a:pt x="9987" y="3963"/>
                    <a:pt x="9993" y="4052"/>
                    <a:pt x="10000" y="4141"/>
                  </a:cubicBezTo>
                  <a:lnTo>
                    <a:pt x="10000" y="4392"/>
                  </a:lnTo>
                  <a:lnTo>
                    <a:pt x="10000" y="4658"/>
                  </a:lnTo>
                  <a:cubicBezTo>
                    <a:pt x="9993" y="4748"/>
                    <a:pt x="9987" y="4836"/>
                    <a:pt x="9980" y="4926"/>
                  </a:cubicBezTo>
                  <a:cubicBezTo>
                    <a:pt x="9967" y="5015"/>
                    <a:pt x="9953" y="5104"/>
                    <a:pt x="9940" y="5193"/>
                  </a:cubicBezTo>
                  <a:cubicBezTo>
                    <a:pt x="9927" y="5281"/>
                    <a:pt x="9914" y="5371"/>
                    <a:pt x="9901" y="5459"/>
                  </a:cubicBezTo>
                  <a:cubicBezTo>
                    <a:pt x="9881" y="5543"/>
                    <a:pt x="9861" y="5626"/>
                    <a:pt x="9841" y="5710"/>
                  </a:cubicBezTo>
                  <a:cubicBezTo>
                    <a:pt x="9815" y="5799"/>
                    <a:pt x="9788" y="5888"/>
                    <a:pt x="9762" y="5977"/>
                  </a:cubicBezTo>
                  <a:cubicBezTo>
                    <a:pt x="9729" y="6060"/>
                    <a:pt x="9696" y="6144"/>
                    <a:pt x="9663" y="6227"/>
                  </a:cubicBezTo>
                  <a:cubicBezTo>
                    <a:pt x="9623" y="6316"/>
                    <a:pt x="9584" y="6406"/>
                    <a:pt x="9544" y="6494"/>
                  </a:cubicBezTo>
                  <a:lnTo>
                    <a:pt x="9425" y="6745"/>
                  </a:lnTo>
                  <a:lnTo>
                    <a:pt x="9286" y="6995"/>
                  </a:lnTo>
                  <a:lnTo>
                    <a:pt x="9127" y="7229"/>
                  </a:lnTo>
                  <a:lnTo>
                    <a:pt x="8948" y="7480"/>
                  </a:lnTo>
                  <a:lnTo>
                    <a:pt x="8948" y="7480"/>
                  </a:lnTo>
                  <a:cubicBezTo>
                    <a:pt x="8889" y="7558"/>
                    <a:pt x="8829" y="7635"/>
                    <a:pt x="8770" y="7713"/>
                  </a:cubicBezTo>
                  <a:cubicBezTo>
                    <a:pt x="8704" y="7786"/>
                    <a:pt x="8637" y="7858"/>
                    <a:pt x="8571" y="7931"/>
                  </a:cubicBezTo>
                  <a:lnTo>
                    <a:pt x="8353" y="8147"/>
                  </a:lnTo>
                  <a:lnTo>
                    <a:pt x="8135" y="8347"/>
                  </a:lnTo>
                  <a:lnTo>
                    <a:pt x="7917" y="8531"/>
                  </a:lnTo>
                  <a:lnTo>
                    <a:pt x="7679" y="8715"/>
                  </a:lnTo>
                  <a:lnTo>
                    <a:pt x="7421" y="8882"/>
                  </a:lnTo>
                  <a:lnTo>
                    <a:pt x="7163" y="9032"/>
                  </a:lnTo>
                  <a:lnTo>
                    <a:pt x="6905" y="9182"/>
                  </a:lnTo>
                  <a:lnTo>
                    <a:pt x="6627" y="9316"/>
                  </a:lnTo>
                  <a:lnTo>
                    <a:pt x="6349" y="9432"/>
                  </a:lnTo>
                  <a:lnTo>
                    <a:pt x="6071" y="9549"/>
                  </a:lnTo>
                  <a:lnTo>
                    <a:pt x="5774" y="9650"/>
                  </a:lnTo>
                  <a:lnTo>
                    <a:pt x="5496" y="9733"/>
                  </a:lnTo>
                  <a:lnTo>
                    <a:pt x="5198" y="9800"/>
                  </a:lnTo>
                  <a:lnTo>
                    <a:pt x="4881" y="9866"/>
                  </a:lnTo>
                  <a:lnTo>
                    <a:pt x="4583" y="9916"/>
                  </a:lnTo>
                  <a:lnTo>
                    <a:pt x="4266" y="9950"/>
                  </a:lnTo>
                  <a:lnTo>
                    <a:pt x="3968" y="9983"/>
                  </a:lnTo>
                  <a:lnTo>
                    <a:pt x="3651" y="10000"/>
                  </a:lnTo>
                  <a:lnTo>
                    <a:pt x="3333" y="10000"/>
                  </a:lnTo>
                  <a:lnTo>
                    <a:pt x="3036" y="9983"/>
                  </a:lnTo>
                  <a:lnTo>
                    <a:pt x="2718" y="9950"/>
                  </a:lnTo>
                  <a:lnTo>
                    <a:pt x="2401" y="9916"/>
                  </a:lnTo>
                  <a:lnTo>
                    <a:pt x="2083" y="9866"/>
                  </a:lnTo>
                  <a:lnTo>
                    <a:pt x="1786" y="9800"/>
                  </a:lnTo>
                  <a:lnTo>
                    <a:pt x="1468" y="9733"/>
                  </a:lnTo>
                  <a:lnTo>
                    <a:pt x="1171" y="9633"/>
                  </a:lnTo>
                  <a:lnTo>
                    <a:pt x="873" y="9533"/>
                  </a:lnTo>
                  <a:lnTo>
                    <a:pt x="575" y="9416"/>
                  </a:lnTo>
                  <a:lnTo>
                    <a:pt x="278" y="9282"/>
                  </a:lnTo>
                  <a:lnTo>
                    <a:pt x="0" y="9132"/>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pic>
        <p:nvPicPr>
          <p:cNvPr id="18" name="Picture 17" descr="C:\Users\anatroselj\AppData\Local\Microsoft\Windows\Temporary Internet Files\Content.Outlook\MR6DYPGW\logo (002).jpg"/>
          <p:cNvPicPr/>
          <p:nvPr/>
        </p:nvPicPr>
        <p:blipFill>
          <a:blip r:embed="rId4">
            <a:extLst>
              <a:ext uri="{28A0092B-C50C-407E-A947-70E740481C1C}">
                <a14:useLocalDpi xmlns:a14="http://schemas.microsoft.com/office/drawing/2010/main" val="0"/>
              </a:ext>
            </a:extLst>
          </a:blip>
          <a:srcRect/>
          <a:stretch>
            <a:fillRect/>
          </a:stretch>
        </p:blipFill>
        <p:spPr bwMode="auto">
          <a:xfrm>
            <a:off x="3154426" y="2612089"/>
            <a:ext cx="5760720" cy="1137920"/>
          </a:xfrm>
          <a:prstGeom prst="rect">
            <a:avLst/>
          </a:prstGeom>
          <a:noFill/>
          <a:ln>
            <a:noFill/>
          </a:ln>
        </p:spPr>
      </p:pic>
    </p:spTree>
    <p:extLst>
      <p:ext uri="{BB962C8B-B14F-4D97-AF65-F5344CB8AC3E}">
        <p14:creationId xmlns:p14="http://schemas.microsoft.com/office/powerpoint/2010/main" val="527434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24495" y="110050"/>
            <a:ext cx="6179506" cy="346249"/>
          </a:xfrm>
          <a:prstGeom prst="rect">
            <a:avLst/>
          </a:prstGeom>
        </p:spPr>
        <p:txBody>
          <a:bodyPr vert="horz" wrap="square" lIns="0" tIns="0" rIns="0" bIns="0" rtlCol="0" anchor="t">
            <a:spAutoFit/>
          </a:bodyPr>
          <a:lstStyle>
            <a:lvl1pPr algn="l" defTabSz="924282" rtl="0" eaLnBrk="1" latinLnBrk="0" hangingPunct="1">
              <a:lnSpc>
                <a:spcPct val="90000"/>
              </a:lnSpc>
              <a:spcBef>
                <a:spcPts val="408"/>
              </a:spcBef>
              <a:buNone/>
              <a:tabLst/>
              <a:defRPr sz="3300" b="1" kern="1200" baseline="0">
                <a:solidFill>
                  <a:schemeClr val="tx1"/>
                </a:solidFill>
                <a:latin typeface="+mj-lt"/>
                <a:ea typeface="+mj-ea"/>
                <a:cs typeface="+mj-cs"/>
              </a:defRPr>
            </a:lvl1pPr>
          </a:lstStyle>
          <a:p>
            <a:r>
              <a:rPr lang="hr-HR" sz="2500" dirty="0">
                <a:solidFill>
                  <a:schemeClr val="tx2"/>
                </a:solidFill>
              </a:rPr>
              <a:t>Neostvarene namjere obrazovanja</a:t>
            </a:r>
          </a:p>
        </p:txBody>
      </p:sp>
      <p:sp>
        <p:nvSpPr>
          <p:cNvPr id="5" name="Pentagon 88"/>
          <p:cNvSpPr/>
          <p:nvPr/>
        </p:nvSpPr>
        <p:spPr>
          <a:xfrm>
            <a:off x="1113947" y="896192"/>
            <a:ext cx="2977872" cy="521386"/>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600" dirty="0"/>
          </a:p>
          <a:p>
            <a:pPr algn="ctr"/>
            <a:r>
              <a:rPr lang="hr-HR" sz="1600" b="1" dirty="0"/>
              <a:t>Nisu sudjelovali u formalnim programima obrazovanja</a:t>
            </a:r>
          </a:p>
          <a:p>
            <a:pPr algn="ctr"/>
            <a:endParaRPr lang="hr-HR" sz="1600" dirty="0"/>
          </a:p>
        </p:txBody>
      </p:sp>
      <p:sp>
        <p:nvSpPr>
          <p:cNvPr id="6" name="Oval 5"/>
          <p:cNvSpPr/>
          <p:nvPr/>
        </p:nvSpPr>
        <p:spPr>
          <a:xfrm>
            <a:off x="249114" y="849860"/>
            <a:ext cx="747852" cy="614051"/>
          </a:xfrm>
          <a:prstGeom prst="ellipse">
            <a:avLst/>
          </a:prstGeom>
          <a:ln w="762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500" dirty="0"/>
              <a:t>94%</a:t>
            </a:r>
          </a:p>
        </p:txBody>
      </p:sp>
      <p:sp>
        <p:nvSpPr>
          <p:cNvPr id="7" name="Oval 6"/>
          <p:cNvSpPr/>
          <p:nvPr/>
        </p:nvSpPr>
        <p:spPr>
          <a:xfrm>
            <a:off x="4208800" y="867066"/>
            <a:ext cx="747852" cy="614051"/>
          </a:xfrm>
          <a:prstGeom prst="ellipse">
            <a:avLst/>
          </a:prstGeom>
          <a:solidFill>
            <a:schemeClr val="accent3">
              <a:lumMod val="75000"/>
            </a:schemeClr>
          </a:solidFill>
          <a:ln w="762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500" dirty="0"/>
              <a:t>9%</a:t>
            </a:r>
          </a:p>
        </p:txBody>
      </p:sp>
      <p:sp>
        <p:nvSpPr>
          <p:cNvPr id="8" name="Pentagon 88"/>
          <p:cNvSpPr/>
          <p:nvPr/>
        </p:nvSpPr>
        <p:spPr>
          <a:xfrm>
            <a:off x="5073633" y="896192"/>
            <a:ext cx="2977872" cy="521386"/>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600" dirty="0"/>
          </a:p>
          <a:p>
            <a:pPr algn="ctr"/>
            <a:r>
              <a:rPr lang="hr-HR" sz="1600" b="1" dirty="0"/>
              <a:t>Namjeravalo je sudjelovati, ali to nisu učinili</a:t>
            </a:r>
          </a:p>
          <a:p>
            <a:pPr algn="ctr"/>
            <a:endParaRPr lang="hr-HR" sz="1600" dirty="0"/>
          </a:p>
        </p:txBody>
      </p:sp>
      <p:sp>
        <p:nvSpPr>
          <p:cNvPr id="9" name="Oval 8"/>
          <p:cNvSpPr/>
          <p:nvPr/>
        </p:nvSpPr>
        <p:spPr>
          <a:xfrm>
            <a:off x="4076562" y="1824943"/>
            <a:ext cx="747852" cy="614051"/>
          </a:xfrm>
          <a:prstGeom prst="ellipse">
            <a:avLst/>
          </a:prstGeom>
          <a:ln w="762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500" dirty="0"/>
              <a:t>8%</a:t>
            </a:r>
          </a:p>
        </p:txBody>
      </p:sp>
      <p:sp>
        <p:nvSpPr>
          <p:cNvPr id="11" name="Pentagon 88"/>
          <p:cNvSpPr/>
          <p:nvPr/>
        </p:nvSpPr>
        <p:spPr>
          <a:xfrm>
            <a:off x="264726" y="1885545"/>
            <a:ext cx="3691786" cy="521386"/>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600" dirty="0"/>
          </a:p>
          <a:p>
            <a:pPr algn="ctr"/>
            <a:r>
              <a:rPr lang="hr-HR" sz="1600" b="1" dirty="0"/>
              <a:t>8% populacije 25-64 namjeravalo je sudjelovati u FO, ali to nisu učinili</a:t>
            </a:r>
          </a:p>
          <a:p>
            <a:pPr algn="ctr"/>
            <a:endParaRPr lang="hr-HR" sz="1600" dirty="0"/>
          </a:p>
        </p:txBody>
      </p:sp>
      <p:sp>
        <p:nvSpPr>
          <p:cNvPr id="12" name="Rectangle 11"/>
          <p:cNvSpPr/>
          <p:nvPr/>
        </p:nvSpPr>
        <p:spPr>
          <a:xfrm>
            <a:off x="4944463" y="1566898"/>
            <a:ext cx="3657669" cy="1234697"/>
          </a:xfrm>
          <a:prstGeom prst="rect">
            <a:avLst/>
          </a:prstGeom>
        </p:spPr>
        <p:txBody>
          <a:bodyPr wrap="square">
            <a:spAutoFit/>
          </a:bodyPr>
          <a:lstStyle/>
          <a:p>
            <a:pPr marL="176213" lvl="0" indent="-176213" algn="just">
              <a:lnSpc>
                <a:spcPct val="107000"/>
              </a:lnSpc>
              <a:spcAft>
                <a:spcPts val="0"/>
              </a:spcAft>
              <a:buSzPct val="100000"/>
              <a:buFont typeface="Wingdings" panose="05000000000000000000" pitchFamily="2" charset="2"/>
              <a:buChar char="§"/>
            </a:pPr>
            <a:r>
              <a:rPr lang="hr-HR" sz="1400" dirty="0">
                <a:solidFill>
                  <a:schemeClr val="tx2"/>
                </a:solidFill>
                <a:latin typeface="+mj-lt"/>
                <a:ea typeface="+mj-ea"/>
                <a:cs typeface="+mj-cs"/>
              </a:rPr>
              <a:t>Stanovnici grada</a:t>
            </a:r>
          </a:p>
          <a:p>
            <a:pPr marL="176213" lvl="0" indent="-176213" algn="just">
              <a:lnSpc>
                <a:spcPct val="107000"/>
              </a:lnSpc>
              <a:spcAft>
                <a:spcPts val="0"/>
              </a:spcAft>
              <a:buSzPct val="100000"/>
              <a:buFont typeface="Wingdings" panose="05000000000000000000" pitchFamily="2" charset="2"/>
              <a:buChar char="§"/>
            </a:pPr>
            <a:r>
              <a:rPr lang="hr-HR" sz="1400" dirty="0">
                <a:solidFill>
                  <a:schemeClr val="tx2"/>
                </a:solidFill>
                <a:latin typeface="+mj-lt"/>
                <a:ea typeface="+mj-ea"/>
                <a:cs typeface="+mj-cs"/>
              </a:rPr>
              <a:t>Osobe mlađe i srednje dobi </a:t>
            </a:r>
          </a:p>
          <a:p>
            <a:pPr marL="176213" lvl="0" indent="-176213" algn="just">
              <a:lnSpc>
                <a:spcPct val="107000"/>
              </a:lnSpc>
              <a:spcAft>
                <a:spcPts val="0"/>
              </a:spcAft>
              <a:buSzPct val="100000"/>
              <a:buFont typeface="Wingdings" panose="05000000000000000000" pitchFamily="2" charset="2"/>
              <a:buChar char="§"/>
            </a:pPr>
            <a:r>
              <a:rPr lang="hr-HR" sz="1400" dirty="0">
                <a:solidFill>
                  <a:schemeClr val="tx2"/>
                </a:solidFill>
                <a:latin typeface="+mj-lt"/>
                <a:ea typeface="+mj-ea"/>
                <a:cs typeface="+mj-cs"/>
              </a:rPr>
              <a:t>Zaposlene osobe</a:t>
            </a:r>
          </a:p>
          <a:p>
            <a:pPr marL="176213" lvl="0" indent="-176213" algn="just">
              <a:lnSpc>
                <a:spcPct val="107000"/>
              </a:lnSpc>
              <a:spcAft>
                <a:spcPts val="800"/>
              </a:spcAft>
              <a:buSzPct val="100000"/>
              <a:buFont typeface="Wingdings" panose="05000000000000000000" pitchFamily="2" charset="2"/>
              <a:buChar char="§"/>
            </a:pPr>
            <a:r>
              <a:rPr lang="hr-HR" sz="1400" dirty="0">
                <a:solidFill>
                  <a:schemeClr val="tx2"/>
                </a:solidFill>
                <a:latin typeface="+mj-lt"/>
                <a:ea typeface="+mj-ea"/>
                <a:cs typeface="+mj-cs"/>
              </a:rPr>
              <a:t>Osobe najnižeg i najvišeg socioekonomskog statusa</a:t>
            </a:r>
          </a:p>
        </p:txBody>
      </p:sp>
      <p:sp>
        <p:nvSpPr>
          <p:cNvPr id="10" name="Pentagon 88"/>
          <p:cNvSpPr/>
          <p:nvPr/>
        </p:nvSpPr>
        <p:spPr>
          <a:xfrm>
            <a:off x="249113" y="3195628"/>
            <a:ext cx="3707399" cy="521386"/>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600" dirty="0"/>
          </a:p>
          <a:p>
            <a:pPr algn="ctr"/>
            <a:r>
              <a:rPr lang="hr-HR" sz="1600" b="1" dirty="0"/>
              <a:t>Namjeravalo je sudjelovati NFO, ali to nisu učinili</a:t>
            </a:r>
          </a:p>
          <a:p>
            <a:pPr algn="ctr"/>
            <a:endParaRPr lang="hr-HR" sz="1600" dirty="0"/>
          </a:p>
        </p:txBody>
      </p:sp>
      <p:sp>
        <p:nvSpPr>
          <p:cNvPr id="13" name="Oval 12"/>
          <p:cNvSpPr/>
          <p:nvPr/>
        </p:nvSpPr>
        <p:spPr>
          <a:xfrm>
            <a:off x="4076563" y="3136771"/>
            <a:ext cx="747852" cy="614051"/>
          </a:xfrm>
          <a:prstGeom prst="ellipse">
            <a:avLst/>
          </a:prstGeom>
          <a:solidFill>
            <a:schemeClr val="accent3">
              <a:lumMod val="75000"/>
            </a:schemeClr>
          </a:solidFill>
          <a:ln w="762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500" dirty="0"/>
              <a:t>19%</a:t>
            </a:r>
          </a:p>
        </p:txBody>
      </p:sp>
      <p:sp>
        <p:nvSpPr>
          <p:cNvPr id="14" name="Rectangle 13"/>
          <p:cNvSpPr/>
          <p:nvPr/>
        </p:nvSpPr>
        <p:spPr>
          <a:xfrm rot="5400000">
            <a:off x="4411464" y="-1359869"/>
            <a:ext cx="78049" cy="8473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3" name="Rectangle 2"/>
          <p:cNvSpPr/>
          <p:nvPr/>
        </p:nvSpPr>
        <p:spPr>
          <a:xfrm>
            <a:off x="4956652" y="2974237"/>
            <a:ext cx="4000244" cy="1695721"/>
          </a:xfrm>
          <a:prstGeom prst="rect">
            <a:avLst/>
          </a:prstGeom>
        </p:spPr>
        <p:txBody>
          <a:bodyPr wrap="square">
            <a:spAutoFit/>
          </a:bodyPr>
          <a:lstStyle/>
          <a:p>
            <a:pPr marL="180975" lvl="0" indent="-180975" algn="just">
              <a:lnSpc>
                <a:spcPct val="107000"/>
              </a:lnSpc>
              <a:spcAft>
                <a:spcPts val="0"/>
              </a:spcAft>
              <a:buSzPct val="100000"/>
              <a:buFont typeface="Wingdings" panose="05000000000000000000" pitchFamily="2" charset="2"/>
              <a:buChar char="§"/>
            </a:pPr>
            <a:r>
              <a:rPr lang="hr-HR" sz="1400" dirty="0">
                <a:solidFill>
                  <a:schemeClr val="tx2"/>
                </a:solidFill>
                <a:latin typeface="+mj-lt"/>
                <a:ea typeface="+mj-ea"/>
                <a:cs typeface="+mj-cs"/>
              </a:rPr>
              <a:t>Žene</a:t>
            </a:r>
          </a:p>
          <a:p>
            <a:pPr marL="180975" lvl="0" indent="-180975" algn="just">
              <a:lnSpc>
                <a:spcPct val="107000"/>
              </a:lnSpc>
              <a:spcAft>
                <a:spcPts val="0"/>
              </a:spcAft>
              <a:buSzPct val="100000"/>
              <a:buFont typeface="Wingdings" panose="05000000000000000000" pitchFamily="2" charset="2"/>
              <a:buChar char="§"/>
            </a:pPr>
            <a:r>
              <a:rPr lang="hr-HR" sz="1400" dirty="0">
                <a:solidFill>
                  <a:schemeClr val="tx2"/>
                </a:solidFill>
                <a:latin typeface="+mj-lt"/>
                <a:ea typeface="+mj-ea"/>
                <a:cs typeface="+mj-cs"/>
              </a:rPr>
              <a:t>Stanovnici grada </a:t>
            </a:r>
          </a:p>
          <a:p>
            <a:pPr marL="180975" lvl="0" indent="-180975" algn="just">
              <a:lnSpc>
                <a:spcPct val="107000"/>
              </a:lnSpc>
              <a:spcAft>
                <a:spcPts val="0"/>
              </a:spcAft>
              <a:buSzPct val="100000"/>
              <a:buFont typeface="Wingdings" panose="05000000000000000000" pitchFamily="2" charset="2"/>
              <a:buChar char="§"/>
            </a:pPr>
            <a:r>
              <a:rPr lang="hr-HR" sz="1400" dirty="0">
                <a:solidFill>
                  <a:schemeClr val="tx2"/>
                </a:solidFill>
                <a:latin typeface="+mj-lt"/>
                <a:ea typeface="+mj-ea"/>
                <a:cs typeface="+mj-cs"/>
              </a:rPr>
              <a:t>Osobe u dobi do 50 godina </a:t>
            </a:r>
          </a:p>
          <a:p>
            <a:pPr marL="180975" lvl="0" indent="-180975" algn="just">
              <a:lnSpc>
                <a:spcPct val="107000"/>
              </a:lnSpc>
              <a:spcAft>
                <a:spcPts val="0"/>
              </a:spcAft>
              <a:buSzPct val="100000"/>
              <a:buFont typeface="Wingdings" panose="05000000000000000000" pitchFamily="2" charset="2"/>
              <a:buChar char="§"/>
            </a:pPr>
            <a:r>
              <a:rPr lang="hr-HR" sz="1400" dirty="0">
                <a:solidFill>
                  <a:schemeClr val="tx2"/>
                </a:solidFill>
                <a:latin typeface="+mj-lt"/>
                <a:ea typeface="+mj-ea"/>
                <a:cs typeface="+mj-cs"/>
              </a:rPr>
              <a:t>Osobe sa završena 4 razreda SŠ / gimnazije, višom školom / stručnim studijem i sveučilišnim studijem </a:t>
            </a:r>
          </a:p>
          <a:p>
            <a:pPr marL="180975" lvl="0" indent="-180975" algn="just">
              <a:lnSpc>
                <a:spcPct val="107000"/>
              </a:lnSpc>
              <a:spcAft>
                <a:spcPts val="0"/>
              </a:spcAft>
              <a:buSzPct val="100000"/>
              <a:buFont typeface="Wingdings" panose="05000000000000000000" pitchFamily="2" charset="2"/>
              <a:buChar char="§"/>
            </a:pPr>
            <a:r>
              <a:rPr lang="hr-HR" sz="1400" dirty="0">
                <a:solidFill>
                  <a:schemeClr val="tx2"/>
                </a:solidFill>
                <a:latin typeface="+mj-lt"/>
                <a:ea typeface="+mj-ea"/>
                <a:cs typeface="+mj-cs"/>
              </a:rPr>
              <a:t>Zaposlene osobe </a:t>
            </a:r>
          </a:p>
          <a:p>
            <a:pPr marL="180975" lvl="0" indent="-180975" algn="just">
              <a:lnSpc>
                <a:spcPct val="107000"/>
              </a:lnSpc>
              <a:spcAft>
                <a:spcPts val="0"/>
              </a:spcAft>
              <a:buSzPct val="100000"/>
              <a:buFont typeface="Wingdings" panose="05000000000000000000" pitchFamily="2" charset="2"/>
              <a:buChar char="§"/>
            </a:pPr>
            <a:r>
              <a:rPr lang="hr-HR" sz="1400" dirty="0">
                <a:solidFill>
                  <a:schemeClr val="tx2"/>
                </a:solidFill>
                <a:latin typeface="+mj-lt"/>
                <a:ea typeface="+mj-ea"/>
                <a:cs typeface="+mj-cs"/>
              </a:rPr>
              <a:t>Osobe višeg-srednjeg i višeg socijalnog statusa</a:t>
            </a:r>
          </a:p>
        </p:txBody>
      </p:sp>
    </p:spTree>
    <p:extLst>
      <p:ext uri="{BB962C8B-B14F-4D97-AF65-F5344CB8AC3E}">
        <p14:creationId xmlns:p14="http://schemas.microsoft.com/office/powerpoint/2010/main" val="3186309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p:nvPr/>
        </p:nvPicPr>
        <p:blipFill>
          <a:blip r:embed="rId3">
            <a:extLst>
              <a:ext uri="{28A0092B-C50C-407E-A947-70E740481C1C}">
                <a14:useLocalDpi xmlns:a14="http://schemas.microsoft.com/office/drawing/2010/main" val="0"/>
              </a:ext>
            </a:extLst>
          </a:blip>
          <a:srcRect/>
          <a:stretch>
            <a:fillRect/>
          </a:stretch>
        </p:blipFill>
        <p:spPr bwMode="auto">
          <a:xfrm>
            <a:off x="0" y="774701"/>
            <a:ext cx="5871916" cy="4368799"/>
          </a:xfrm>
          <a:prstGeom prst="rect">
            <a:avLst/>
          </a:prstGeom>
          <a:noFill/>
        </p:spPr>
      </p:pic>
      <p:sp>
        <p:nvSpPr>
          <p:cNvPr id="16" name="Title 1"/>
          <p:cNvSpPr txBox="1">
            <a:spLocks/>
          </p:cNvSpPr>
          <p:nvPr/>
        </p:nvSpPr>
        <p:spPr>
          <a:xfrm>
            <a:off x="424495" y="110050"/>
            <a:ext cx="6179506" cy="346249"/>
          </a:xfrm>
          <a:prstGeom prst="rect">
            <a:avLst/>
          </a:prstGeom>
        </p:spPr>
        <p:txBody>
          <a:bodyPr vert="horz" wrap="square" lIns="0" tIns="0" rIns="0" bIns="0" rtlCol="0" anchor="t">
            <a:spAutoFit/>
          </a:bodyPr>
          <a:lstStyle>
            <a:lvl1pPr algn="l" defTabSz="924282" rtl="0" eaLnBrk="1" latinLnBrk="0" hangingPunct="1">
              <a:lnSpc>
                <a:spcPct val="90000"/>
              </a:lnSpc>
              <a:spcBef>
                <a:spcPts val="408"/>
              </a:spcBef>
              <a:buNone/>
              <a:tabLst/>
              <a:defRPr sz="3300" b="1" kern="1200" baseline="0">
                <a:solidFill>
                  <a:schemeClr val="tx1"/>
                </a:solidFill>
                <a:latin typeface="+mj-lt"/>
                <a:ea typeface="+mj-ea"/>
                <a:cs typeface="+mj-cs"/>
              </a:defRPr>
            </a:lvl1pPr>
          </a:lstStyle>
          <a:p>
            <a:r>
              <a:rPr lang="hr-HR" sz="2500" dirty="0">
                <a:solidFill>
                  <a:schemeClr val="tx2"/>
                </a:solidFill>
              </a:rPr>
              <a:t>Prepreke: formalno obrazovanje</a:t>
            </a:r>
          </a:p>
        </p:txBody>
      </p:sp>
      <p:sp>
        <p:nvSpPr>
          <p:cNvPr id="2" name="TextBox 1"/>
          <p:cNvSpPr txBox="1"/>
          <p:nvPr/>
        </p:nvSpPr>
        <p:spPr>
          <a:xfrm>
            <a:off x="6131560" y="1275645"/>
            <a:ext cx="2549595" cy="984885"/>
          </a:xfrm>
          <a:prstGeom prst="rect">
            <a:avLst/>
          </a:prstGeom>
        </p:spPr>
        <p:txBody>
          <a:bodyPr vert="horz" wrap="square" lIns="0" tIns="0" rIns="0" bIns="0" rtlCol="0">
            <a:spAutoFit/>
          </a:bodyPr>
          <a:lstStyle/>
          <a:p>
            <a:pPr marL="290513" indent="-285750">
              <a:buFont typeface="Wingdings" panose="05000000000000000000" pitchFamily="2" charset="2"/>
              <a:buChar char="§"/>
            </a:pPr>
            <a:r>
              <a:rPr lang="hr-HR" sz="1600" b="1" dirty="0">
                <a:solidFill>
                  <a:srgbClr val="FF0000"/>
                </a:solidFill>
              </a:rPr>
              <a:t>Cijena</a:t>
            </a:r>
          </a:p>
          <a:p>
            <a:pPr marL="290513" indent="-285750">
              <a:buFont typeface="Wingdings" panose="05000000000000000000" pitchFamily="2" charset="2"/>
              <a:buChar char="§"/>
            </a:pPr>
            <a:r>
              <a:rPr lang="hr-HR" sz="1600" b="1" dirty="0">
                <a:solidFill>
                  <a:srgbClr val="FF0000"/>
                </a:solidFill>
              </a:rPr>
              <a:t>Drugi životni prioriteti</a:t>
            </a:r>
          </a:p>
          <a:p>
            <a:pPr marL="290513" indent="-285750">
              <a:buFont typeface="Wingdings" panose="05000000000000000000" pitchFamily="2" charset="2"/>
              <a:buChar char="§"/>
            </a:pPr>
            <a:r>
              <a:rPr lang="hr-HR" sz="1600" b="1" dirty="0">
                <a:solidFill>
                  <a:srgbClr val="FF0000"/>
                </a:solidFill>
              </a:rPr>
              <a:t>Obveze na poslu</a:t>
            </a:r>
          </a:p>
          <a:p>
            <a:pPr marL="290513" indent="-285750">
              <a:buFont typeface="Wingdings" panose="05000000000000000000" pitchFamily="2" charset="2"/>
              <a:buChar char="§"/>
            </a:pPr>
            <a:r>
              <a:rPr lang="hr-HR" sz="1600" b="1" dirty="0">
                <a:solidFill>
                  <a:srgbClr val="FF0000"/>
                </a:solidFill>
              </a:rPr>
              <a:t>Obiteljske obveze</a:t>
            </a:r>
          </a:p>
        </p:txBody>
      </p:sp>
      <p:sp>
        <p:nvSpPr>
          <p:cNvPr id="3" name="Right Brace 2"/>
          <p:cNvSpPr/>
          <p:nvPr/>
        </p:nvSpPr>
        <p:spPr>
          <a:xfrm>
            <a:off x="5621867" y="1275645"/>
            <a:ext cx="395111" cy="984885"/>
          </a:xfrm>
          <a:prstGeom prst="rightBrace">
            <a:avLst/>
          </a:prstGeom>
          <a:noFill/>
          <a:ln w="12700">
            <a:solidFill>
              <a:srgbClr val="FF0000"/>
            </a:solidFill>
            <a:round/>
            <a:headEnd/>
            <a:tailEnd/>
          </a:ln>
          <a:effectLst/>
          <a:extLst>
            <a:ext uri="{909E8E84-426E-40DD-AFC4-6F175D3DCCD1}">
              <a14:hiddenFill xmlns:a14="http://schemas.microsoft.com/office/drawing/2010/main">
                <a:noFill/>
              </a14:hiddenFill>
            </a:ext>
          </a:extLst>
        </p:spPr>
        <p:txBody>
          <a:bodyPr rtlCol="0" anchor="ctr"/>
          <a:lstStyle/>
          <a:p>
            <a:pPr algn="ctr"/>
            <a:endParaRPr lang="hr-HR"/>
          </a:p>
        </p:txBody>
      </p:sp>
    </p:spTree>
    <p:extLst>
      <p:ext uri="{BB962C8B-B14F-4D97-AF65-F5344CB8AC3E}">
        <p14:creationId xmlns:p14="http://schemas.microsoft.com/office/powerpoint/2010/main" val="2533877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24495" y="110050"/>
            <a:ext cx="6179506" cy="346249"/>
          </a:xfrm>
          <a:prstGeom prst="rect">
            <a:avLst/>
          </a:prstGeom>
        </p:spPr>
        <p:txBody>
          <a:bodyPr vert="horz" wrap="square" lIns="0" tIns="0" rIns="0" bIns="0" rtlCol="0" anchor="t">
            <a:spAutoFit/>
          </a:bodyPr>
          <a:lstStyle>
            <a:lvl1pPr algn="l" defTabSz="924282" rtl="0" eaLnBrk="1" latinLnBrk="0" hangingPunct="1">
              <a:lnSpc>
                <a:spcPct val="90000"/>
              </a:lnSpc>
              <a:spcBef>
                <a:spcPts val="408"/>
              </a:spcBef>
              <a:buNone/>
              <a:tabLst/>
              <a:defRPr sz="3300" b="1" kern="1200" baseline="0">
                <a:solidFill>
                  <a:schemeClr val="tx1"/>
                </a:solidFill>
                <a:latin typeface="+mj-lt"/>
                <a:ea typeface="+mj-ea"/>
                <a:cs typeface="+mj-cs"/>
              </a:defRPr>
            </a:lvl1pPr>
          </a:lstStyle>
          <a:p>
            <a:r>
              <a:rPr lang="hr-HR" sz="2500" dirty="0">
                <a:solidFill>
                  <a:schemeClr val="tx2"/>
                </a:solidFill>
              </a:rPr>
              <a:t>Prepreke: neformalno obrazovanje</a:t>
            </a:r>
          </a:p>
        </p:txBody>
      </p:sp>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1" y="1016000"/>
            <a:ext cx="6287911" cy="4127500"/>
          </a:xfrm>
          <a:prstGeom prst="rect">
            <a:avLst/>
          </a:prstGeom>
          <a:noFill/>
        </p:spPr>
      </p:pic>
      <p:sp>
        <p:nvSpPr>
          <p:cNvPr id="4" name="Right Brace 3"/>
          <p:cNvSpPr/>
          <p:nvPr/>
        </p:nvSpPr>
        <p:spPr>
          <a:xfrm>
            <a:off x="6090354" y="1185334"/>
            <a:ext cx="395111" cy="984885"/>
          </a:xfrm>
          <a:prstGeom prst="rightBrace">
            <a:avLst/>
          </a:prstGeom>
          <a:noFill/>
          <a:ln w="12700">
            <a:solidFill>
              <a:srgbClr val="FF0000"/>
            </a:solidFill>
            <a:round/>
            <a:headEnd/>
            <a:tailEnd/>
          </a:ln>
          <a:effectLst/>
          <a:extLst>
            <a:ext uri="{909E8E84-426E-40DD-AFC4-6F175D3DCCD1}">
              <a14:hiddenFill xmlns:a14="http://schemas.microsoft.com/office/drawing/2010/main">
                <a:noFill/>
              </a14:hiddenFill>
            </a:ext>
          </a:extLst>
        </p:spPr>
        <p:txBody>
          <a:bodyPr rtlCol="0" anchor="ctr"/>
          <a:lstStyle/>
          <a:p>
            <a:pPr algn="ctr"/>
            <a:endParaRPr lang="hr-HR"/>
          </a:p>
        </p:txBody>
      </p:sp>
      <p:sp>
        <p:nvSpPr>
          <p:cNvPr id="5" name="TextBox 4"/>
          <p:cNvSpPr txBox="1"/>
          <p:nvPr/>
        </p:nvSpPr>
        <p:spPr>
          <a:xfrm>
            <a:off x="6696005" y="1185333"/>
            <a:ext cx="2549595" cy="984885"/>
          </a:xfrm>
          <a:prstGeom prst="rect">
            <a:avLst/>
          </a:prstGeom>
        </p:spPr>
        <p:txBody>
          <a:bodyPr vert="horz" wrap="square" lIns="0" tIns="0" rIns="0" bIns="0" rtlCol="0">
            <a:spAutoFit/>
          </a:bodyPr>
          <a:lstStyle/>
          <a:p>
            <a:pPr marL="290513" indent="-285750">
              <a:buFont typeface="Wingdings" panose="05000000000000000000" pitchFamily="2" charset="2"/>
              <a:buChar char="§"/>
            </a:pPr>
            <a:r>
              <a:rPr lang="hr-HR" sz="1600" b="1" dirty="0">
                <a:solidFill>
                  <a:srgbClr val="FF0000"/>
                </a:solidFill>
              </a:rPr>
              <a:t>Obveze na poslu</a:t>
            </a:r>
          </a:p>
          <a:p>
            <a:pPr marL="290513" indent="-285750">
              <a:buFont typeface="Wingdings" panose="05000000000000000000" pitchFamily="2" charset="2"/>
              <a:buChar char="§"/>
            </a:pPr>
            <a:r>
              <a:rPr lang="hr-HR" sz="1600" b="1" dirty="0">
                <a:solidFill>
                  <a:srgbClr val="FF0000"/>
                </a:solidFill>
              </a:rPr>
              <a:t>Drugi prioriteti</a:t>
            </a:r>
          </a:p>
          <a:p>
            <a:pPr marL="290513" indent="-285750">
              <a:buFont typeface="Wingdings" panose="05000000000000000000" pitchFamily="2" charset="2"/>
              <a:buChar char="§"/>
            </a:pPr>
            <a:r>
              <a:rPr lang="hr-HR" sz="1600" b="1" dirty="0">
                <a:solidFill>
                  <a:srgbClr val="FF0000"/>
                </a:solidFill>
              </a:rPr>
              <a:t>Obiteljske obveze</a:t>
            </a:r>
          </a:p>
          <a:p>
            <a:pPr marL="290513" indent="-285750">
              <a:buFont typeface="Wingdings" panose="05000000000000000000" pitchFamily="2" charset="2"/>
              <a:buChar char="§"/>
            </a:pPr>
            <a:r>
              <a:rPr lang="hr-HR" sz="1600" b="1" dirty="0">
                <a:solidFill>
                  <a:srgbClr val="FF0000"/>
                </a:solidFill>
              </a:rPr>
              <a:t>Cijena</a:t>
            </a:r>
          </a:p>
        </p:txBody>
      </p:sp>
    </p:spTree>
    <p:extLst>
      <p:ext uri="{BB962C8B-B14F-4D97-AF65-F5344CB8AC3E}">
        <p14:creationId xmlns:p14="http://schemas.microsoft.com/office/powerpoint/2010/main" val="298285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24495" y="110050"/>
            <a:ext cx="6179506" cy="346249"/>
          </a:xfrm>
          <a:prstGeom prst="rect">
            <a:avLst/>
          </a:prstGeom>
        </p:spPr>
        <p:txBody>
          <a:bodyPr vert="horz" wrap="square" lIns="0" tIns="0" rIns="0" bIns="0" rtlCol="0" anchor="t">
            <a:spAutoFit/>
          </a:bodyPr>
          <a:lstStyle>
            <a:lvl1pPr algn="l" defTabSz="924282" rtl="0" eaLnBrk="1" latinLnBrk="0" hangingPunct="1">
              <a:lnSpc>
                <a:spcPct val="90000"/>
              </a:lnSpc>
              <a:spcBef>
                <a:spcPts val="408"/>
              </a:spcBef>
              <a:buNone/>
              <a:tabLst/>
              <a:defRPr sz="3300" b="1" kern="1200" baseline="0">
                <a:solidFill>
                  <a:schemeClr val="tx1"/>
                </a:solidFill>
                <a:latin typeface="+mj-lt"/>
                <a:ea typeface="+mj-ea"/>
                <a:cs typeface="+mj-cs"/>
              </a:defRPr>
            </a:lvl1pPr>
          </a:lstStyle>
          <a:p>
            <a:r>
              <a:rPr lang="hr-HR" sz="2500" dirty="0">
                <a:solidFill>
                  <a:schemeClr val="tx2"/>
                </a:solidFill>
              </a:rPr>
              <a:t>Još neke prepreke….</a:t>
            </a:r>
          </a:p>
        </p:txBody>
      </p:sp>
      <p:sp>
        <p:nvSpPr>
          <p:cNvPr id="6" name="TextBox 5"/>
          <p:cNvSpPr txBox="1"/>
          <p:nvPr/>
        </p:nvSpPr>
        <p:spPr>
          <a:xfrm>
            <a:off x="146555" y="996859"/>
            <a:ext cx="4044444" cy="276999"/>
          </a:xfrm>
          <a:prstGeom prst="rect">
            <a:avLst/>
          </a:prstGeom>
        </p:spPr>
        <p:txBody>
          <a:bodyPr vert="horz" wrap="square" lIns="0" tIns="0" rIns="0" bIns="0" rtlCol="0">
            <a:spAutoFit/>
          </a:bodyPr>
          <a:lstStyle/>
          <a:p>
            <a:pPr marL="4763" algn="ctr"/>
            <a:r>
              <a:rPr lang="hr-HR" b="1" dirty="0">
                <a:solidFill>
                  <a:schemeClr val="accent1"/>
                </a:solidFill>
              </a:rPr>
              <a:t>Pasivnost i komocija</a:t>
            </a:r>
          </a:p>
        </p:txBody>
      </p:sp>
      <p:sp>
        <p:nvSpPr>
          <p:cNvPr id="7" name="Rectangle: Rounded Corners 6"/>
          <p:cNvSpPr/>
          <p:nvPr/>
        </p:nvSpPr>
        <p:spPr>
          <a:xfrm>
            <a:off x="495300" y="924100"/>
            <a:ext cx="3581399" cy="422518"/>
          </a:xfrm>
          <a:prstGeom prst="roundRect">
            <a:avLst/>
          </a:prstGeom>
          <a:noFill/>
          <a:ln w="571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 name="TextBox 7"/>
          <p:cNvSpPr txBox="1"/>
          <p:nvPr/>
        </p:nvSpPr>
        <p:spPr>
          <a:xfrm>
            <a:off x="5581650" y="1117844"/>
            <a:ext cx="3219450" cy="553998"/>
          </a:xfrm>
          <a:prstGeom prst="rect">
            <a:avLst/>
          </a:prstGeom>
        </p:spPr>
        <p:txBody>
          <a:bodyPr vert="horz" wrap="square" lIns="0" tIns="0" rIns="0" bIns="0" rtlCol="0">
            <a:spAutoFit/>
          </a:bodyPr>
          <a:lstStyle/>
          <a:p>
            <a:pPr marL="4763" algn="ctr"/>
            <a:r>
              <a:rPr lang="fr-FR" b="1" dirty="0" err="1">
                <a:solidFill>
                  <a:schemeClr val="accent1"/>
                </a:solidFill>
              </a:rPr>
              <a:t>Gubitak</a:t>
            </a:r>
            <a:r>
              <a:rPr lang="fr-FR" b="1" dirty="0">
                <a:solidFill>
                  <a:schemeClr val="accent1"/>
                </a:solidFill>
              </a:rPr>
              <a:t> </a:t>
            </a:r>
            <a:r>
              <a:rPr lang="fr-FR" b="1" dirty="0" err="1">
                <a:solidFill>
                  <a:schemeClr val="accent1"/>
                </a:solidFill>
              </a:rPr>
              <a:t>motivacije</a:t>
            </a:r>
            <a:r>
              <a:rPr lang="fr-FR" b="1" dirty="0">
                <a:solidFill>
                  <a:schemeClr val="accent1"/>
                </a:solidFill>
              </a:rPr>
              <a:t> </a:t>
            </a:r>
            <a:r>
              <a:rPr lang="fr-FR" b="1" dirty="0" err="1">
                <a:solidFill>
                  <a:schemeClr val="accent1"/>
                </a:solidFill>
              </a:rPr>
              <a:t>za</a:t>
            </a:r>
            <a:r>
              <a:rPr lang="fr-FR" b="1" dirty="0">
                <a:solidFill>
                  <a:schemeClr val="accent1"/>
                </a:solidFill>
              </a:rPr>
              <a:t> </a:t>
            </a:r>
            <a:r>
              <a:rPr lang="fr-FR" b="1" dirty="0" err="1">
                <a:solidFill>
                  <a:schemeClr val="accent1"/>
                </a:solidFill>
              </a:rPr>
              <a:t>učenje</a:t>
            </a:r>
            <a:r>
              <a:rPr lang="fr-FR" b="1" dirty="0">
                <a:solidFill>
                  <a:schemeClr val="accent1"/>
                </a:solidFill>
              </a:rPr>
              <a:t> u </a:t>
            </a:r>
            <a:r>
              <a:rPr lang="fr-FR" b="1" dirty="0" err="1">
                <a:solidFill>
                  <a:schemeClr val="accent1"/>
                </a:solidFill>
              </a:rPr>
              <a:t>zreloj</a:t>
            </a:r>
            <a:r>
              <a:rPr lang="fr-FR" b="1" dirty="0">
                <a:solidFill>
                  <a:schemeClr val="accent1"/>
                </a:solidFill>
              </a:rPr>
              <a:t> </a:t>
            </a:r>
            <a:r>
              <a:rPr lang="fr-FR" b="1" dirty="0" err="1">
                <a:solidFill>
                  <a:schemeClr val="accent1"/>
                </a:solidFill>
              </a:rPr>
              <a:t>životnoj</a:t>
            </a:r>
            <a:r>
              <a:rPr lang="fr-FR" b="1" dirty="0">
                <a:solidFill>
                  <a:schemeClr val="accent1"/>
                </a:solidFill>
              </a:rPr>
              <a:t> </a:t>
            </a:r>
            <a:r>
              <a:rPr lang="fr-FR" b="1" dirty="0" err="1">
                <a:solidFill>
                  <a:schemeClr val="accent1"/>
                </a:solidFill>
              </a:rPr>
              <a:t>dobi</a:t>
            </a:r>
            <a:r>
              <a:rPr lang="fr-FR" b="1" dirty="0">
                <a:solidFill>
                  <a:schemeClr val="accent1"/>
                </a:solidFill>
              </a:rPr>
              <a:t> </a:t>
            </a:r>
            <a:r>
              <a:rPr lang="hr-HR" dirty="0"/>
              <a:t> </a:t>
            </a:r>
          </a:p>
        </p:txBody>
      </p:sp>
      <p:sp>
        <p:nvSpPr>
          <p:cNvPr id="9" name="Rectangle: Rounded Corners 8"/>
          <p:cNvSpPr/>
          <p:nvPr/>
        </p:nvSpPr>
        <p:spPr>
          <a:xfrm>
            <a:off x="5381624" y="1075861"/>
            <a:ext cx="3505201" cy="613481"/>
          </a:xfrm>
          <a:prstGeom prst="roundRect">
            <a:avLst/>
          </a:prstGeom>
          <a:noFill/>
          <a:ln w="571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0" name="Rectangle 9"/>
          <p:cNvSpPr/>
          <p:nvPr/>
        </p:nvSpPr>
        <p:spPr>
          <a:xfrm>
            <a:off x="459897" y="1428898"/>
            <a:ext cx="3652204" cy="1785104"/>
          </a:xfrm>
          <a:prstGeom prst="rect">
            <a:avLst/>
          </a:prstGeom>
        </p:spPr>
        <p:txBody>
          <a:bodyPr wrap="square">
            <a:spAutoFit/>
          </a:bodyPr>
          <a:lstStyle/>
          <a:p>
            <a:pPr algn="just"/>
            <a:r>
              <a:rPr lang="fr-FR" sz="1200" i="1" dirty="0" err="1">
                <a:solidFill>
                  <a:schemeClr val="tx2"/>
                </a:solidFill>
                <a:latin typeface="Calibri" panose="020F0502020204030204" pitchFamily="34" charset="0"/>
                <a:ea typeface="Yu Mincho"/>
                <a:cs typeface="MS Sans Serif"/>
              </a:rPr>
              <a:t>Čini</a:t>
            </a:r>
            <a:r>
              <a:rPr lang="fr-FR" sz="1200" i="1" dirty="0">
                <a:solidFill>
                  <a:schemeClr val="tx2"/>
                </a:solidFill>
                <a:latin typeface="Calibri" panose="020F0502020204030204" pitchFamily="34" charset="0"/>
                <a:ea typeface="Yu Mincho"/>
                <a:cs typeface="MS Sans Serif"/>
              </a:rPr>
              <a:t> mi se da </a:t>
            </a:r>
            <a:r>
              <a:rPr lang="fr-FR" sz="1200" i="1" dirty="0" err="1">
                <a:solidFill>
                  <a:schemeClr val="tx2"/>
                </a:solidFill>
                <a:latin typeface="Calibri" panose="020F0502020204030204" pitchFamily="34" charset="0"/>
                <a:ea typeface="Yu Mincho"/>
                <a:cs typeface="MS Sans Serif"/>
              </a:rPr>
              <a:t>kao</a:t>
            </a:r>
            <a:r>
              <a:rPr lang="fr-FR" sz="1200" i="1" dirty="0">
                <a:solidFill>
                  <a:schemeClr val="tx2"/>
                </a:solidFill>
                <a:latin typeface="Calibri" panose="020F0502020204030204" pitchFamily="34" charset="0"/>
                <a:ea typeface="Yu Mincho"/>
                <a:cs typeface="MS Sans Serif"/>
              </a:rPr>
              <a:t> da se </a:t>
            </a:r>
            <a:r>
              <a:rPr lang="fr-FR" sz="1200" i="1" dirty="0" err="1">
                <a:solidFill>
                  <a:schemeClr val="tx2"/>
                </a:solidFill>
                <a:latin typeface="Calibri" panose="020F0502020204030204" pitchFamily="34" charset="0"/>
                <a:ea typeface="Yu Mincho"/>
                <a:cs typeface="MS Sans Serif"/>
              </a:rPr>
              <a:t>ljudi</a:t>
            </a:r>
            <a:r>
              <a:rPr lang="fr-FR" sz="1200" i="1" dirty="0">
                <a:solidFill>
                  <a:schemeClr val="tx2"/>
                </a:solidFill>
                <a:latin typeface="Calibri" panose="020F0502020204030204" pitchFamily="34" charset="0"/>
                <a:ea typeface="Yu Mincho"/>
                <a:cs typeface="MS Sans Serif"/>
              </a:rPr>
              <a:t> </a:t>
            </a:r>
            <a:r>
              <a:rPr lang="fr-FR" sz="1200" i="1" dirty="0" err="1">
                <a:solidFill>
                  <a:schemeClr val="tx2"/>
                </a:solidFill>
                <a:latin typeface="Calibri" panose="020F0502020204030204" pitchFamily="34" charset="0"/>
                <a:ea typeface="Yu Mincho"/>
                <a:cs typeface="MS Sans Serif"/>
              </a:rPr>
              <a:t>umire</a:t>
            </a:r>
            <a:r>
              <a:rPr lang="fr-FR" sz="1200" i="1" dirty="0">
                <a:solidFill>
                  <a:schemeClr val="tx2"/>
                </a:solidFill>
                <a:latin typeface="Calibri" panose="020F0502020204030204" pitchFamily="34" charset="0"/>
                <a:ea typeface="Yu Mincho"/>
                <a:cs typeface="MS Sans Serif"/>
              </a:rPr>
              <a:t> i to je to</a:t>
            </a:r>
            <a:r>
              <a:rPr lang="hr-HR" sz="1200" i="1" dirty="0">
                <a:solidFill>
                  <a:schemeClr val="tx2"/>
                </a:solidFill>
                <a:latin typeface="Calibri" panose="020F0502020204030204" pitchFamily="34" charset="0"/>
                <a:ea typeface="Yu Mincho"/>
                <a:cs typeface="MS Sans Serif"/>
              </a:rPr>
              <a:t>.</a:t>
            </a:r>
          </a:p>
          <a:p>
            <a:pPr algn="just"/>
            <a:endParaRPr lang="hr-HR" sz="1200" i="1" dirty="0">
              <a:solidFill>
                <a:schemeClr val="tx2"/>
              </a:solidFill>
              <a:latin typeface="Calibri" panose="020F0502020204030204" pitchFamily="34" charset="0"/>
            </a:endParaRPr>
          </a:p>
          <a:p>
            <a:pPr algn="just"/>
            <a:r>
              <a:rPr lang="hr-HR" sz="1200" i="1" dirty="0">
                <a:solidFill>
                  <a:schemeClr val="tx2"/>
                </a:solidFill>
              </a:rPr>
              <a:t>Ono što sam vam rekla, sprječava ih ta njihova osobnost, ta nezainteresiranost za ništa, pogotovo kad ljudi upadnu u bilo kakav problem onda se još više povlače. Umjesto da sami sebe poguraju, oni padnu još više. Mislim da je to psihički u ljudima, ali vidim da toga ima dosta.</a:t>
            </a:r>
            <a:endParaRPr lang="hr-HR" sz="1200" dirty="0">
              <a:solidFill>
                <a:schemeClr val="tx2"/>
              </a:solidFill>
            </a:endParaRPr>
          </a:p>
          <a:p>
            <a:pPr algn="just"/>
            <a:endParaRPr lang="hr-HR" sz="1400" dirty="0">
              <a:solidFill>
                <a:schemeClr val="tx2"/>
              </a:solidFill>
            </a:endParaRPr>
          </a:p>
        </p:txBody>
      </p:sp>
      <p:sp>
        <p:nvSpPr>
          <p:cNvPr id="11" name="Rectangle 10"/>
          <p:cNvSpPr/>
          <p:nvPr/>
        </p:nvSpPr>
        <p:spPr>
          <a:xfrm>
            <a:off x="5381624" y="1848549"/>
            <a:ext cx="3505201" cy="2092881"/>
          </a:xfrm>
          <a:prstGeom prst="rect">
            <a:avLst/>
          </a:prstGeom>
        </p:spPr>
        <p:txBody>
          <a:bodyPr wrap="square">
            <a:spAutoFit/>
          </a:bodyPr>
          <a:lstStyle/>
          <a:p>
            <a:pPr algn="just">
              <a:spcAft>
                <a:spcPts val="0"/>
              </a:spcAft>
            </a:pPr>
            <a:r>
              <a:rPr lang="hr-HR" sz="1200" i="1" dirty="0">
                <a:solidFill>
                  <a:schemeClr val="tx2"/>
                </a:solidFill>
              </a:rPr>
              <a:t>Mislim da je to neki svoj život koji imaju, kada pronađu posao i rade negdje duže u firmi, to je to. Neda im se uvesti neke promjene, kažu da ipak nisu za to, da je prekasno za to.</a:t>
            </a:r>
          </a:p>
          <a:p>
            <a:pPr algn="just">
              <a:spcAft>
                <a:spcPts val="0"/>
              </a:spcAft>
            </a:pPr>
            <a:r>
              <a:rPr lang="hr-HR" sz="500" i="1" dirty="0">
                <a:solidFill>
                  <a:schemeClr val="tx2"/>
                </a:solidFill>
              </a:rPr>
              <a:t> </a:t>
            </a:r>
          </a:p>
          <a:p>
            <a:pPr algn="just">
              <a:spcAft>
                <a:spcPts val="0"/>
              </a:spcAft>
            </a:pPr>
            <a:r>
              <a:rPr lang="hr-HR" sz="1200" i="1" dirty="0">
                <a:solidFill>
                  <a:schemeClr val="tx2"/>
                </a:solidFill>
              </a:rPr>
              <a:t>Prvo posao, a drugo, kao bilo mi je dobro, što ću se opet mučiti s knjigom. Znaš, kad se zaustaviš s nečim onda ti se teško opet prebaciti. I onda djeca i eto ti. Jednostavno nemaš više motivacije. Sad.</a:t>
            </a:r>
          </a:p>
          <a:p>
            <a:pPr algn="just">
              <a:spcAft>
                <a:spcPts val="0"/>
              </a:spcAft>
            </a:pPr>
            <a:r>
              <a:rPr lang="hr-HR" sz="500" i="1" dirty="0">
                <a:solidFill>
                  <a:schemeClr val="tx2"/>
                </a:solidFill>
              </a:rPr>
              <a:t> </a:t>
            </a:r>
          </a:p>
          <a:p>
            <a:pPr algn="just">
              <a:spcAft>
                <a:spcPts val="0"/>
              </a:spcAft>
            </a:pPr>
            <a:r>
              <a:rPr lang="hr-HR" sz="1200" i="1" dirty="0">
                <a:solidFill>
                  <a:schemeClr val="tx2"/>
                </a:solidFill>
              </a:rPr>
              <a:t>Stalno mi fali vremena i ne mogu više ni psihički ni fizički kao što bih ja htjela.</a:t>
            </a:r>
          </a:p>
        </p:txBody>
      </p:sp>
      <p:sp>
        <p:nvSpPr>
          <p:cNvPr id="12" name="Rectangle 11"/>
          <p:cNvSpPr/>
          <p:nvPr/>
        </p:nvSpPr>
        <p:spPr>
          <a:xfrm>
            <a:off x="790575" y="3406519"/>
            <a:ext cx="3848100" cy="1261884"/>
          </a:xfrm>
          <a:prstGeom prst="rect">
            <a:avLst/>
          </a:prstGeom>
        </p:spPr>
        <p:txBody>
          <a:bodyPr wrap="square">
            <a:spAutoFit/>
          </a:bodyPr>
          <a:lstStyle/>
          <a:p>
            <a:pPr algn="ctr">
              <a:spcAft>
                <a:spcPts val="0"/>
              </a:spcAft>
            </a:pPr>
            <a:r>
              <a:rPr lang="fr-FR" b="1" dirty="0" err="1">
                <a:solidFill>
                  <a:schemeClr val="accent1"/>
                </a:solidFill>
              </a:rPr>
              <a:t>Procjena</a:t>
            </a:r>
            <a:r>
              <a:rPr lang="fr-FR" b="1" dirty="0">
                <a:solidFill>
                  <a:schemeClr val="accent1"/>
                </a:solidFill>
              </a:rPr>
              <a:t> da </a:t>
            </a:r>
            <a:r>
              <a:rPr lang="fr-FR" b="1" dirty="0" err="1">
                <a:solidFill>
                  <a:schemeClr val="accent1"/>
                </a:solidFill>
              </a:rPr>
              <a:t>vrijednost</a:t>
            </a:r>
            <a:r>
              <a:rPr lang="fr-FR" b="1" dirty="0">
                <a:solidFill>
                  <a:schemeClr val="accent1"/>
                </a:solidFill>
              </a:rPr>
              <a:t> </a:t>
            </a:r>
            <a:r>
              <a:rPr lang="fr-FR" b="1" dirty="0" err="1">
                <a:solidFill>
                  <a:schemeClr val="accent1"/>
                </a:solidFill>
              </a:rPr>
              <a:t>certifikata</a:t>
            </a:r>
            <a:r>
              <a:rPr lang="fr-FR" b="1" dirty="0">
                <a:solidFill>
                  <a:schemeClr val="accent1"/>
                </a:solidFill>
              </a:rPr>
              <a:t> / </a:t>
            </a:r>
            <a:r>
              <a:rPr lang="fr-FR" b="1" dirty="0" err="1">
                <a:solidFill>
                  <a:schemeClr val="accent1"/>
                </a:solidFill>
              </a:rPr>
              <a:t>diplome</a:t>
            </a:r>
            <a:r>
              <a:rPr lang="fr-FR" b="1" dirty="0">
                <a:solidFill>
                  <a:schemeClr val="accent1"/>
                </a:solidFill>
              </a:rPr>
              <a:t> ne </a:t>
            </a:r>
            <a:r>
              <a:rPr lang="fr-FR" b="1" dirty="0" err="1">
                <a:solidFill>
                  <a:schemeClr val="accent1"/>
                </a:solidFill>
              </a:rPr>
              <a:t>korespondira</a:t>
            </a:r>
            <a:r>
              <a:rPr lang="fr-FR" b="1" dirty="0">
                <a:solidFill>
                  <a:schemeClr val="accent1"/>
                </a:solidFill>
              </a:rPr>
              <a:t> s </a:t>
            </a:r>
            <a:r>
              <a:rPr lang="fr-FR" b="1" dirty="0" err="1">
                <a:solidFill>
                  <a:schemeClr val="accent1"/>
                </a:solidFill>
              </a:rPr>
              <a:t>trudom</a:t>
            </a:r>
            <a:r>
              <a:rPr lang="fr-FR" b="1" dirty="0">
                <a:solidFill>
                  <a:schemeClr val="accent1"/>
                </a:solidFill>
              </a:rPr>
              <a:t> </a:t>
            </a:r>
            <a:r>
              <a:rPr lang="fr-FR" b="1" dirty="0" err="1">
                <a:solidFill>
                  <a:schemeClr val="accent1"/>
                </a:solidFill>
              </a:rPr>
              <a:t>kojeg</a:t>
            </a:r>
            <a:r>
              <a:rPr lang="fr-FR" b="1" dirty="0">
                <a:solidFill>
                  <a:schemeClr val="accent1"/>
                </a:solidFill>
              </a:rPr>
              <a:t> je </a:t>
            </a:r>
            <a:r>
              <a:rPr lang="fr-FR" b="1" dirty="0" err="1">
                <a:solidFill>
                  <a:schemeClr val="accent1"/>
                </a:solidFill>
              </a:rPr>
              <a:t>potrebno</a:t>
            </a:r>
            <a:r>
              <a:rPr lang="fr-FR" b="1" dirty="0">
                <a:solidFill>
                  <a:schemeClr val="accent1"/>
                </a:solidFill>
              </a:rPr>
              <a:t> </a:t>
            </a:r>
            <a:r>
              <a:rPr lang="fr-FR" b="1" dirty="0" err="1">
                <a:solidFill>
                  <a:schemeClr val="accent1"/>
                </a:solidFill>
              </a:rPr>
              <a:t>uložiti</a:t>
            </a:r>
            <a:r>
              <a:rPr lang="fr-FR" b="1" dirty="0">
                <a:solidFill>
                  <a:schemeClr val="accent1"/>
                </a:solidFill>
              </a:rPr>
              <a:t> u </a:t>
            </a:r>
            <a:r>
              <a:rPr lang="fr-FR" b="1" dirty="0" err="1">
                <a:solidFill>
                  <a:schemeClr val="accent1"/>
                </a:solidFill>
              </a:rPr>
              <a:t>učenje</a:t>
            </a:r>
            <a:r>
              <a:rPr lang="fr-FR" b="1" dirty="0">
                <a:solidFill>
                  <a:schemeClr val="accent1"/>
                </a:solidFill>
              </a:rPr>
              <a:t>  </a:t>
            </a:r>
            <a:endParaRPr lang="hr-HR" b="1" dirty="0">
              <a:solidFill>
                <a:schemeClr val="accent1"/>
              </a:solidFill>
            </a:endParaRPr>
          </a:p>
          <a:p>
            <a:pPr algn="just">
              <a:spcAft>
                <a:spcPts val="0"/>
              </a:spcAft>
            </a:pPr>
            <a:r>
              <a:rPr lang="hr-HR" sz="2200" b="1" dirty="0">
                <a:solidFill>
                  <a:schemeClr val="accent1"/>
                </a:solidFill>
              </a:rPr>
              <a:t> </a:t>
            </a:r>
          </a:p>
        </p:txBody>
      </p:sp>
      <p:sp>
        <p:nvSpPr>
          <p:cNvPr id="13" name="Rectangle: Rounded Corners 12"/>
          <p:cNvSpPr/>
          <p:nvPr/>
        </p:nvSpPr>
        <p:spPr>
          <a:xfrm>
            <a:off x="822829" y="3423527"/>
            <a:ext cx="4053971" cy="944262"/>
          </a:xfrm>
          <a:prstGeom prst="roundRect">
            <a:avLst/>
          </a:prstGeom>
          <a:noFill/>
          <a:ln w="571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4" name="Rectangle 13"/>
          <p:cNvSpPr/>
          <p:nvPr/>
        </p:nvSpPr>
        <p:spPr>
          <a:xfrm>
            <a:off x="2907822" y="4576101"/>
            <a:ext cx="2234651" cy="276999"/>
          </a:xfrm>
          <a:prstGeom prst="rect">
            <a:avLst/>
          </a:prstGeom>
        </p:spPr>
        <p:txBody>
          <a:bodyPr wrap="none">
            <a:spAutoFit/>
          </a:bodyPr>
          <a:lstStyle/>
          <a:p>
            <a:r>
              <a:rPr lang="fr-FR" sz="1200" i="1" dirty="0" err="1">
                <a:solidFill>
                  <a:schemeClr val="tx2"/>
                </a:solidFill>
              </a:rPr>
              <a:t>Formalno</a:t>
            </a:r>
            <a:r>
              <a:rPr lang="fr-FR" sz="1200" i="1" dirty="0">
                <a:solidFill>
                  <a:schemeClr val="tx2"/>
                </a:solidFill>
              </a:rPr>
              <a:t> </a:t>
            </a:r>
            <a:r>
              <a:rPr lang="fr-FR" sz="1200" i="1" dirty="0" err="1">
                <a:solidFill>
                  <a:schemeClr val="tx2"/>
                </a:solidFill>
              </a:rPr>
              <a:t>tečaj</a:t>
            </a:r>
            <a:r>
              <a:rPr lang="fr-FR" sz="1200" i="1" dirty="0">
                <a:solidFill>
                  <a:schemeClr val="tx2"/>
                </a:solidFill>
              </a:rPr>
              <a:t> </a:t>
            </a:r>
            <a:r>
              <a:rPr lang="fr-FR" sz="1200" i="1" dirty="0" err="1">
                <a:solidFill>
                  <a:schemeClr val="tx2"/>
                </a:solidFill>
              </a:rPr>
              <a:t>nema</a:t>
            </a:r>
            <a:r>
              <a:rPr lang="fr-FR" sz="1200" i="1" dirty="0">
                <a:solidFill>
                  <a:schemeClr val="tx2"/>
                </a:solidFill>
              </a:rPr>
              <a:t> </a:t>
            </a:r>
            <a:r>
              <a:rPr lang="fr-FR" sz="1200" i="1" dirty="0" err="1">
                <a:solidFill>
                  <a:schemeClr val="tx2"/>
                </a:solidFill>
              </a:rPr>
              <a:t>vrijednosti</a:t>
            </a:r>
            <a:r>
              <a:rPr lang="hr-HR" sz="1200" i="1" dirty="0">
                <a:solidFill>
                  <a:schemeClr val="tx2"/>
                </a:solidFill>
              </a:rPr>
              <a:t>!</a:t>
            </a:r>
          </a:p>
        </p:txBody>
      </p:sp>
    </p:spTree>
    <p:extLst>
      <p:ext uri="{BB962C8B-B14F-4D97-AF65-F5344CB8AC3E}">
        <p14:creationId xmlns:p14="http://schemas.microsoft.com/office/powerpoint/2010/main" val="3191716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349404" y="1173885"/>
            <a:ext cx="6033722" cy="621884"/>
          </a:xfrm>
        </p:spPr>
        <p:txBody>
          <a:bodyPr/>
          <a:lstStyle/>
          <a:p>
            <a:r>
              <a:rPr lang="hr-HR" b="1" dirty="0"/>
              <a:t>MOTIVI?</a:t>
            </a:r>
            <a:endParaRPr lang="en-GB" b="1" dirty="0"/>
          </a:p>
        </p:txBody>
      </p:sp>
    </p:spTree>
    <p:extLst>
      <p:ext uri="{BB962C8B-B14F-4D97-AF65-F5344CB8AC3E}">
        <p14:creationId xmlns:p14="http://schemas.microsoft.com/office/powerpoint/2010/main" val="2682102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24495" y="110050"/>
            <a:ext cx="6179506" cy="346249"/>
          </a:xfrm>
          <a:prstGeom prst="rect">
            <a:avLst/>
          </a:prstGeom>
        </p:spPr>
        <p:txBody>
          <a:bodyPr vert="horz" wrap="square" lIns="0" tIns="0" rIns="0" bIns="0" rtlCol="0" anchor="t">
            <a:spAutoFit/>
          </a:bodyPr>
          <a:lstStyle>
            <a:lvl1pPr algn="l" defTabSz="924282" rtl="0" eaLnBrk="1" latinLnBrk="0" hangingPunct="1">
              <a:lnSpc>
                <a:spcPct val="90000"/>
              </a:lnSpc>
              <a:spcBef>
                <a:spcPts val="408"/>
              </a:spcBef>
              <a:buNone/>
              <a:tabLst/>
              <a:defRPr sz="3300" b="1" kern="1200" baseline="0">
                <a:solidFill>
                  <a:schemeClr val="tx1"/>
                </a:solidFill>
                <a:latin typeface="+mj-lt"/>
                <a:ea typeface="+mj-ea"/>
                <a:cs typeface="+mj-cs"/>
              </a:defRPr>
            </a:lvl1pPr>
          </a:lstStyle>
          <a:p>
            <a:r>
              <a:rPr lang="hr-HR" sz="2500" dirty="0">
                <a:solidFill>
                  <a:schemeClr val="tx2"/>
                </a:solidFill>
              </a:rPr>
              <a:t>Motivi obrazovanja odraslih</a:t>
            </a:r>
          </a:p>
        </p:txBody>
      </p:sp>
      <p:sp>
        <p:nvSpPr>
          <p:cNvPr id="5" name="TextBox 4"/>
          <p:cNvSpPr txBox="1"/>
          <p:nvPr/>
        </p:nvSpPr>
        <p:spPr bwMode="gray">
          <a:xfrm>
            <a:off x="4942414" y="1487341"/>
            <a:ext cx="2517730" cy="215444"/>
          </a:xfrm>
          <a:prstGeom prst="rect">
            <a:avLst/>
          </a:prstGeom>
          <a:noFill/>
        </p:spPr>
        <p:txBody>
          <a:bodyPr wrap="square" lIns="0" tIns="0" rIns="0" bIns="0" rtlCol="0">
            <a:spAutoFit/>
          </a:bodyPr>
          <a:lstStyle/>
          <a:p>
            <a:pPr algn="ctr">
              <a:spcBef>
                <a:spcPts val="1200"/>
              </a:spcBef>
            </a:pPr>
            <a:r>
              <a:rPr lang="hr-HR" sz="1400" b="1" dirty="0">
                <a:solidFill>
                  <a:schemeClr val="bg1"/>
                </a:solidFill>
                <a:latin typeface="+mj-lt"/>
              </a:rPr>
              <a:t>„Mladi”</a:t>
            </a:r>
            <a:endParaRPr lang="en-GB" sz="1400" b="1" dirty="0">
              <a:solidFill>
                <a:schemeClr val="bg1"/>
              </a:solidFill>
              <a:latin typeface="+mj-lt"/>
            </a:endParaRPr>
          </a:p>
        </p:txBody>
      </p:sp>
      <p:sp>
        <p:nvSpPr>
          <p:cNvPr id="6" name="Pentagon 3"/>
          <p:cNvSpPr/>
          <p:nvPr/>
        </p:nvSpPr>
        <p:spPr>
          <a:xfrm>
            <a:off x="3839948" y="1537103"/>
            <a:ext cx="3504483" cy="33136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dirty="0"/>
          </a:p>
          <a:p>
            <a:pPr algn="ctr"/>
            <a:r>
              <a:rPr lang="pl-PL" sz="1400" dirty="0"/>
              <a:t>Profesionalno napredovanje i usavršavanje</a:t>
            </a:r>
            <a:endParaRPr lang="hr-HR" sz="1400" dirty="0"/>
          </a:p>
          <a:p>
            <a:pPr algn="ctr"/>
            <a:endParaRPr lang="hr-HR" sz="1400" dirty="0"/>
          </a:p>
        </p:txBody>
      </p:sp>
      <p:sp>
        <p:nvSpPr>
          <p:cNvPr id="7" name="Pentagon 4"/>
          <p:cNvSpPr/>
          <p:nvPr/>
        </p:nvSpPr>
        <p:spPr>
          <a:xfrm>
            <a:off x="3813008" y="2179787"/>
            <a:ext cx="3504483" cy="331364"/>
          </a:xfrm>
          <a:prstGeom prst="homePlate">
            <a:avLst/>
          </a:prstGeom>
          <a:solidFill>
            <a:schemeClr val="accent4">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dirty="0"/>
              <a:t>Poboljšanje izgleda za pronalazak posla</a:t>
            </a:r>
          </a:p>
        </p:txBody>
      </p:sp>
      <p:sp>
        <p:nvSpPr>
          <p:cNvPr id="8" name="Pentagon 7"/>
          <p:cNvSpPr/>
          <p:nvPr/>
        </p:nvSpPr>
        <p:spPr>
          <a:xfrm>
            <a:off x="3793357" y="917567"/>
            <a:ext cx="3504483" cy="331364"/>
          </a:xfrm>
          <a:prstGeom prst="homePlate">
            <a:avLst/>
          </a:prstGeom>
          <a:solidFill>
            <a:schemeClr val="accent4">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dirty="0"/>
          </a:p>
          <a:p>
            <a:pPr algn="ctr"/>
            <a:r>
              <a:rPr lang="hr-HR" sz="1400" dirty="0"/>
              <a:t>Kognitivni interes</a:t>
            </a:r>
            <a:endParaRPr lang="hr-HR" sz="1400" dirty="0">
              <a:latin typeface="Calibri" panose="020F0502020204030204" pitchFamily="34" charset="0"/>
            </a:endParaRPr>
          </a:p>
          <a:p>
            <a:pPr algn="ctr"/>
            <a:endParaRPr lang="hr-HR" sz="1400" dirty="0"/>
          </a:p>
        </p:txBody>
      </p:sp>
      <p:sp>
        <p:nvSpPr>
          <p:cNvPr id="9" name="Pentagon 10"/>
          <p:cNvSpPr/>
          <p:nvPr/>
        </p:nvSpPr>
        <p:spPr>
          <a:xfrm>
            <a:off x="3813008" y="2840726"/>
            <a:ext cx="3504483" cy="355508"/>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dirty="0"/>
              <a:t>Druženje i socijalni kontakti</a:t>
            </a:r>
          </a:p>
        </p:txBody>
      </p:sp>
      <p:sp>
        <p:nvSpPr>
          <p:cNvPr id="10" name="Pentagon 11"/>
          <p:cNvSpPr/>
          <p:nvPr/>
        </p:nvSpPr>
        <p:spPr>
          <a:xfrm>
            <a:off x="3813008" y="3486218"/>
            <a:ext cx="3504483" cy="331364"/>
          </a:xfrm>
          <a:prstGeom prst="homePlate">
            <a:avLst/>
          </a:prstGeom>
          <a:solidFill>
            <a:schemeClr val="accent4">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dirty="0"/>
              <a:t>Psihosocijalna stimulacija</a:t>
            </a:r>
          </a:p>
        </p:txBody>
      </p:sp>
      <p:sp>
        <p:nvSpPr>
          <p:cNvPr id="11" name="Pentagon 18"/>
          <p:cNvSpPr/>
          <p:nvPr/>
        </p:nvSpPr>
        <p:spPr>
          <a:xfrm>
            <a:off x="3750222" y="4116130"/>
            <a:ext cx="3612244" cy="331364"/>
          </a:xfrm>
          <a:prstGeom prst="homePlat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dirty="0"/>
          </a:p>
          <a:p>
            <a:pPr algn="ctr"/>
            <a:r>
              <a:rPr lang="hr-HR" sz="1400" dirty="0"/>
              <a:t>Formalni zahtjevi</a:t>
            </a:r>
            <a:endParaRPr lang="hr-HR" sz="1400" dirty="0">
              <a:latin typeface="Calibri" panose="020F0502020204030204" pitchFamily="34" charset="0"/>
            </a:endParaRPr>
          </a:p>
          <a:p>
            <a:pPr algn="ctr"/>
            <a:endParaRPr lang="hr-HR" sz="1400" dirty="0"/>
          </a:p>
        </p:txBody>
      </p:sp>
      <p:sp>
        <p:nvSpPr>
          <p:cNvPr id="12" name="Rectangle 11"/>
          <p:cNvSpPr/>
          <p:nvPr/>
        </p:nvSpPr>
        <p:spPr>
          <a:xfrm>
            <a:off x="3620455" y="898752"/>
            <a:ext cx="345804" cy="3548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a:p>
        </p:txBody>
      </p:sp>
      <p:sp>
        <p:nvSpPr>
          <p:cNvPr id="13" name="Rectangle 12"/>
          <p:cNvSpPr/>
          <p:nvPr/>
        </p:nvSpPr>
        <p:spPr>
          <a:xfrm>
            <a:off x="32138" y="1192017"/>
            <a:ext cx="3397956" cy="3065455"/>
          </a:xfrm>
          <a:prstGeom prst="rect">
            <a:avLst/>
          </a:prstGeom>
        </p:spPr>
        <p:txBody>
          <a:bodyPr wrap="square">
            <a:spAutoFit/>
          </a:bodyPr>
          <a:lstStyle/>
          <a:p>
            <a:pPr marL="180975" indent="-180975" algn="just">
              <a:lnSpc>
                <a:spcPct val="115000"/>
              </a:lnSpc>
              <a:buFont typeface="Wingdings" panose="05000000000000000000" pitchFamily="2" charset="2"/>
              <a:buChar char="§"/>
            </a:pPr>
            <a:r>
              <a:rPr lang="hr-HR" sz="1400" dirty="0">
                <a:solidFill>
                  <a:schemeClr val="tx2"/>
                </a:solidFill>
                <a:latin typeface="Calibri" panose="020F0502020204030204" pitchFamily="34" charset="0"/>
                <a:ea typeface="Calibri" panose="020F0502020204030204" pitchFamily="34" charset="0"/>
                <a:cs typeface="Times New Roman" panose="02020603050405020304" pitchFamily="18" charset="0"/>
              </a:rPr>
              <a:t>Mjerni instrument: 30 čestica, </a:t>
            </a:r>
          </a:p>
          <a:p>
            <a:pPr marL="180975" indent="-180975" algn="just">
              <a:lnSpc>
                <a:spcPct val="115000"/>
              </a:lnSpc>
              <a:buFont typeface="Wingdings" panose="05000000000000000000" pitchFamily="2" charset="2"/>
              <a:buChar char="§"/>
            </a:pPr>
            <a:r>
              <a:rPr lang="hr-HR" sz="1400" dirty="0">
                <a:solidFill>
                  <a:schemeClr val="tx2"/>
                </a:solidFill>
                <a:latin typeface="Calibri" panose="020F0502020204030204" pitchFamily="34" charset="0"/>
                <a:ea typeface="Calibri" panose="020F0502020204030204" pitchFamily="34" charset="0"/>
                <a:cs typeface="Times New Roman" panose="02020603050405020304" pitchFamily="18" charset="0"/>
              </a:rPr>
              <a:t>Teorijski pretpostavljene motivacijske dimenzije koje se najčešće ekstrahiraju u istraživanjima navedene tematike (</a:t>
            </a:r>
            <a:r>
              <a:rPr lang="hr-HR" sz="1400" dirty="0" err="1">
                <a:solidFill>
                  <a:schemeClr val="tx2"/>
                </a:solidFill>
                <a:latin typeface="Calibri" panose="020F0502020204030204" pitchFamily="34" charset="0"/>
                <a:ea typeface="Calibri" panose="020F0502020204030204" pitchFamily="34" charset="0"/>
                <a:cs typeface="Times New Roman" panose="02020603050405020304" pitchFamily="18" charset="0"/>
              </a:rPr>
              <a:t>Morstain</a:t>
            </a:r>
            <a:r>
              <a:rPr lang="hr-HR" sz="1400" dirty="0">
                <a:solidFill>
                  <a:schemeClr val="tx2"/>
                </a:solidFill>
                <a:latin typeface="Calibri" panose="020F0502020204030204" pitchFamily="34" charset="0"/>
                <a:ea typeface="Calibri" panose="020F0502020204030204" pitchFamily="34" charset="0"/>
                <a:cs typeface="Times New Roman" panose="02020603050405020304" pitchFamily="18" charset="0"/>
              </a:rPr>
              <a:t>, </a:t>
            </a:r>
            <a:r>
              <a:rPr lang="hr-HR" sz="1400" dirty="0" err="1">
                <a:solidFill>
                  <a:schemeClr val="tx2"/>
                </a:solidFill>
                <a:latin typeface="Calibri" panose="020F0502020204030204" pitchFamily="34" charset="0"/>
                <a:ea typeface="Calibri" panose="020F0502020204030204" pitchFamily="34" charset="0"/>
                <a:cs typeface="Times New Roman" panose="02020603050405020304" pitchFamily="18" charset="0"/>
              </a:rPr>
              <a:t>Smart</a:t>
            </a:r>
            <a:r>
              <a:rPr lang="hr-HR" sz="1400" dirty="0">
                <a:solidFill>
                  <a:schemeClr val="tx2"/>
                </a:solidFill>
                <a:latin typeface="Calibri" panose="020F0502020204030204" pitchFamily="34" charset="0"/>
                <a:ea typeface="Calibri" panose="020F0502020204030204" pitchFamily="34" charset="0"/>
                <a:cs typeface="Times New Roman" panose="02020603050405020304" pitchFamily="18" charset="0"/>
              </a:rPr>
              <a:t>, 1974, </a:t>
            </a:r>
            <a:r>
              <a:rPr lang="hr-HR" sz="1400" dirty="0" err="1">
                <a:solidFill>
                  <a:schemeClr val="tx2"/>
                </a:solidFill>
                <a:latin typeface="Calibri" panose="020F0502020204030204" pitchFamily="34" charset="0"/>
                <a:ea typeface="Calibri" panose="020F0502020204030204" pitchFamily="34" charset="0"/>
                <a:cs typeface="Times New Roman" panose="02020603050405020304" pitchFamily="18" charset="0"/>
              </a:rPr>
              <a:t>Boshier</a:t>
            </a:r>
            <a:r>
              <a:rPr lang="hr-HR" sz="1400" dirty="0">
                <a:solidFill>
                  <a:schemeClr val="tx2"/>
                </a:solidFill>
                <a:latin typeface="Calibri" panose="020F0502020204030204" pitchFamily="34" charset="0"/>
                <a:ea typeface="Calibri" panose="020F0502020204030204" pitchFamily="34" charset="0"/>
                <a:cs typeface="Times New Roman" panose="02020603050405020304" pitchFamily="18" charset="0"/>
              </a:rPr>
              <a:t> 1991, Kim i </a:t>
            </a:r>
            <a:r>
              <a:rPr lang="hr-HR" sz="1400" dirty="0" err="1">
                <a:solidFill>
                  <a:schemeClr val="tx2"/>
                </a:solidFill>
                <a:latin typeface="Calibri" panose="020F0502020204030204" pitchFamily="34" charset="0"/>
                <a:ea typeface="Calibri" panose="020F0502020204030204" pitchFamily="34" charset="0"/>
                <a:cs typeface="Times New Roman" panose="02020603050405020304" pitchFamily="18" charset="0"/>
              </a:rPr>
              <a:t>Merriam</a:t>
            </a:r>
            <a:r>
              <a:rPr lang="hr-HR" sz="1400" dirty="0">
                <a:solidFill>
                  <a:schemeClr val="tx2"/>
                </a:solidFill>
                <a:latin typeface="Calibri" panose="020F0502020204030204" pitchFamily="34" charset="0"/>
                <a:ea typeface="Calibri" panose="020F0502020204030204" pitchFamily="34" charset="0"/>
                <a:cs typeface="Times New Roman" panose="02020603050405020304" pitchFamily="18" charset="0"/>
              </a:rPr>
              <a:t>, 2004, </a:t>
            </a:r>
            <a:r>
              <a:rPr lang="hr-HR" sz="1400" dirty="0" err="1">
                <a:solidFill>
                  <a:schemeClr val="tx2"/>
                </a:solidFill>
                <a:latin typeface="Calibri" panose="020F0502020204030204" pitchFamily="34" charset="0"/>
                <a:ea typeface="Calibri" panose="020F0502020204030204" pitchFamily="34" charset="0"/>
                <a:cs typeface="Times New Roman" panose="02020603050405020304" pitchFamily="18" charset="0"/>
              </a:rPr>
              <a:t>Kirby</a:t>
            </a:r>
            <a:r>
              <a:rPr lang="hr-HR" sz="1400" dirty="0">
                <a:solidFill>
                  <a:schemeClr val="tx2"/>
                </a:solidFill>
                <a:latin typeface="Calibri" panose="020F0502020204030204" pitchFamily="34" charset="0"/>
                <a:ea typeface="Calibri" panose="020F0502020204030204" pitchFamily="34" charset="0"/>
                <a:cs typeface="Times New Roman" panose="02020603050405020304" pitchFamily="18" charset="0"/>
              </a:rPr>
              <a:t>  i suradnici 2010). </a:t>
            </a:r>
          </a:p>
          <a:p>
            <a:pPr marL="180975" indent="-180975" algn="just">
              <a:lnSpc>
                <a:spcPct val="115000"/>
              </a:lnSpc>
              <a:buFont typeface="Wingdings" panose="05000000000000000000" pitchFamily="2" charset="2"/>
              <a:buChar char="§"/>
            </a:pPr>
            <a:r>
              <a:rPr lang="hr-HR" sz="1400" dirty="0">
                <a:solidFill>
                  <a:schemeClr val="tx2"/>
                </a:solidFill>
                <a:latin typeface="Calibri" panose="020F0502020204030204" pitchFamily="34" charset="0"/>
                <a:ea typeface="Calibri" panose="020F0502020204030204" pitchFamily="34" charset="0"/>
                <a:cs typeface="Times New Roman" panose="02020603050405020304" pitchFamily="18" charset="0"/>
              </a:rPr>
              <a:t>EFA: izlučeno šest motivacijskih dimenzija</a:t>
            </a:r>
          </a:p>
          <a:p>
            <a:pPr marL="180975" indent="-180975" algn="just">
              <a:lnSpc>
                <a:spcPct val="115000"/>
              </a:lnSpc>
              <a:buFont typeface="Wingdings" panose="05000000000000000000" pitchFamily="2" charset="2"/>
              <a:buChar char="§"/>
            </a:pPr>
            <a:r>
              <a:rPr lang="hr-HR" sz="1400" dirty="0">
                <a:solidFill>
                  <a:schemeClr val="tx2"/>
                </a:solidFill>
                <a:latin typeface="Calibri" panose="020F0502020204030204" pitchFamily="34" charset="0"/>
                <a:ea typeface="Calibri" panose="020F0502020204030204" pitchFamily="34" charset="0"/>
                <a:cs typeface="Times New Roman" panose="02020603050405020304" pitchFamily="18" charset="0"/>
              </a:rPr>
              <a:t>Parcelizacijom čestica konstruirano je šest skala kojima je mjereno šest motivacijskih dimenzija.</a:t>
            </a:r>
          </a:p>
          <a:p>
            <a:pPr indent="270510" algn="just">
              <a:lnSpc>
                <a:spcPct val="115000"/>
              </a:lnSpc>
              <a:spcAft>
                <a:spcPts val="0"/>
              </a:spcAft>
            </a:pPr>
            <a:endParaRPr lang="hr-HR"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Oval 13"/>
          <p:cNvSpPr/>
          <p:nvPr/>
        </p:nvSpPr>
        <p:spPr>
          <a:xfrm>
            <a:off x="7524840" y="782246"/>
            <a:ext cx="747852" cy="614051"/>
          </a:xfrm>
          <a:prstGeom prst="ellipse">
            <a:avLst/>
          </a:prstGeom>
          <a:ln w="762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500" dirty="0"/>
              <a:t>3,58</a:t>
            </a:r>
          </a:p>
        </p:txBody>
      </p:sp>
      <p:sp>
        <p:nvSpPr>
          <p:cNvPr id="15" name="Oval 14"/>
          <p:cNvSpPr/>
          <p:nvPr/>
        </p:nvSpPr>
        <p:spPr>
          <a:xfrm>
            <a:off x="7552827" y="1396297"/>
            <a:ext cx="747852" cy="614051"/>
          </a:xfrm>
          <a:prstGeom prst="ellipse">
            <a:avLst/>
          </a:prstGeom>
          <a:ln w="762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500" dirty="0"/>
              <a:t>3,33</a:t>
            </a:r>
          </a:p>
        </p:txBody>
      </p:sp>
      <p:sp>
        <p:nvSpPr>
          <p:cNvPr id="16" name="Oval 15"/>
          <p:cNvSpPr/>
          <p:nvPr/>
        </p:nvSpPr>
        <p:spPr>
          <a:xfrm>
            <a:off x="7552827" y="2010348"/>
            <a:ext cx="747852" cy="614051"/>
          </a:xfrm>
          <a:prstGeom prst="ellipse">
            <a:avLst/>
          </a:prstGeom>
          <a:ln w="762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500" dirty="0"/>
              <a:t>3,29</a:t>
            </a:r>
          </a:p>
        </p:txBody>
      </p:sp>
      <p:sp>
        <p:nvSpPr>
          <p:cNvPr id="17" name="Oval 16"/>
          <p:cNvSpPr/>
          <p:nvPr/>
        </p:nvSpPr>
        <p:spPr>
          <a:xfrm>
            <a:off x="7552827" y="2641473"/>
            <a:ext cx="747852" cy="614051"/>
          </a:xfrm>
          <a:prstGeom prst="ellipse">
            <a:avLst/>
          </a:prstGeom>
          <a:ln w="762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500" dirty="0"/>
              <a:t>2,91</a:t>
            </a:r>
          </a:p>
        </p:txBody>
      </p:sp>
      <p:sp>
        <p:nvSpPr>
          <p:cNvPr id="18" name="Oval 17"/>
          <p:cNvSpPr/>
          <p:nvPr/>
        </p:nvSpPr>
        <p:spPr>
          <a:xfrm>
            <a:off x="7552827" y="3295960"/>
            <a:ext cx="747852" cy="614051"/>
          </a:xfrm>
          <a:prstGeom prst="ellipse">
            <a:avLst/>
          </a:prstGeom>
          <a:ln w="762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500" dirty="0"/>
              <a:t>2,71</a:t>
            </a:r>
          </a:p>
        </p:txBody>
      </p:sp>
      <p:sp>
        <p:nvSpPr>
          <p:cNvPr id="19" name="Oval 18"/>
          <p:cNvSpPr/>
          <p:nvPr/>
        </p:nvSpPr>
        <p:spPr>
          <a:xfrm>
            <a:off x="7552827" y="3950447"/>
            <a:ext cx="747852" cy="614051"/>
          </a:xfrm>
          <a:prstGeom prst="ellipse">
            <a:avLst/>
          </a:prstGeom>
          <a:ln w="762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500" dirty="0"/>
              <a:t>2,41</a:t>
            </a:r>
          </a:p>
        </p:txBody>
      </p:sp>
    </p:spTree>
    <p:extLst>
      <p:ext uri="{BB962C8B-B14F-4D97-AF65-F5344CB8AC3E}">
        <p14:creationId xmlns:p14="http://schemas.microsoft.com/office/powerpoint/2010/main" val="3998199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241817814"/>
              </p:ext>
            </p:extLst>
          </p:nvPr>
        </p:nvGraphicFramePr>
        <p:xfrm>
          <a:off x="282220" y="1106313"/>
          <a:ext cx="8579557" cy="2844799"/>
        </p:xfrm>
        <a:graphic>
          <a:graphicData uri="http://schemas.openxmlformats.org/drawingml/2006/table">
            <a:tbl>
              <a:tblPr firstRow="1" firstCol="1" bandRow="1">
                <a:tableStyleId>{B301B821-A1FF-4177-AEE7-76D212191A09}</a:tableStyleId>
              </a:tblPr>
              <a:tblGrid>
                <a:gridCol w="3002847">
                  <a:extLst>
                    <a:ext uri="{9D8B030D-6E8A-4147-A177-3AD203B41FA5}">
                      <a16:colId xmlns:a16="http://schemas.microsoft.com/office/drawing/2014/main" xmlns="" val="2811448539"/>
                    </a:ext>
                  </a:extLst>
                </a:gridCol>
                <a:gridCol w="1354666">
                  <a:extLst>
                    <a:ext uri="{9D8B030D-6E8A-4147-A177-3AD203B41FA5}">
                      <a16:colId xmlns:a16="http://schemas.microsoft.com/office/drawing/2014/main" xmlns="" val="4276064748"/>
                    </a:ext>
                  </a:extLst>
                </a:gridCol>
                <a:gridCol w="3051312">
                  <a:extLst>
                    <a:ext uri="{9D8B030D-6E8A-4147-A177-3AD203B41FA5}">
                      <a16:colId xmlns:a16="http://schemas.microsoft.com/office/drawing/2014/main" xmlns="" val="1625443876"/>
                    </a:ext>
                  </a:extLst>
                </a:gridCol>
                <a:gridCol w="1170732">
                  <a:extLst>
                    <a:ext uri="{9D8B030D-6E8A-4147-A177-3AD203B41FA5}">
                      <a16:colId xmlns:a16="http://schemas.microsoft.com/office/drawing/2014/main" xmlns="" val="970083444"/>
                    </a:ext>
                  </a:extLst>
                </a:gridCol>
              </a:tblGrid>
              <a:tr h="624020">
                <a:tc>
                  <a:txBody>
                    <a:bodyPr/>
                    <a:lstStyle/>
                    <a:p>
                      <a:pPr algn="ctr">
                        <a:lnSpc>
                          <a:spcPct val="115000"/>
                        </a:lnSpc>
                        <a:spcAft>
                          <a:spcPts val="0"/>
                        </a:spcAft>
                      </a:pPr>
                      <a:r>
                        <a:rPr lang="hr-HR" sz="1400" dirty="0">
                          <a:effectLst/>
                        </a:rPr>
                        <a:t> FORMALNO OBRAZOVANJE </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hr-HR" sz="1400" dirty="0">
                          <a:effectLst/>
                        </a:rPr>
                        <a:t>Prihvaćanje</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hr-HR" sz="1400" dirty="0">
                          <a:effectLst/>
                        </a:rPr>
                        <a:t>NEFORMALNO OBRAZOVANJE</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hr-HR" sz="1400" dirty="0">
                          <a:effectLst/>
                        </a:rPr>
                        <a:t>Prihvaćanje</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100744175"/>
                  </a:ext>
                </a:extLst>
              </a:tr>
              <a:tr h="385424">
                <a:tc>
                  <a:txBody>
                    <a:bodyPr/>
                    <a:lstStyle/>
                    <a:p>
                      <a:pPr>
                        <a:lnSpc>
                          <a:spcPct val="115000"/>
                        </a:lnSpc>
                        <a:spcAft>
                          <a:spcPts val="0"/>
                        </a:spcAft>
                      </a:pPr>
                      <a:r>
                        <a:rPr lang="hr-HR" sz="1600" b="0" dirty="0">
                          <a:solidFill>
                            <a:schemeClr val="tx2"/>
                          </a:solidFill>
                          <a:effectLst/>
                        </a:rPr>
                        <a:t>Kognitivni interes</a:t>
                      </a:r>
                      <a:endParaRPr lang="hr-HR" sz="1600" b="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600" dirty="0">
                          <a:solidFill>
                            <a:schemeClr val="tx2"/>
                          </a:solidFill>
                          <a:effectLst/>
                        </a:rPr>
                        <a:t>3,37</a:t>
                      </a:r>
                      <a:endParaRPr lang="hr-HR" sz="1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hr-HR" sz="1600" dirty="0">
                          <a:solidFill>
                            <a:schemeClr val="tx2"/>
                          </a:solidFill>
                          <a:effectLst/>
                        </a:rPr>
                        <a:t>Kognitivni interes</a:t>
                      </a:r>
                      <a:endParaRPr lang="hr-HR"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600">
                          <a:solidFill>
                            <a:schemeClr val="tx2"/>
                          </a:solidFill>
                          <a:effectLst/>
                        </a:rPr>
                        <a:t>3,54</a:t>
                      </a:r>
                      <a:endParaRPr lang="hr-HR" sz="16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805090282"/>
                  </a:ext>
                </a:extLst>
              </a:tr>
              <a:tr h="367071">
                <a:tc>
                  <a:txBody>
                    <a:bodyPr/>
                    <a:lstStyle/>
                    <a:p>
                      <a:pPr>
                        <a:lnSpc>
                          <a:spcPct val="115000"/>
                        </a:lnSpc>
                        <a:spcAft>
                          <a:spcPts val="0"/>
                        </a:spcAft>
                      </a:pPr>
                      <a:r>
                        <a:rPr lang="hr-HR" sz="1600" b="1" dirty="0">
                          <a:solidFill>
                            <a:schemeClr val="tx2"/>
                          </a:solidFill>
                          <a:effectLst/>
                        </a:rPr>
                        <a:t>Profesionalno </a:t>
                      </a:r>
                      <a:r>
                        <a:rPr lang="hr-HR" sz="1600" b="1" dirty="0" err="1">
                          <a:solidFill>
                            <a:schemeClr val="tx2"/>
                          </a:solidFill>
                          <a:effectLst/>
                        </a:rPr>
                        <a:t>nap</a:t>
                      </a:r>
                      <a:r>
                        <a:rPr lang="hr-HR" sz="1600" b="1" dirty="0">
                          <a:solidFill>
                            <a:schemeClr val="tx2"/>
                          </a:solidFill>
                          <a:effectLst/>
                        </a:rPr>
                        <a:t>. i usavršavanje</a:t>
                      </a:r>
                      <a:endParaRPr lang="hr-HR" sz="1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600" dirty="0">
                          <a:solidFill>
                            <a:schemeClr val="tx2"/>
                          </a:solidFill>
                          <a:effectLst/>
                        </a:rPr>
                        <a:t>3,01</a:t>
                      </a:r>
                      <a:endParaRPr lang="hr-HR"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hr-HR" sz="1600" b="1" dirty="0">
                          <a:solidFill>
                            <a:schemeClr val="tx2"/>
                          </a:solidFill>
                          <a:effectLst/>
                        </a:rPr>
                        <a:t>Poboljšanje izgleda za </a:t>
                      </a:r>
                      <a:r>
                        <a:rPr lang="hr-HR" sz="1600" b="1" dirty="0" err="1">
                          <a:solidFill>
                            <a:schemeClr val="tx2"/>
                          </a:solidFill>
                          <a:effectLst/>
                        </a:rPr>
                        <a:t>pron</a:t>
                      </a:r>
                      <a:r>
                        <a:rPr lang="hr-HR" sz="1600" b="1" dirty="0">
                          <a:solidFill>
                            <a:schemeClr val="tx2"/>
                          </a:solidFill>
                          <a:effectLst/>
                        </a:rPr>
                        <a:t>. posla</a:t>
                      </a:r>
                      <a:endParaRPr lang="hr-HR" sz="1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600" dirty="0">
                          <a:solidFill>
                            <a:schemeClr val="tx2"/>
                          </a:solidFill>
                          <a:effectLst/>
                        </a:rPr>
                        <a:t>3,35</a:t>
                      </a:r>
                      <a:endParaRPr lang="hr-HR" sz="1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791997433"/>
                  </a:ext>
                </a:extLst>
              </a:tr>
              <a:tr h="367071">
                <a:tc>
                  <a:txBody>
                    <a:bodyPr/>
                    <a:lstStyle/>
                    <a:p>
                      <a:pPr>
                        <a:lnSpc>
                          <a:spcPct val="115000"/>
                        </a:lnSpc>
                        <a:spcAft>
                          <a:spcPts val="0"/>
                        </a:spcAft>
                      </a:pPr>
                      <a:r>
                        <a:rPr lang="hr-HR" sz="1600" b="0" dirty="0">
                          <a:solidFill>
                            <a:schemeClr val="tx2"/>
                          </a:solidFill>
                          <a:effectLst/>
                        </a:rPr>
                        <a:t>Poboljšanje izgleda za </a:t>
                      </a:r>
                      <a:r>
                        <a:rPr lang="hr-HR" sz="1600" b="0" dirty="0" err="1">
                          <a:solidFill>
                            <a:schemeClr val="tx2"/>
                          </a:solidFill>
                          <a:effectLst/>
                        </a:rPr>
                        <a:t>pron</a:t>
                      </a:r>
                      <a:r>
                        <a:rPr lang="hr-HR" sz="1600" b="0" dirty="0">
                          <a:solidFill>
                            <a:schemeClr val="tx2"/>
                          </a:solidFill>
                          <a:effectLst/>
                        </a:rPr>
                        <a:t>. posla</a:t>
                      </a:r>
                      <a:endParaRPr lang="hr-HR" sz="1600" b="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600">
                          <a:solidFill>
                            <a:schemeClr val="tx2"/>
                          </a:solidFill>
                          <a:effectLst/>
                        </a:rPr>
                        <a:t>2,63</a:t>
                      </a:r>
                      <a:endParaRPr lang="hr-HR" sz="16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hr-HR" sz="1600" dirty="0">
                          <a:solidFill>
                            <a:schemeClr val="tx2"/>
                          </a:solidFill>
                          <a:effectLst/>
                        </a:rPr>
                        <a:t>Profesionalno </a:t>
                      </a:r>
                      <a:r>
                        <a:rPr lang="hr-HR" sz="1600" dirty="0" err="1">
                          <a:solidFill>
                            <a:schemeClr val="tx2"/>
                          </a:solidFill>
                          <a:effectLst/>
                        </a:rPr>
                        <a:t>nap</a:t>
                      </a:r>
                      <a:r>
                        <a:rPr lang="hr-HR" sz="1600" dirty="0">
                          <a:solidFill>
                            <a:schemeClr val="tx2"/>
                          </a:solidFill>
                          <a:effectLst/>
                        </a:rPr>
                        <a:t>. i usavršavanje</a:t>
                      </a:r>
                      <a:endParaRPr lang="hr-HR"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600" dirty="0">
                          <a:solidFill>
                            <a:schemeClr val="tx2"/>
                          </a:solidFill>
                          <a:effectLst/>
                        </a:rPr>
                        <a:t>3,34</a:t>
                      </a:r>
                      <a:endParaRPr lang="hr-HR"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521353833"/>
                  </a:ext>
                </a:extLst>
              </a:tr>
              <a:tr h="367071">
                <a:tc>
                  <a:txBody>
                    <a:bodyPr/>
                    <a:lstStyle/>
                    <a:p>
                      <a:pPr>
                        <a:lnSpc>
                          <a:spcPct val="115000"/>
                        </a:lnSpc>
                        <a:spcAft>
                          <a:spcPts val="0"/>
                        </a:spcAft>
                      </a:pPr>
                      <a:r>
                        <a:rPr lang="hr-HR" sz="1600" b="1" dirty="0">
                          <a:solidFill>
                            <a:schemeClr val="tx2"/>
                          </a:solidFill>
                          <a:effectLst/>
                        </a:rPr>
                        <a:t>Formalni zahtjevi</a:t>
                      </a:r>
                      <a:endParaRPr lang="hr-HR" sz="1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600">
                          <a:solidFill>
                            <a:schemeClr val="tx2"/>
                          </a:solidFill>
                          <a:effectLst/>
                        </a:rPr>
                        <a:t>2,48</a:t>
                      </a:r>
                      <a:endParaRPr lang="hr-HR" sz="16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hr-HR" sz="1600" dirty="0">
                          <a:solidFill>
                            <a:schemeClr val="tx2"/>
                          </a:solidFill>
                          <a:effectLst/>
                        </a:rPr>
                        <a:t>Socijalni kontakti</a:t>
                      </a:r>
                      <a:endParaRPr lang="hr-HR"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600" dirty="0">
                          <a:solidFill>
                            <a:schemeClr val="tx2"/>
                          </a:solidFill>
                          <a:effectLst/>
                        </a:rPr>
                        <a:t>3,0</a:t>
                      </a:r>
                      <a:endParaRPr lang="hr-HR"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54620633"/>
                  </a:ext>
                </a:extLst>
              </a:tr>
              <a:tr h="367071">
                <a:tc>
                  <a:txBody>
                    <a:bodyPr/>
                    <a:lstStyle/>
                    <a:p>
                      <a:pPr>
                        <a:lnSpc>
                          <a:spcPct val="115000"/>
                        </a:lnSpc>
                        <a:spcAft>
                          <a:spcPts val="0"/>
                        </a:spcAft>
                      </a:pPr>
                      <a:r>
                        <a:rPr lang="hr-HR" sz="1600" b="0" dirty="0">
                          <a:solidFill>
                            <a:schemeClr val="tx2"/>
                          </a:solidFill>
                          <a:effectLst/>
                        </a:rPr>
                        <a:t>Socijalni kontakti</a:t>
                      </a:r>
                      <a:endParaRPr lang="hr-HR" sz="1600" b="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600">
                          <a:solidFill>
                            <a:schemeClr val="tx2"/>
                          </a:solidFill>
                          <a:effectLst/>
                        </a:rPr>
                        <a:t>2,45</a:t>
                      </a:r>
                      <a:endParaRPr lang="hr-HR" sz="16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hr-HR" sz="1600">
                          <a:solidFill>
                            <a:schemeClr val="tx2"/>
                          </a:solidFill>
                          <a:effectLst/>
                        </a:rPr>
                        <a:t>Psihosocijalna stimulacija</a:t>
                      </a:r>
                      <a:endParaRPr lang="hr-HR" sz="16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600" dirty="0">
                          <a:solidFill>
                            <a:schemeClr val="tx2"/>
                          </a:solidFill>
                          <a:effectLst/>
                        </a:rPr>
                        <a:t>2,67</a:t>
                      </a:r>
                      <a:endParaRPr lang="hr-HR"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555567516"/>
                  </a:ext>
                </a:extLst>
              </a:tr>
              <a:tr h="367071">
                <a:tc>
                  <a:txBody>
                    <a:bodyPr/>
                    <a:lstStyle/>
                    <a:p>
                      <a:pPr>
                        <a:lnSpc>
                          <a:spcPct val="115000"/>
                        </a:lnSpc>
                        <a:spcAft>
                          <a:spcPts val="0"/>
                        </a:spcAft>
                      </a:pPr>
                      <a:r>
                        <a:rPr lang="hr-HR" sz="1600" b="0" dirty="0">
                          <a:solidFill>
                            <a:schemeClr val="tx2"/>
                          </a:solidFill>
                          <a:effectLst/>
                        </a:rPr>
                        <a:t>Psihosocijalna stimulacija</a:t>
                      </a:r>
                      <a:endParaRPr lang="hr-HR" sz="1600" b="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600">
                          <a:solidFill>
                            <a:schemeClr val="tx2"/>
                          </a:solidFill>
                          <a:effectLst/>
                        </a:rPr>
                        <a:t>2,44</a:t>
                      </a:r>
                      <a:endParaRPr lang="hr-HR" sz="16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hr-HR" sz="1600">
                          <a:solidFill>
                            <a:schemeClr val="tx2"/>
                          </a:solidFill>
                          <a:effectLst/>
                        </a:rPr>
                        <a:t>Formalni zahtjevi</a:t>
                      </a:r>
                      <a:endParaRPr lang="hr-HR" sz="16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600" dirty="0">
                          <a:solidFill>
                            <a:schemeClr val="tx2"/>
                          </a:solidFill>
                          <a:effectLst/>
                        </a:rPr>
                        <a:t>2,41</a:t>
                      </a:r>
                      <a:endParaRPr lang="hr-HR"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928921278"/>
                  </a:ext>
                </a:extLst>
              </a:tr>
            </a:tbl>
          </a:graphicData>
        </a:graphic>
      </p:graphicFrame>
      <p:sp>
        <p:nvSpPr>
          <p:cNvPr id="4" name="Title 1"/>
          <p:cNvSpPr txBox="1">
            <a:spLocks/>
          </p:cNvSpPr>
          <p:nvPr/>
        </p:nvSpPr>
        <p:spPr>
          <a:xfrm>
            <a:off x="424495" y="110050"/>
            <a:ext cx="6179506" cy="346249"/>
          </a:xfrm>
          <a:prstGeom prst="rect">
            <a:avLst/>
          </a:prstGeom>
        </p:spPr>
        <p:txBody>
          <a:bodyPr vert="horz" wrap="square" lIns="0" tIns="0" rIns="0" bIns="0" rtlCol="0" anchor="t">
            <a:spAutoFit/>
          </a:bodyPr>
          <a:lstStyle>
            <a:lvl1pPr algn="l" defTabSz="924282" rtl="0" eaLnBrk="1" latinLnBrk="0" hangingPunct="1">
              <a:lnSpc>
                <a:spcPct val="90000"/>
              </a:lnSpc>
              <a:spcBef>
                <a:spcPts val="408"/>
              </a:spcBef>
              <a:buNone/>
              <a:tabLst/>
              <a:defRPr sz="3300" b="1" kern="1200" baseline="0">
                <a:solidFill>
                  <a:schemeClr val="tx1"/>
                </a:solidFill>
                <a:latin typeface="+mj-lt"/>
                <a:ea typeface="+mj-ea"/>
                <a:cs typeface="+mj-cs"/>
              </a:defRPr>
            </a:lvl1pPr>
          </a:lstStyle>
          <a:p>
            <a:r>
              <a:rPr lang="hr-HR" sz="2500" dirty="0">
                <a:solidFill>
                  <a:schemeClr val="tx2"/>
                </a:solidFill>
              </a:rPr>
              <a:t>Motivi obrazovanja odraslih</a:t>
            </a:r>
          </a:p>
        </p:txBody>
      </p:sp>
    </p:spTree>
    <p:extLst>
      <p:ext uri="{BB962C8B-B14F-4D97-AF65-F5344CB8AC3E}">
        <p14:creationId xmlns:p14="http://schemas.microsoft.com/office/powerpoint/2010/main" val="1646338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57154" y="78593"/>
            <a:ext cx="6179506" cy="346249"/>
          </a:xfrm>
          <a:prstGeom prst="rect">
            <a:avLst/>
          </a:prstGeom>
        </p:spPr>
        <p:txBody>
          <a:bodyPr vert="horz" wrap="square" lIns="0" tIns="0" rIns="0" bIns="0" rtlCol="0" anchor="t">
            <a:spAutoFit/>
          </a:bodyPr>
          <a:lstStyle>
            <a:lvl1pPr algn="l" defTabSz="924282" rtl="0" eaLnBrk="1" latinLnBrk="0" hangingPunct="1">
              <a:lnSpc>
                <a:spcPct val="90000"/>
              </a:lnSpc>
              <a:spcBef>
                <a:spcPts val="408"/>
              </a:spcBef>
              <a:buNone/>
              <a:tabLst/>
              <a:defRPr sz="3300" b="1" kern="1200" baseline="0">
                <a:solidFill>
                  <a:schemeClr val="tx1"/>
                </a:solidFill>
                <a:latin typeface="+mj-lt"/>
                <a:ea typeface="+mj-ea"/>
                <a:cs typeface="+mj-cs"/>
              </a:defRPr>
            </a:lvl1pPr>
          </a:lstStyle>
          <a:p>
            <a:r>
              <a:rPr lang="hr-HR" sz="2500" dirty="0">
                <a:solidFill>
                  <a:schemeClr val="tx2"/>
                </a:solidFill>
              </a:rPr>
              <a:t>Motivi obrazovanja odraslih</a:t>
            </a:r>
          </a:p>
        </p:txBody>
      </p:sp>
      <p:sp>
        <p:nvSpPr>
          <p:cNvPr id="3" name="Pentagon 39"/>
          <p:cNvSpPr/>
          <p:nvPr/>
        </p:nvSpPr>
        <p:spPr>
          <a:xfrm>
            <a:off x="863283" y="759672"/>
            <a:ext cx="2375149" cy="33136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b="1" dirty="0"/>
          </a:p>
          <a:p>
            <a:pPr algn="ctr"/>
            <a:r>
              <a:rPr lang="hr-HR" sz="1400" b="1" dirty="0"/>
              <a:t>Kognitivni interesi</a:t>
            </a:r>
            <a:endParaRPr lang="hr-HR" sz="1400" b="1" dirty="0">
              <a:latin typeface="Calibri" panose="020F0502020204030204" pitchFamily="34" charset="0"/>
            </a:endParaRPr>
          </a:p>
          <a:p>
            <a:pPr algn="ctr"/>
            <a:endParaRPr lang="hr-HR" sz="1400" b="1" dirty="0"/>
          </a:p>
        </p:txBody>
      </p:sp>
      <p:grpSp>
        <p:nvGrpSpPr>
          <p:cNvPr id="6" name="Group 5"/>
          <p:cNvGrpSpPr/>
          <p:nvPr/>
        </p:nvGrpSpPr>
        <p:grpSpPr>
          <a:xfrm>
            <a:off x="3238432" y="616184"/>
            <a:ext cx="258906" cy="618339"/>
            <a:chOff x="5507612" y="172770"/>
            <a:chExt cx="258906" cy="618339"/>
          </a:xfrm>
        </p:grpSpPr>
        <p:cxnSp>
          <p:nvCxnSpPr>
            <p:cNvPr id="4" name="Straight Connector 3"/>
            <p:cNvCxnSpPr/>
            <p:nvPr/>
          </p:nvCxnSpPr>
          <p:spPr bwMode="gray">
            <a:xfrm>
              <a:off x="5766518" y="172770"/>
              <a:ext cx="0" cy="618339"/>
            </a:xfrm>
            <a:prstGeom prst="line">
              <a:avLst/>
            </a:prstGeom>
            <a:ln cap="rnd">
              <a:solidFill>
                <a:schemeClr val="bg2"/>
              </a:solidFill>
              <a:tailEnd type="none" w="lg" len="lg"/>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bwMode="gray">
            <a:xfrm>
              <a:off x="5507612" y="481939"/>
              <a:ext cx="258905" cy="0"/>
            </a:xfrm>
            <a:prstGeom prst="line">
              <a:avLst/>
            </a:prstGeom>
            <a:ln cap="rnd">
              <a:solidFill>
                <a:schemeClr val="tx2"/>
              </a:solidFill>
              <a:tailEnd type="oval" w="lg" len="lg"/>
            </a:ln>
          </p:spPr>
          <p:style>
            <a:lnRef idx="1">
              <a:schemeClr val="accent1"/>
            </a:lnRef>
            <a:fillRef idx="0">
              <a:schemeClr val="accent1"/>
            </a:fillRef>
            <a:effectRef idx="0">
              <a:schemeClr val="accent1"/>
            </a:effectRef>
            <a:fontRef idx="minor">
              <a:schemeClr val="tx1"/>
            </a:fontRef>
          </p:style>
        </p:cxnSp>
      </p:grpSp>
      <p:sp>
        <p:nvSpPr>
          <p:cNvPr id="9" name="TextBox 8"/>
          <p:cNvSpPr txBox="1"/>
          <p:nvPr/>
        </p:nvSpPr>
        <p:spPr>
          <a:xfrm>
            <a:off x="3756243" y="703193"/>
            <a:ext cx="2991556" cy="430887"/>
          </a:xfrm>
          <a:prstGeom prst="rect">
            <a:avLst/>
          </a:prstGeom>
        </p:spPr>
        <p:txBody>
          <a:bodyPr vert="horz" wrap="square" lIns="0" tIns="0" rIns="0" bIns="0" rtlCol="0">
            <a:spAutoFit/>
          </a:bodyPr>
          <a:lstStyle/>
          <a:p>
            <a:pPr marL="4763"/>
            <a:r>
              <a:rPr lang="hr-HR" sz="1400" dirty="0">
                <a:solidFill>
                  <a:schemeClr val="tx2"/>
                </a:solidFill>
              </a:rPr>
              <a:t>Žene</a:t>
            </a:r>
          </a:p>
          <a:p>
            <a:pPr marL="4763"/>
            <a:r>
              <a:rPr lang="hr-HR" sz="1400" dirty="0">
                <a:solidFill>
                  <a:schemeClr val="tx2"/>
                </a:solidFill>
              </a:rPr>
              <a:t>Najmlađa dob (25-30 godina)</a:t>
            </a:r>
          </a:p>
        </p:txBody>
      </p:sp>
      <p:grpSp>
        <p:nvGrpSpPr>
          <p:cNvPr id="18" name="Group 17"/>
          <p:cNvGrpSpPr/>
          <p:nvPr/>
        </p:nvGrpSpPr>
        <p:grpSpPr>
          <a:xfrm>
            <a:off x="863283" y="1392369"/>
            <a:ext cx="2634055" cy="618339"/>
            <a:chOff x="942305" y="1746504"/>
            <a:chExt cx="2634055" cy="618339"/>
          </a:xfrm>
        </p:grpSpPr>
        <p:sp>
          <p:nvSpPr>
            <p:cNvPr id="10" name="Pentagon 39"/>
            <p:cNvSpPr/>
            <p:nvPr/>
          </p:nvSpPr>
          <p:spPr>
            <a:xfrm>
              <a:off x="942305" y="1889992"/>
              <a:ext cx="2375149" cy="33136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b="1" dirty="0"/>
            </a:p>
            <a:p>
              <a:pPr algn="ctr"/>
              <a:r>
                <a:rPr lang="hr-HR" sz="1400" b="1" dirty="0"/>
                <a:t>Psihosocijalna stimulacija</a:t>
              </a:r>
              <a:endParaRPr lang="hr-HR" sz="1400" b="1" dirty="0">
                <a:latin typeface="Calibri" panose="020F0502020204030204" pitchFamily="34" charset="0"/>
              </a:endParaRPr>
            </a:p>
            <a:p>
              <a:pPr algn="ctr"/>
              <a:endParaRPr lang="hr-HR" sz="1400" b="1" dirty="0"/>
            </a:p>
          </p:txBody>
        </p:sp>
        <p:grpSp>
          <p:nvGrpSpPr>
            <p:cNvPr id="11" name="Group 10"/>
            <p:cNvGrpSpPr/>
            <p:nvPr/>
          </p:nvGrpSpPr>
          <p:grpSpPr>
            <a:xfrm>
              <a:off x="3317454" y="1746504"/>
              <a:ext cx="258906" cy="618339"/>
              <a:chOff x="5507612" y="172770"/>
              <a:chExt cx="258906" cy="618339"/>
            </a:xfrm>
          </p:grpSpPr>
          <p:cxnSp>
            <p:nvCxnSpPr>
              <p:cNvPr id="12" name="Straight Connector 11"/>
              <p:cNvCxnSpPr/>
              <p:nvPr/>
            </p:nvCxnSpPr>
            <p:spPr bwMode="gray">
              <a:xfrm>
                <a:off x="5766518" y="172770"/>
                <a:ext cx="0" cy="618339"/>
              </a:xfrm>
              <a:prstGeom prst="line">
                <a:avLst/>
              </a:prstGeom>
              <a:ln cap="rnd">
                <a:solidFill>
                  <a:schemeClr val="bg2"/>
                </a:solidFill>
                <a:tailEnd type="none" w="lg" len="lg"/>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5507612" y="481939"/>
                <a:ext cx="258905" cy="0"/>
              </a:xfrm>
              <a:prstGeom prst="line">
                <a:avLst/>
              </a:prstGeom>
              <a:ln cap="rnd">
                <a:solidFill>
                  <a:schemeClr val="tx2"/>
                </a:solidFill>
                <a:tailEnd type="oval" w="lg" len="lg"/>
              </a:ln>
            </p:spPr>
            <p:style>
              <a:lnRef idx="1">
                <a:schemeClr val="accent1"/>
              </a:lnRef>
              <a:fillRef idx="0">
                <a:schemeClr val="accent1"/>
              </a:fillRef>
              <a:effectRef idx="0">
                <a:schemeClr val="accent1"/>
              </a:effectRef>
              <a:fontRef idx="minor">
                <a:schemeClr val="tx1"/>
              </a:fontRef>
            </p:style>
          </p:cxnSp>
        </p:grpSp>
      </p:grpSp>
      <p:grpSp>
        <p:nvGrpSpPr>
          <p:cNvPr id="19" name="Group 18"/>
          <p:cNvGrpSpPr/>
          <p:nvPr/>
        </p:nvGrpSpPr>
        <p:grpSpPr>
          <a:xfrm>
            <a:off x="863283" y="2087166"/>
            <a:ext cx="2634055" cy="618339"/>
            <a:chOff x="942305" y="1746504"/>
            <a:chExt cx="2634055" cy="618339"/>
          </a:xfrm>
        </p:grpSpPr>
        <p:sp>
          <p:nvSpPr>
            <p:cNvPr id="20" name="Pentagon 39"/>
            <p:cNvSpPr/>
            <p:nvPr/>
          </p:nvSpPr>
          <p:spPr>
            <a:xfrm>
              <a:off x="942305" y="1889992"/>
              <a:ext cx="2375149" cy="33136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b="1" dirty="0"/>
            </a:p>
            <a:p>
              <a:pPr algn="ctr"/>
              <a:r>
                <a:rPr lang="hr-HR" sz="1400" b="1" dirty="0"/>
                <a:t>Socijalni kontakti</a:t>
              </a:r>
              <a:endParaRPr lang="hr-HR" sz="1400" b="1" dirty="0">
                <a:latin typeface="Calibri" panose="020F0502020204030204" pitchFamily="34" charset="0"/>
              </a:endParaRPr>
            </a:p>
            <a:p>
              <a:pPr algn="ctr"/>
              <a:endParaRPr lang="hr-HR" sz="1400" b="1" dirty="0"/>
            </a:p>
          </p:txBody>
        </p:sp>
        <p:grpSp>
          <p:nvGrpSpPr>
            <p:cNvPr id="21" name="Group 20"/>
            <p:cNvGrpSpPr/>
            <p:nvPr/>
          </p:nvGrpSpPr>
          <p:grpSpPr>
            <a:xfrm>
              <a:off x="3317454" y="1746504"/>
              <a:ext cx="258906" cy="618339"/>
              <a:chOff x="5507612" y="172770"/>
              <a:chExt cx="258906" cy="618339"/>
            </a:xfrm>
          </p:grpSpPr>
          <p:cxnSp>
            <p:nvCxnSpPr>
              <p:cNvPr id="22" name="Straight Connector 21"/>
              <p:cNvCxnSpPr/>
              <p:nvPr/>
            </p:nvCxnSpPr>
            <p:spPr bwMode="gray">
              <a:xfrm>
                <a:off x="5766518" y="172770"/>
                <a:ext cx="0" cy="618339"/>
              </a:xfrm>
              <a:prstGeom prst="line">
                <a:avLst/>
              </a:prstGeom>
              <a:ln cap="rnd">
                <a:solidFill>
                  <a:schemeClr val="bg2"/>
                </a:solidFill>
                <a:tailEnd type="none" w="lg" len="lg"/>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gray">
              <a:xfrm>
                <a:off x="5507612" y="481939"/>
                <a:ext cx="258905" cy="0"/>
              </a:xfrm>
              <a:prstGeom prst="line">
                <a:avLst/>
              </a:prstGeom>
              <a:ln cap="rnd">
                <a:solidFill>
                  <a:schemeClr val="tx2"/>
                </a:solidFill>
                <a:tailEnd type="oval" w="lg" len="lg"/>
              </a:ln>
            </p:spPr>
            <p:style>
              <a:lnRef idx="1">
                <a:schemeClr val="accent1"/>
              </a:lnRef>
              <a:fillRef idx="0">
                <a:schemeClr val="accent1"/>
              </a:fillRef>
              <a:effectRef idx="0">
                <a:schemeClr val="accent1"/>
              </a:effectRef>
              <a:fontRef idx="minor">
                <a:schemeClr val="tx1"/>
              </a:fontRef>
            </p:style>
          </p:cxnSp>
        </p:grpSp>
      </p:grpSp>
      <p:sp>
        <p:nvSpPr>
          <p:cNvPr id="24" name="Pentagon 39"/>
          <p:cNvSpPr/>
          <p:nvPr/>
        </p:nvSpPr>
        <p:spPr>
          <a:xfrm>
            <a:off x="863282" y="2924187"/>
            <a:ext cx="2375149" cy="33136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b="1" dirty="0"/>
          </a:p>
          <a:p>
            <a:pPr algn="ctr"/>
            <a:r>
              <a:rPr lang="hr-HR" sz="1400" b="1" dirty="0"/>
              <a:t>Pronalazak posla</a:t>
            </a:r>
            <a:endParaRPr lang="hr-HR" sz="1400" b="1" dirty="0">
              <a:latin typeface="Calibri" panose="020F0502020204030204" pitchFamily="34" charset="0"/>
            </a:endParaRPr>
          </a:p>
          <a:p>
            <a:pPr algn="ctr"/>
            <a:endParaRPr lang="hr-HR" sz="1400" b="1" dirty="0"/>
          </a:p>
        </p:txBody>
      </p:sp>
      <p:grpSp>
        <p:nvGrpSpPr>
          <p:cNvPr id="25" name="Group 24"/>
          <p:cNvGrpSpPr/>
          <p:nvPr/>
        </p:nvGrpSpPr>
        <p:grpSpPr>
          <a:xfrm>
            <a:off x="3238431" y="2780699"/>
            <a:ext cx="258906" cy="618339"/>
            <a:chOff x="5507612" y="172770"/>
            <a:chExt cx="258906" cy="618339"/>
          </a:xfrm>
        </p:grpSpPr>
        <p:cxnSp>
          <p:nvCxnSpPr>
            <p:cNvPr id="26" name="Straight Connector 25"/>
            <p:cNvCxnSpPr/>
            <p:nvPr/>
          </p:nvCxnSpPr>
          <p:spPr bwMode="gray">
            <a:xfrm>
              <a:off x="5766518" y="172770"/>
              <a:ext cx="0" cy="618339"/>
            </a:xfrm>
            <a:prstGeom prst="line">
              <a:avLst/>
            </a:prstGeom>
            <a:ln cap="rnd">
              <a:solidFill>
                <a:schemeClr val="bg2"/>
              </a:solidFill>
              <a:tailEnd type="none" w="lg" len="lg"/>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gray">
            <a:xfrm>
              <a:off x="5507612" y="481939"/>
              <a:ext cx="258905" cy="0"/>
            </a:xfrm>
            <a:prstGeom prst="line">
              <a:avLst/>
            </a:prstGeom>
            <a:ln cap="rnd">
              <a:solidFill>
                <a:schemeClr val="tx2"/>
              </a:solidFill>
              <a:tailEnd type="oval" w="lg" len="lg"/>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863282" y="3556884"/>
            <a:ext cx="2634055" cy="618339"/>
            <a:chOff x="942305" y="1746504"/>
            <a:chExt cx="2634055" cy="618339"/>
          </a:xfrm>
        </p:grpSpPr>
        <p:sp>
          <p:nvSpPr>
            <p:cNvPr id="29" name="Pentagon 39"/>
            <p:cNvSpPr/>
            <p:nvPr/>
          </p:nvSpPr>
          <p:spPr>
            <a:xfrm>
              <a:off x="942305" y="1889992"/>
              <a:ext cx="2375149" cy="33136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b="1" dirty="0"/>
            </a:p>
            <a:p>
              <a:pPr algn="ctr"/>
              <a:r>
                <a:rPr lang="hr-HR" sz="1400" b="1" dirty="0"/>
                <a:t>Profesionalno napredovanje </a:t>
              </a:r>
              <a:endParaRPr lang="hr-HR" sz="1400" b="1" dirty="0">
                <a:latin typeface="Calibri" panose="020F0502020204030204" pitchFamily="34" charset="0"/>
              </a:endParaRPr>
            </a:p>
            <a:p>
              <a:pPr algn="ctr"/>
              <a:endParaRPr lang="hr-HR" sz="1400" b="1" dirty="0"/>
            </a:p>
          </p:txBody>
        </p:sp>
        <p:grpSp>
          <p:nvGrpSpPr>
            <p:cNvPr id="30" name="Group 29"/>
            <p:cNvGrpSpPr/>
            <p:nvPr/>
          </p:nvGrpSpPr>
          <p:grpSpPr>
            <a:xfrm>
              <a:off x="3317454" y="1746504"/>
              <a:ext cx="258906" cy="618339"/>
              <a:chOff x="5507612" y="172770"/>
              <a:chExt cx="258906" cy="618339"/>
            </a:xfrm>
          </p:grpSpPr>
          <p:cxnSp>
            <p:nvCxnSpPr>
              <p:cNvPr id="31" name="Straight Connector 30"/>
              <p:cNvCxnSpPr/>
              <p:nvPr/>
            </p:nvCxnSpPr>
            <p:spPr bwMode="gray">
              <a:xfrm>
                <a:off x="5766518" y="172770"/>
                <a:ext cx="0" cy="618339"/>
              </a:xfrm>
              <a:prstGeom prst="line">
                <a:avLst/>
              </a:prstGeom>
              <a:ln cap="rnd">
                <a:solidFill>
                  <a:schemeClr val="bg2"/>
                </a:solidFill>
                <a:tailEnd type="none" w="lg" len="lg"/>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gray">
              <a:xfrm>
                <a:off x="5507612" y="481939"/>
                <a:ext cx="258905" cy="0"/>
              </a:xfrm>
              <a:prstGeom prst="line">
                <a:avLst/>
              </a:prstGeom>
              <a:ln cap="rnd">
                <a:solidFill>
                  <a:schemeClr val="tx2"/>
                </a:solidFill>
                <a:tailEnd type="oval" w="lg" len="lg"/>
              </a:ln>
            </p:spPr>
            <p:style>
              <a:lnRef idx="1">
                <a:schemeClr val="accent1"/>
              </a:lnRef>
              <a:fillRef idx="0">
                <a:schemeClr val="accent1"/>
              </a:fillRef>
              <a:effectRef idx="0">
                <a:schemeClr val="accent1"/>
              </a:effectRef>
              <a:fontRef idx="minor">
                <a:schemeClr val="tx1"/>
              </a:fontRef>
            </p:style>
          </p:cxnSp>
        </p:grpSp>
      </p:grpSp>
      <p:grpSp>
        <p:nvGrpSpPr>
          <p:cNvPr id="33" name="Group 32"/>
          <p:cNvGrpSpPr/>
          <p:nvPr/>
        </p:nvGrpSpPr>
        <p:grpSpPr>
          <a:xfrm>
            <a:off x="863282" y="4251681"/>
            <a:ext cx="2634055" cy="618339"/>
            <a:chOff x="942305" y="1746504"/>
            <a:chExt cx="2634055" cy="618339"/>
          </a:xfrm>
        </p:grpSpPr>
        <p:sp>
          <p:nvSpPr>
            <p:cNvPr id="34" name="Pentagon 39"/>
            <p:cNvSpPr/>
            <p:nvPr/>
          </p:nvSpPr>
          <p:spPr>
            <a:xfrm>
              <a:off x="942305" y="1889992"/>
              <a:ext cx="2375149" cy="33136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b="1" dirty="0"/>
            </a:p>
            <a:p>
              <a:pPr algn="ctr"/>
              <a:r>
                <a:rPr lang="hr-HR" sz="1400" b="1" dirty="0"/>
                <a:t>Formalni zahtjevi</a:t>
              </a:r>
              <a:endParaRPr lang="hr-HR" sz="1400" b="1" dirty="0">
                <a:latin typeface="Calibri" panose="020F0502020204030204" pitchFamily="34" charset="0"/>
              </a:endParaRPr>
            </a:p>
            <a:p>
              <a:pPr algn="ctr"/>
              <a:endParaRPr lang="hr-HR" sz="1400" b="1" dirty="0"/>
            </a:p>
          </p:txBody>
        </p:sp>
        <p:grpSp>
          <p:nvGrpSpPr>
            <p:cNvPr id="35" name="Group 34"/>
            <p:cNvGrpSpPr/>
            <p:nvPr/>
          </p:nvGrpSpPr>
          <p:grpSpPr>
            <a:xfrm>
              <a:off x="3317454" y="1746504"/>
              <a:ext cx="258906" cy="618339"/>
              <a:chOff x="5507612" y="172770"/>
              <a:chExt cx="258906" cy="618339"/>
            </a:xfrm>
          </p:grpSpPr>
          <p:cxnSp>
            <p:nvCxnSpPr>
              <p:cNvPr id="36" name="Straight Connector 35"/>
              <p:cNvCxnSpPr/>
              <p:nvPr/>
            </p:nvCxnSpPr>
            <p:spPr bwMode="gray">
              <a:xfrm>
                <a:off x="5766518" y="172770"/>
                <a:ext cx="0" cy="618339"/>
              </a:xfrm>
              <a:prstGeom prst="line">
                <a:avLst/>
              </a:prstGeom>
              <a:ln cap="rnd">
                <a:solidFill>
                  <a:schemeClr val="bg2"/>
                </a:solidFill>
                <a:tailEnd type="none" w="lg" len="lg"/>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gray">
              <a:xfrm>
                <a:off x="5507612" y="481939"/>
                <a:ext cx="258905" cy="0"/>
              </a:xfrm>
              <a:prstGeom prst="line">
                <a:avLst/>
              </a:prstGeom>
              <a:ln cap="rnd">
                <a:solidFill>
                  <a:schemeClr val="tx2"/>
                </a:solidFill>
                <a:tailEnd type="oval" w="lg" len="lg"/>
              </a:ln>
            </p:spPr>
            <p:style>
              <a:lnRef idx="1">
                <a:schemeClr val="accent1"/>
              </a:lnRef>
              <a:fillRef idx="0">
                <a:schemeClr val="accent1"/>
              </a:fillRef>
              <a:effectRef idx="0">
                <a:schemeClr val="accent1"/>
              </a:effectRef>
              <a:fontRef idx="minor">
                <a:schemeClr val="tx1"/>
              </a:fontRef>
            </p:style>
          </p:cxnSp>
        </p:grpSp>
      </p:grpSp>
      <p:sp>
        <p:nvSpPr>
          <p:cNvPr id="39" name="TextBox 38"/>
          <p:cNvSpPr txBox="1"/>
          <p:nvPr/>
        </p:nvSpPr>
        <p:spPr>
          <a:xfrm>
            <a:off x="3756243" y="1270651"/>
            <a:ext cx="5037802" cy="861774"/>
          </a:xfrm>
          <a:prstGeom prst="rect">
            <a:avLst/>
          </a:prstGeom>
        </p:spPr>
        <p:txBody>
          <a:bodyPr vert="horz" wrap="square" lIns="0" tIns="0" rIns="0" bIns="0" rtlCol="0">
            <a:spAutoFit/>
          </a:bodyPr>
          <a:lstStyle/>
          <a:p>
            <a:pPr marL="4763"/>
            <a:r>
              <a:rPr lang="hr-HR" sz="1400" dirty="0">
                <a:solidFill>
                  <a:schemeClr val="tx2"/>
                </a:solidFill>
              </a:rPr>
              <a:t>Najmlađa dob (25-30 godina)</a:t>
            </a:r>
          </a:p>
          <a:p>
            <a:pPr marL="4763"/>
            <a:r>
              <a:rPr lang="hr-HR" sz="1400" dirty="0">
                <a:solidFill>
                  <a:schemeClr val="tx2"/>
                </a:solidFill>
              </a:rPr>
              <a:t>Završena OŠ / 2-3 g. strukovni program SŠ</a:t>
            </a:r>
          </a:p>
          <a:p>
            <a:pPr marL="4763"/>
            <a:r>
              <a:rPr lang="hr-HR" sz="1400" dirty="0">
                <a:solidFill>
                  <a:schemeClr val="tx2"/>
                </a:solidFill>
              </a:rPr>
              <a:t>Nezaposleni, umirovljenici</a:t>
            </a:r>
          </a:p>
          <a:p>
            <a:pPr marL="4763"/>
            <a:r>
              <a:rPr lang="hr-HR" sz="1400" dirty="0">
                <a:solidFill>
                  <a:schemeClr val="tx2"/>
                </a:solidFill>
              </a:rPr>
              <a:t>Niži socioekonomski status</a:t>
            </a:r>
          </a:p>
        </p:txBody>
      </p:sp>
      <p:sp>
        <p:nvSpPr>
          <p:cNvPr id="41" name="TextBox 40"/>
          <p:cNvSpPr txBox="1"/>
          <p:nvPr/>
        </p:nvSpPr>
        <p:spPr>
          <a:xfrm>
            <a:off x="3756243" y="2283045"/>
            <a:ext cx="3570246" cy="430887"/>
          </a:xfrm>
          <a:prstGeom prst="rect">
            <a:avLst/>
          </a:prstGeom>
        </p:spPr>
        <p:txBody>
          <a:bodyPr vert="horz" wrap="square" lIns="0" tIns="0" rIns="0" bIns="0" rtlCol="0">
            <a:spAutoFit/>
          </a:bodyPr>
          <a:lstStyle/>
          <a:p>
            <a:pPr marL="4763"/>
            <a:r>
              <a:rPr lang="hr-HR" sz="1400" dirty="0">
                <a:solidFill>
                  <a:schemeClr val="tx2"/>
                </a:solidFill>
              </a:rPr>
              <a:t>Manje raširen motiv u dobnoj grupi 41- 50  Umirovljenici </a:t>
            </a:r>
          </a:p>
        </p:txBody>
      </p:sp>
      <p:sp>
        <p:nvSpPr>
          <p:cNvPr id="43" name="TextBox 42"/>
          <p:cNvSpPr txBox="1"/>
          <p:nvPr/>
        </p:nvSpPr>
        <p:spPr>
          <a:xfrm>
            <a:off x="3756242" y="2874424"/>
            <a:ext cx="5037802" cy="430887"/>
          </a:xfrm>
          <a:prstGeom prst="rect">
            <a:avLst/>
          </a:prstGeom>
        </p:spPr>
        <p:txBody>
          <a:bodyPr vert="horz" wrap="square" lIns="0" tIns="0" rIns="0" bIns="0" rtlCol="0">
            <a:spAutoFit/>
          </a:bodyPr>
          <a:lstStyle/>
          <a:p>
            <a:pPr>
              <a:spcAft>
                <a:spcPts val="0"/>
              </a:spcAft>
            </a:pPr>
            <a:r>
              <a:rPr lang="hr-HR" sz="1400" dirty="0">
                <a:solidFill>
                  <a:schemeClr val="tx2"/>
                </a:solidFill>
              </a:rPr>
              <a:t>Srednja i starija dob (41-65)</a:t>
            </a:r>
          </a:p>
          <a:p>
            <a:pPr>
              <a:spcAft>
                <a:spcPts val="0"/>
              </a:spcAft>
            </a:pPr>
            <a:r>
              <a:rPr lang="hr-HR" sz="1400" dirty="0">
                <a:solidFill>
                  <a:schemeClr val="tx2"/>
                </a:solidFill>
              </a:rPr>
              <a:t>Manje raširen motiv među zaposlenima na nepuno radno vrijeme</a:t>
            </a:r>
            <a:endParaRPr lang="hr-HR" sz="14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4" name="TextBox 43"/>
          <p:cNvSpPr txBox="1"/>
          <p:nvPr/>
        </p:nvSpPr>
        <p:spPr>
          <a:xfrm>
            <a:off x="3756242" y="3609754"/>
            <a:ext cx="4292736" cy="430887"/>
          </a:xfrm>
          <a:prstGeom prst="rect">
            <a:avLst/>
          </a:prstGeom>
        </p:spPr>
        <p:txBody>
          <a:bodyPr vert="horz" wrap="square" lIns="0" tIns="0" rIns="0" bIns="0" rtlCol="0">
            <a:spAutoFit/>
          </a:bodyPr>
          <a:lstStyle/>
          <a:p>
            <a:pPr marL="4763"/>
            <a:r>
              <a:rPr lang="hr-HR" sz="1400" dirty="0">
                <a:solidFill>
                  <a:schemeClr val="tx2"/>
                </a:solidFill>
              </a:rPr>
              <a:t>Zaposleni (puno ili nepuno radno vrijeme) </a:t>
            </a:r>
          </a:p>
          <a:p>
            <a:pPr marL="4763"/>
            <a:r>
              <a:rPr lang="hr-HR" sz="1400" dirty="0">
                <a:solidFill>
                  <a:schemeClr val="tx2"/>
                </a:solidFill>
              </a:rPr>
              <a:t>Viši-srednji i viši socioekonomski status</a:t>
            </a:r>
            <a:endParaRPr lang="hr-HR" sz="20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6" name="TextBox 45"/>
          <p:cNvSpPr txBox="1"/>
          <p:nvPr/>
        </p:nvSpPr>
        <p:spPr>
          <a:xfrm>
            <a:off x="3756242" y="4235349"/>
            <a:ext cx="4699136" cy="1384995"/>
          </a:xfrm>
          <a:prstGeom prst="rect">
            <a:avLst/>
          </a:prstGeom>
        </p:spPr>
        <p:txBody>
          <a:bodyPr vert="horz" wrap="square" lIns="0" tIns="0" rIns="0" bIns="0" rtlCol="0">
            <a:spAutoFit/>
          </a:bodyPr>
          <a:lstStyle/>
          <a:p>
            <a:pPr marL="4763"/>
            <a:r>
              <a:rPr lang="hr-HR" sz="1400" dirty="0">
                <a:solidFill>
                  <a:schemeClr val="tx2"/>
                </a:solidFill>
              </a:rPr>
              <a:t>Najmlađa dob (25-30 godina)</a:t>
            </a:r>
          </a:p>
          <a:p>
            <a:pPr marL="4763"/>
            <a:r>
              <a:rPr lang="hr-HR" sz="1400" dirty="0">
                <a:solidFill>
                  <a:schemeClr val="tx2"/>
                </a:solidFill>
              </a:rPr>
              <a:t>Završena OŠ / 2-3 g. strukovni program SŠ</a:t>
            </a:r>
          </a:p>
          <a:p>
            <a:pPr marL="4763"/>
            <a:r>
              <a:rPr lang="hr-HR" sz="1400" dirty="0">
                <a:solidFill>
                  <a:schemeClr val="tx2"/>
                </a:solidFill>
              </a:rPr>
              <a:t>Niži socioekonomski status</a:t>
            </a:r>
          </a:p>
          <a:p>
            <a:pPr marL="4763"/>
            <a:endParaRPr lang="hr-HR" sz="20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marL="4763"/>
            <a:endParaRPr lang="hr-HR" sz="1400" dirty="0">
              <a:solidFill>
                <a:schemeClr val="tx2"/>
              </a:solidFill>
            </a:endParaRPr>
          </a:p>
          <a:p>
            <a:pPr marL="4763"/>
            <a:endParaRPr lang="hr-HR" sz="1400" dirty="0">
              <a:solidFill>
                <a:schemeClr val="tx2"/>
              </a:solidFill>
            </a:endParaRPr>
          </a:p>
        </p:txBody>
      </p:sp>
    </p:spTree>
    <p:extLst>
      <p:ext uri="{BB962C8B-B14F-4D97-AF65-F5344CB8AC3E}">
        <p14:creationId xmlns:p14="http://schemas.microsoft.com/office/powerpoint/2010/main" val="3944262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57154" y="78593"/>
            <a:ext cx="6557996" cy="346249"/>
          </a:xfrm>
          <a:prstGeom prst="rect">
            <a:avLst/>
          </a:prstGeom>
        </p:spPr>
        <p:txBody>
          <a:bodyPr vert="horz" wrap="square" lIns="0" tIns="0" rIns="0" bIns="0" rtlCol="0" anchor="t">
            <a:spAutoFit/>
          </a:bodyPr>
          <a:lstStyle>
            <a:lvl1pPr algn="l" defTabSz="924282" rtl="0" eaLnBrk="1" latinLnBrk="0" hangingPunct="1">
              <a:lnSpc>
                <a:spcPct val="90000"/>
              </a:lnSpc>
              <a:spcBef>
                <a:spcPts val="408"/>
              </a:spcBef>
              <a:buNone/>
              <a:tabLst/>
              <a:defRPr sz="3300" b="1" kern="1200" baseline="0">
                <a:solidFill>
                  <a:schemeClr val="tx1"/>
                </a:solidFill>
                <a:latin typeface="+mj-lt"/>
                <a:ea typeface="+mj-ea"/>
                <a:cs typeface="+mj-cs"/>
              </a:defRPr>
            </a:lvl1pPr>
          </a:lstStyle>
          <a:p>
            <a:r>
              <a:rPr lang="hr-HR" sz="2500" dirty="0">
                <a:solidFill>
                  <a:schemeClr val="tx2"/>
                </a:solidFill>
              </a:rPr>
              <a:t>Očekivanja od konkretnih obrazovnih programa</a:t>
            </a:r>
          </a:p>
        </p:txBody>
      </p:sp>
      <p:sp>
        <p:nvSpPr>
          <p:cNvPr id="38" name="Pentagon 3"/>
          <p:cNvSpPr/>
          <p:nvPr/>
        </p:nvSpPr>
        <p:spPr>
          <a:xfrm>
            <a:off x="131670" y="1438249"/>
            <a:ext cx="3504483" cy="33136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dirty="0"/>
          </a:p>
          <a:p>
            <a:pPr algn="ctr"/>
            <a:r>
              <a:rPr lang="pl-PL" sz="1400" dirty="0"/>
              <a:t>Profesionalno napredovanje i usavršavanje</a:t>
            </a:r>
            <a:endParaRPr lang="hr-HR" sz="1400" dirty="0"/>
          </a:p>
          <a:p>
            <a:pPr algn="ctr"/>
            <a:endParaRPr lang="hr-HR" sz="1400" dirty="0"/>
          </a:p>
        </p:txBody>
      </p:sp>
      <p:sp>
        <p:nvSpPr>
          <p:cNvPr id="40" name="Pentagon 4"/>
          <p:cNvSpPr/>
          <p:nvPr/>
        </p:nvSpPr>
        <p:spPr>
          <a:xfrm>
            <a:off x="131669" y="1903677"/>
            <a:ext cx="3504483" cy="331364"/>
          </a:xfrm>
          <a:prstGeom prst="homePlate">
            <a:avLst/>
          </a:prstGeom>
          <a:solidFill>
            <a:schemeClr val="accent4">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dirty="0"/>
              <a:t>Poboljšanje izgleda za pronalazak posla</a:t>
            </a:r>
          </a:p>
        </p:txBody>
      </p:sp>
      <p:sp>
        <p:nvSpPr>
          <p:cNvPr id="42" name="Pentagon 7"/>
          <p:cNvSpPr/>
          <p:nvPr/>
        </p:nvSpPr>
        <p:spPr>
          <a:xfrm>
            <a:off x="131670" y="972821"/>
            <a:ext cx="3504483" cy="331364"/>
          </a:xfrm>
          <a:prstGeom prst="homePlate">
            <a:avLst/>
          </a:prstGeom>
          <a:solidFill>
            <a:schemeClr val="accent4">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dirty="0"/>
          </a:p>
          <a:p>
            <a:pPr algn="ctr"/>
            <a:r>
              <a:rPr lang="hr-HR" sz="1400" dirty="0"/>
              <a:t>Kognitivni interes</a:t>
            </a:r>
            <a:endParaRPr lang="hr-HR" sz="1400" dirty="0">
              <a:latin typeface="Calibri" panose="020F0502020204030204" pitchFamily="34" charset="0"/>
            </a:endParaRPr>
          </a:p>
          <a:p>
            <a:pPr algn="ctr"/>
            <a:endParaRPr lang="hr-HR" sz="1400" dirty="0"/>
          </a:p>
        </p:txBody>
      </p:sp>
      <p:sp>
        <p:nvSpPr>
          <p:cNvPr id="7" name="Rectangle 6"/>
          <p:cNvSpPr/>
          <p:nvPr/>
        </p:nvSpPr>
        <p:spPr>
          <a:xfrm>
            <a:off x="4076700" y="1064188"/>
            <a:ext cx="4438650" cy="729430"/>
          </a:xfrm>
          <a:prstGeom prst="rect">
            <a:avLst/>
          </a:prstGeom>
        </p:spPr>
        <p:txBody>
          <a:bodyPr wrap="square">
            <a:spAutoFit/>
          </a:bodyPr>
          <a:lstStyle/>
          <a:p>
            <a:pPr algn="ctr">
              <a:lnSpc>
                <a:spcPct val="115000"/>
              </a:lnSpc>
              <a:spcAft>
                <a:spcPts val="0"/>
              </a:spcAft>
            </a:pPr>
            <a:r>
              <a:rPr lang="hr-HR" b="1" i="1" dirty="0">
                <a:latin typeface="Calibri" panose="020F0502020204030204" pitchFamily="34" charset="0"/>
                <a:ea typeface="Calibri" panose="020F0502020204030204" pitchFamily="34" charset="0"/>
                <a:cs typeface="Times New Roman" panose="02020603050405020304" pitchFamily="18" charset="0"/>
              </a:rPr>
              <a:t>Usvajanje konkretnog znanja – znanja koje se može primijeniti u nekoj praksi</a:t>
            </a:r>
            <a:r>
              <a:rPr lang="hr-HR" b="1" dirty="0">
                <a:latin typeface="Calibri" panose="020F0502020204030204" pitchFamily="34" charset="0"/>
                <a:ea typeface="Calibri" panose="020F0502020204030204" pitchFamily="34" charset="0"/>
                <a:cs typeface="Times New Roman" panose="02020603050405020304" pitchFamily="18" charset="0"/>
              </a:rPr>
              <a:t>!</a:t>
            </a:r>
            <a:endParaRPr lang="hr-H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Speech Bubble: Oval 13"/>
          <p:cNvSpPr/>
          <p:nvPr/>
        </p:nvSpPr>
        <p:spPr>
          <a:xfrm>
            <a:off x="6781800" y="1975742"/>
            <a:ext cx="2114549" cy="776983"/>
          </a:xfrm>
          <a:prstGeom prst="wedgeEllipseCallout">
            <a:avLst>
              <a:gd name="adj1" fmla="val -42409"/>
              <a:gd name="adj2" fmla="val -698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200" i="1" dirty="0">
              <a:solidFill>
                <a:srgbClr val="323E4F"/>
              </a:solidFill>
              <a:latin typeface="Calibri" panose="020F0502020204030204" pitchFamily="34" charset="0"/>
              <a:ea typeface="Yu Mincho"/>
              <a:cs typeface="MS Sans Serif"/>
            </a:endParaRPr>
          </a:p>
          <a:p>
            <a:pPr algn="ctr"/>
            <a:r>
              <a:rPr lang="hr-HR" sz="900" i="1" dirty="0">
                <a:solidFill>
                  <a:schemeClr val="bg1"/>
                </a:solidFill>
                <a:latin typeface="Calibri" panose="020F0502020204030204" pitchFamily="34" charset="0"/>
                <a:ea typeface="Yu Mincho"/>
                <a:cs typeface="MS Sans Serif"/>
              </a:rPr>
              <a:t>Očekivala sam da ću naučiti stvari koje ću moći primjenjivati na poslu i mogu reći da stvarno jesam</a:t>
            </a:r>
            <a:r>
              <a:rPr lang="hr-HR" sz="1000" i="1" dirty="0">
                <a:solidFill>
                  <a:srgbClr val="323E4F"/>
                </a:solidFill>
                <a:latin typeface="Calibri" panose="020F0502020204030204" pitchFamily="34" charset="0"/>
                <a:ea typeface="Yu Mincho"/>
                <a:cs typeface="MS Sans Serif"/>
              </a:rPr>
              <a:t>.</a:t>
            </a:r>
            <a:endParaRPr lang="hr-HR" sz="1000" dirty="0">
              <a:latin typeface="Arial" panose="020B0604020202020204" pitchFamily="34" charset="0"/>
              <a:ea typeface="Times New Roman" panose="02020603050405020304" pitchFamily="18" charset="0"/>
              <a:cs typeface="Times New Roman" panose="02020603050405020304" pitchFamily="18" charset="0"/>
            </a:endParaRPr>
          </a:p>
          <a:p>
            <a:pPr algn="ctr"/>
            <a:endParaRPr lang="hr-HR" dirty="0"/>
          </a:p>
        </p:txBody>
      </p:sp>
      <p:sp>
        <p:nvSpPr>
          <p:cNvPr id="45" name="Speech Bubble: Oval 44"/>
          <p:cNvSpPr/>
          <p:nvPr/>
        </p:nvSpPr>
        <p:spPr>
          <a:xfrm>
            <a:off x="4076701" y="1975742"/>
            <a:ext cx="2257424" cy="624583"/>
          </a:xfrm>
          <a:prstGeom prst="wedgeEllipseCallout">
            <a:avLst>
              <a:gd name="adj1" fmla="val 40868"/>
              <a:gd name="adj2" fmla="val -7728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900" i="1" dirty="0">
                <a:solidFill>
                  <a:schemeClr val="bg1"/>
                </a:solidFill>
                <a:latin typeface="Calibri" panose="020F0502020204030204" pitchFamily="34" charset="0"/>
                <a:ea typeface="Yu Mincho"/>
                <a:cs typeface="MS Sans Serif"/>
              </a:rPr>
              <a:t>Moja očekivanja su bila da ja mogu složiti svoju stranicu, da napišem blog, </a:t>
            </a:r>
            <a:endParaRPr lang="hr-HR" sz="900" dirty="0">
              <a:solidFill>
                <a:schemeClr val="bg1"/>
              </a:solidFill>
            </a:endParaRPr>
          </a:p>
        </p:txBody>
      </p:sp>
      <p:sp>
        <p:nvSpPr>
          <p:cNvPr id="48" name="TextBox 47"/>
          <p:cNvSpPr txBox="1"/>
          <p:nvPr/>
        </p:nvSpPr>
        <p:spPr>
          <a:xfrm>
            <a:off x="5057775" y="635682"/>
            <a:ext cx="2628900" cy="338554"/>
          </a:xfrm>
          <a:prstGeom prst="rect">
            <a:avLst/>
          </a:prstGeom>
        </p:spPr>
        <p:txBody>
          <a:bodyPr vert="horz" wrap="square" lIns="0" tIns="0" rIns="0" bIns="0" rtlCol="0">
            <a:spAutoFit/>
          </a:bodyPr>
          <a:lstStyle/>
          <a:p>
            <a:pPr marL="4763" algn="ctr"/>
            <a:r>
              <a:rPr lang="hr-HR" sz="2200" b="1" dirty="0">
                <a:solidFill>
                  <a:schemeClr val="accent1"/>
                </a:solidFill>
              </a:rPr>
              <a:t>Generalno očekivanje!</a:t>
            </a:r>
          </a:p>
        </p:txBody>
      </p:sp>
      <p:sp>
        <p:nvSpPr>
          <p:cNvPr id="49" name="TextBox 48"/>
          <p:cNvSpPr txBox="1"/>
          <p:nvPr/>
        </p:nvSpPr>
        <p:spPr>
          <a:xfrm>
            <a:off x="1181100" y="2748365"/>
            <a:ext cx="2628900" cy="338554"/>
          </a:xfrm>
          <a:prstGeom prst="rect">
            <a:avLst/>
          </a:prstGeom>
        </p:spPr>
        <p:txBody>
          <a:bodyPr vert="horz" wrap="square" lIns="0" tIns="0" rIns="0" bIns="0" rtlCol="0">
            <a:spAutoFit/>
          </a:bodyPr>
          <a:lstStyle/>
          <a:p>
            <a:pPr marL="4763" algn="ctr"/>
            <a:r>
              <a:rPr lang="hr-HR" sz="2200" b="1" dirty="0">
                <a:solidFill>
                  <a:schemeClr val="accent1"/>
                </a:solidFill>
              </a:rPr>
              <a:t>Specifična očekivanja!</a:t>
            </a:r>
          </a:p>
        </p:txBody>
      </p:sp>
      <p:sp>
        <p:nvSpPr>
          <p:cNvPr id="50" name="Rectangle 49"/>
          <p:cNvSpPr/>
          <p:nvPr/>
        </p:nvSpPr>
        <p:spPr>
          <a:xfrm>
            <a:off x="2124075" y="3131178"/>
            <a:ext cx="7019925" cy="1826654"/>
          </a:xfrm>
          <a:prstGeom prst="rect">
            <a:avLst/>
          </a:prstGeom>
        </p:spPr>
        <p:txBody>
          <a:bodyPr wrap="square">
            <a:spAutoFit/>
          </a:bodyPr>
          <a:lstStyle/>
          <a:p>
            <a:pPr marL="285750" indent="-285750">
              <a:lnSpc>
                <a:spcPct val="115000"/>
              </a:lnSpc>
              <a:spcAft>
                <a:spcPts val="0"/>
              </a:spcAft>
              <a:buFont typeface="Wingdings" panose="05000000000000000000" pitchFamily="2" charset="2"/>
              <a:buChar char="§"/>
            </a:pPr>
            <a:r>
              <a:rPr lang="hr-HR" sz="1600" b="1" i="1" dirty="0">
                <a:latin typeface="Calibri" panose="020F0502020204030204" pitchFamily="34" charset="0"/>
                <a:ea typeface="Calibri" panose="020F0502020204030204" pitchFamily="34" charset="0"/>
                <a:cs typeface="Times New Roman" panose="02020603050405020304" pitchFamily="18" charset="0"/>
              </a:rPr>
              <a:t>Naučiti nešto na pravi način</a:t>
            </a:r>
          </a:p>
          <a:p>
            <a:pPr marL="285750" indent="-285750">
              <a:lnSpc>
                <a:spcPct val="115000"/>
              </a:lnSpc>
              <a:spcAft>
                <a:spcPts val="0"/>
              </a:spcAft>
              <a:buFont typeface="Wingdings" panose="05000000000000000000" pitchFamily="2" charset="2"/>
              <a:buChar char="§"/>
            </a:pPr>
            <a:r>
              <a:rPr lang="hr-HR" sz="1600" b="1" i="1" dirty="0">
                <a:latin typeface="Calibri" panose="020F0502020204030204" pitchFamily="34" charset="0"/>
                <a:ea typeface="Calibri" panose="020F0502020204030204" pitchFamily="34" charset="0"/>
                <a:cs typeface="Times New Roman" panose="02020603050405020304" pitchFamily="18" charset="0"/>
              </a:rPr>
              <a:t>Postizanje životne stabilnosti</a:t>
            </a:r>
          </a:p>
          <a:p>
            <a:pPr marL="285750" indent="-285750">
              <a:lnSpc>
                <a:spcPct val="115000"/>
              </a:lnSpc>
              <a:spcAft>
                <a:spcPts val="0"/>
              </a:spcAft>
              <a:buFont typeface="Wingdings" panose="05000000000000000000" pitchFamily="2" charset="2"/>
              <a:buChar char="§"/>
            </a:pPr>
            <a:r>
              <a:rPr lang="hr-HR" sz="1600" b="1" i="1" dirty="0">
                <a:latin typeface="Calibri" panose="020F0502020204030204" pitchFamily="34" charset="0"/>
                <a:ea typeface="Calibri" panose="020F0502020204030204" pitchFamily="34" charset="0"/>
                <a:cs typeface="Times New Roman" panose="02020603050405020304" pitchFamily="18" charset="0"/>
              </a:rPr>
              <a:t>Napraviti nešto da bi se poklonilo</a:t>
            </a:r>
          </a:p>
          <a:p>
            <a:pPr marL="285750" indent="-285750">
              <a:lnSpc>
                <a:spcPct val="115000"/>
              </a:lnSpc>
              <a:spcAft>
                <a:spcPts val="0"/>
              </a:spcAft>
              <a:buFont typeface="Wingdings" panose="05000000000000000000" pitchFamily="2" charset="2"/>
              <a:buChar char="§"/>
            </a:pPr>
            <a:r>
              <a:rPr lang="hr-HR" sz="1600" b="1" i="1" dirty="0">
                <a:latin typeface="Calibri" panose="020F0502020204030204" pitchFamily="34" charset="0"/>
                <a:ea typeface="Calibri" panose="020F0502020204030204" pitchFamily="34" charset="0"/>
                <a:cs typeface="Times New Roman" panose="02020603050405020304" pitchFamily="18" charset="0"/>
              </a:rPr>
              <a:t>Nadogradnja osobe</a:t>
            </a:r>
          </a:p>
          <a:p>
            <a:pPr marL="285750" indent="-285750">
              <a:lnSpc>
                <a:spcPct val="115000"/>
              </a:lnSpc>
              <a:spcAft>
                <a:spcPts val="0"/>
              </a:spcAft>
              <a:buFont typeface="Wingdings" panose="05000000000000000000" pitchFamily="2" charset="2"/>
              <a:buChar char="§"/>
            </a:pPr>
            <a:r>
              <a:rPr lang="hr-HR" sz="1600" b="1" i="1" dirty="0">
                <a:latin typeface="Calibri" panose="020F0502020204030204" pitchFamily="34" charset="0"/>
                <a:ea typeface="Calibri" panose="020F0502020204030204" pitchFamily="34" charset="0"/>
                <a:cs typeface="Times New Roman" panose="02020603050405020304" pitchFamily="18" charset="0"/>
              </a:rPr>
              <a:t>Socijalni kontakti</a:t>
            </a:r>
          </a:p>
          <a:p>
            <a:pPr marL="285750" indent="-285750">
              <a:lnSpc>
                <a:spcPct val="115000"/>
              </a:lnSpc>
              <a:spcAft>
                <a:spcPts val="0"/>
              </a:spcAft>
              <a:buFont typeface="Wingdings" panose="05000000000000000000" pitchFamily="2" charset="2"/>
              <a:buChar char="§"/>
            </a:pPr>
            <a:r>
              <a:rPr lang="hr-HR" sz="1600" b="1" i="1" dirty="0">
                <a:latin typeface="Calibri" panose="020F0502020204030204" pitchFamily="34" charset="0"/>
                <a:ea typeface="Calibri" panose="020F0502020204030204" pitchFamily="34" charset="0"/>
                <a:cs typeface="Times New Roman" panose="02020603050405020304" pitchFamily="18" charset="0"/>
              </a:rPr>
              <a:t>Opuštanje i odmak od svakodnevnice </a:t>
            </a:r>
          </a:p>
        </p:txBody>
      </p:sp>
    </p:spTree>
    <p:extLst>
      <p:ext uri="{BB962C8B-B14F-4D97-AF65-F5344CB8AC3E}">
        <p14:creationId xmlns:p14="http://schemas.microsoft.com/office/powerpoint/2010/main" val="2089906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349404" y="1173885"/>
            <a:ext cx="6033722" cy="621884"/>
          </a:xfrm>
        </p:spPr>
        <p:txBody>
          <a:bodyPr/>
          <a:lstStyle/>
          <a:p>
            <a:r>
              <a:rPr lang="hr-HR" b="1" dirty="0"/>
              <a:t>ISHODI OBRAZOVANJA?</a:t>
            </a:r>
            <a:endParaRPr lang="en-GB" b="1" dirty="0"/>
          </a:p>
        </p:txBody>
      </p:sp>
    </p:spTree>
    <p:extLst>
      <p:ext uri="{BB962C8B-B14F-4D97-AF65-F5344CB8AC3E}">
        <p14:creationId xmlns:p14="http://schemas.microsoft.com/office/powerpoint/2010/main" val="211597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21814" y="492351"/>
            <a:ext cx="6033722" cy="621884"/>
          </a:xfrm>
        </p:spPr>
        <p:txBody>
          <a:bodyPr/>
          <a:lstStyle/>
          <a:p>
            <a:r>
              <a:rPr lang="hr-HR" dirty="0"/>
              <a:t>Ciljevi istraživanja:</a:t>
            </a:r>
          </a:p>
        </p:txBody>
      </p:sp>
      <p:sp>
        <p:nvSpPr>
          <p:cNvPr id="3" name="Rectangle 2"/>
          <p:cNvSpPr/>
          <p:nvPr/>
        </p:nvSpPr>
        <p:spPr>
          <a:xfrm>
            <a:off x="221814" y="1263976"/>
            <a:ext cx="8572230" cy="2640723"/>
          </a:xfrm>
          <a:prstGeom prst="rect">
            <a:avLst/>
          </a:prstGeom>
        </p:spPr>
        <p:txBody>
          <a:bodyPr wrap="square">
            <a:spAutoFit/>
          </a:bodyPr>
          <a:lstStyle/>
          <a:p>
            <a:pPr marL="285750" lvl="0" indent="-285750" algn="just">
              <a:lnSpc>
                <a:spcPct val="115000"/>
              </a:lnSpc>
              <a:spcAft>
                <a:spcPts val="0"/>
              </a:spcAft>
              <a:buSzPct val="75000"/>
              <a:buFont typeface="Wingdings" panose="05000000000000000000" pitchFamily="2" charset="2"/>
              <a:buChar char="§"/>
            </a:pPr>
            <a:r>
              <a:rPr lang="hr-HR" sz="16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Utvrditi obrazovne aktivnosti u kojima odrasli u RH sudjeluju. </a:t>
            </a:r>
            <a:endParaRPr lang="hr-HR" sz="1600" dirty="0">
              <a:solidFill>
                <a:schemeClr val="bg1"/>
              </a:solidFill>
              <a:latin typeface="Arial" panose="020B0604020202020204" pitchFamily="34" charset="0"/>
              <a:ea typeface="Times New Roman" panose="02020603050405020304" pitchFamily="18" charset="0"/>
              <a:cs typeface="Times New Roman" panose="02020603050405020304" pitchFamily="18" charset="0"/>
            </a:endParaRPr>
          </a:p>
          <a:p>
            <a:pPr marL="285750" lvl="0" indent="-285750" algn="just">
              <a:lnSpc>
                <a:spcPct val="115000"/>
              </a:lnSpc>
              <a:spcAft>
                <a:spcPts val="0"/>
              </a:spcAft>
              <a:buSzPct val="75000"/>
              <a:buFont typeface="Wingdings" panose="05000000000000000000" pitchFamily="2" charset="2"/>
              <a:buChar char="§"/>
            </a:pPr>
            <a:r>
              <a:rPr lang="hr-HR" sz="16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Utvrditi </a:t>
            </a:r>
            <a:r>
              <a:rPr lang="hr-HR" sz="1600" dirty="0" err="1">
                <a:solidFill>
                  <a:schemeClr val="bg1"/>
                </a:solidFill>
                <a:latin typeface="Calibri" panose="020F0502020204030204" pitchFamily="34" charset="0"/>
                <a:ea typeface="Times New Roman" panose="02020603050405020304" pitchFamily="18" charset="0"/>
                <a:cs typeface="Times New Roman" panose="02020603050405020304" pitchFamily="18" charset="0"/>
              </a:rPr>
              <a:t>sociodemografsku</a:t>
            </a:r>
            <a:r>
              <a:rPr lang="hr-HR" sz="16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strukturu osoba koje sudjeluju u procesu obrazovanja odraslih.</a:t>
            </a:r>
            <a:endParaRPr lang="hr-HR" sz="1600" dirty="0">
              <a:solidFill>
                <a:schemeClr val="bg1"/>
              </a:solidFill>
              <a:latin typeface="Arial" panose="020B0604020202020204" pitchFamily="34" charset="0"/>
              <a:ea typeface="Times New Roman" panose="02020603050405020304" pitchFamily="18" charset="0"/>
              <a:cs typeface="Times New Roman" panose="02020603050405020304" pitchFamily="18" charset="0"/>
            </a:endParaRPr>
          </a:p>
          <a:p>
            <a:pPr marL="285750" lvl="0" indent="-285750" algn="just">
              <a:lnSpc>
                <a:spcPct val="115000"/>
              </a:lnSpc>
              <a:spcAft>
                <a:spcPts val="0"/>
              </a:spcAft>
              <a:buSzPct val="75000"/>
              <a:buFont typeface="Wingdings" panose="05000000000000000000" pitchFamily="2" charset="2"/>
              <a:buChar char="§"/>
            </a:pPr>
            <a:r>
              <a:rPr lang="hr-HR" sz="16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Utvrditi motivacijske faktore za učenje u odrasloj dobi. </a:t>
            </a:r>
            <a:endParaRPr lang="hr-HR" sz="1600" dirty="0">
              <a:solidFill>
                <a:schemeClr val="bg1"/>
              </a:solidFill>
              <a:latin typeface="Arial" panose="020B0604020202020204" pitchFamily="34" charset="0"/>
              <a:ea typeface="Times New Roman" panose="02020603050405020304" pitchFamily="18" charset="0"/>
              <a:cs typeface="Times New Roman" panose="02020603050405020304" pitchFamily="18" charset="0"/>
            </a:endParaRPr>
          </a:p>
          <a:p>
            <a:pPr marL="285750" lvl="0" indent="-285750" algn="just">
              <a:lnSpc>
                <a:spcPct val="115000"/>
              </a:lnSpc>
              <a:spcAft>
                <a:spcPts val="0"/>
              </a:spcAft>
              <a:buSzPct val="75000"/>
              <a:buFont typeface="Wingdings" panose="05000000000000000000" pitchFamily="2" charset="2"/>
              <a:buChar char="§"/>
            </a:pPr>
            <a:r>
              <a:rPr lang="hr-HR" sz="16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Utvrditi prepreke za učenje u odrasloj dobi. </a:t>
            </a:r>
            <a:endParaRPr lang="hr-HR" sz="1600" dirty="0">
              <a:solidFill>
                <a:schemeClr val="bg1"/>
              </a:solidFill>
              <a:latin typeface="Arial" panose="020B0604020202020204" pitchFamily="34" charset="0"/>
              <a:ea typeface="Times New Roman" panose="02020603050405020304" pitchFamily="18" charset="0"/>
              <a:cs typeface="Times New Roman" panose="02020603050405020304" pitchFamily="18" charset="0"/>
            </a:endParaRPr>
          </a:p>
          <a:p>
            <a:pPr marL="285750" lvl="0" indent="-285750" algn="just">
              <a:lnSpc>
                <a:spcPct val="115000"/>
              </a:lnSpc>
              <a:spcAft>
                <a:spcPts val="0"/>
              </a:spcAft>
              <a:buSzPct val="75000"/>
              <a:buFont typeface="Wingdings" panose="05000000000000000000" pitchFamily="2" charset="2"/>
              <a:buChar char="§"/>
            </a:pPr>
            <a:r>
              <a:rPr lang="hr-HR" sz="16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Procijeniti ishode učenja i ostvarene koristi.</a:t>
            </a:r>
          </a:p>
          <a:p>
            <a:pPr marL="285750" indent="-285750" algn="just">
              <a:lnSpc>
                <a:spcPct val="115000"/>
              </a:lnSpc>
              <a:buSzPct val="75000"/>
              <a:buFont typeface="Wingdings" panose="05000000000000000000" pitchFamily="2" charset="2"/>
              <a:buChar char="§"/>
            </a:pPr>
            <a:r>
              <a:rPr lang="hr-HR" sz="1600" dirty="0">
                <a:solidFill>
                  <a:schemeClr val="bg1"/>
                </a:solidFill>
              </a:rPr>
              <a:t>Evaluirati iskustvo sudjelovanja odraslih u procesima učenja i različitim modalitetima obrazovanja.</a:t>
            </a:r>
          </a:p>
          <a:p>
            <a:pPr marL="285750" indent="-285750" algn="just">
              <a:lnSpc>
                <a:spcPct val="115000"/>
              </a:lnSpc>
              <a:buSzPct val="75000"/>
              <a:buFont typeface="Wingdings" panose="05000000000000000000" pitchFamily="2" charset="2"/>
              <a:buChar char="§"/>
            </a:pPr>
            <a:r>
              <a:rPr lang="hr-HR" sz="1600" dirty="0">
                <a:solidFill>
                  <a:schemeClr val="bg1"/>
                </a:solidFill>
              </a:rPr>
              <a:t>Dobiti dublji uvid u društvene i psihološke čimbenike koji onemogućuju i otežavaju sudjelovanje u obrazovanju.</a:t>
            </a:r>
          </a:p>
          <a:p>
            <a:pPr marL="180975" lvl="0" indent="-180975" algn="just">
              <a:lnSpc>
                <a:spcPct val="115000"/>
              </a:lnSpc>
              <a:spcAft>
                <a:spcPts val="0"/>
              </a:spcAft>
              <a:buSzPts val="1000"/>
              <a:buFont typeface="Symbol" panose="05050102010706020507" pitchFamily="18" charset="2"/>
              <a:buChar char=""/>
            </a:pPr>
            <a:endParaRPr lang="hr-HR" sz="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5897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24495" y="110050"/>
            <a:ext cx="6179506" cy="346249"/>
          </a:xfrm>
          <a:prstGeom prst="rect">
            <a:avLst/>
          </a:prstGeom>
        </p:spPr>
        <p:txBody>
          <a:bodyPr vert="horz" wrap="square" lIns="0" tIns="0" rIns="0" bIns="0" rtlCol="0" anchor="t">
            <a:spAutoFit/>
          </a:bodyPr>
          <a:lstStyle>
            <a:lvl1pPr algn="l" defTabSz="924282" rtl="0" eaLnBrk="1" latinLnBrk="0" hangingPunct="1">
              <a:lnSpc>
                <a:spcPct val="90000"/>
              </a:lnSpc>
              <a:spcBef>
                <a:spcPts val="408"/>
              </a:spcBef>
              <a:buNone/>
              <a:tabLst/>
              <a:defRPr sz="3300" b="1" kern="1200" baseline="0">
                <a:solidFill>
                  <a:schemeClr val="tx1"/>
                </a:solidFill>
                <a:latin typeface="+mj-lt"/>
                <a:ea typeface="+mj-ea"/>
                <a:cs typeface="+mj-cs"/>
              </a:defRPr>
            </a:lvl1pPr>
          </a:lstStyle>
          <a:p>
            <a:r>
              <a:rPr lang="hr-HR" sz="2500" dirty="0">
                <a:solidFill>
                  <a:schemeClr val="tx2"/>
                </a:solidFill>
              </a:rPr>
              <a:t>Ishodi obrazovanja</a:t>
            </a:r>
          </a:p>
        </p:txBody>
      </p:sp>
      <p:sp>
        <p:nvSpPr>
          <p:cNvPr id="3" name="Title 1"/>
          <p:cNvSpPr txBox="1">
            <a:spLocks/>
          </p:cNvSpPr>
          <p:nvPr/>
        </p:nvSpPr>
        <p:spPr>
          <a:xfrm>
            <a:off x="424494" y="645328"/>
            <a:ext cx="8358261" cy="249299"/>
          </a:xfrm>
          <a:prstGeom prst="rect">
            <a:avLst/>
          </a:prstGeom>
        </p:spPr>
        <p:txBody>
          <a:bodyPr vert="horz" wrap="square" lIns="0" tIns="0" rIns="0" bIns="0" rtlCol="0" anchor="t">
            <a:spAutoFit/>
          </a:bodyPr>
          <a:lstStyle>
            <a:lvl1pPr algn="l" defTabSz="924282" rtl="0" eaLnBrk="1" latinLnBrk="0" hangingPunct="1">
              <a:lnSpc>
                <a:spcPct val="90000"/>
              </a:lnSpc>
              <a:spcBef>
                <a:spcPts val="408"/>
              </a:spcBef>
              <a:buNone/>
              <a:tabLst/>
              <a:defRPr sz="3300" b="1" kern="1200" baseline="0">
                <a:solidFill>
                  <a:schemeClr val="tx1"/>
                </a:solidFill>
                <a:latin typeface="+mj-lt"/>
                <a:ea typeface="+mj-ea"/>
                <a:cs typeface="+mj-cs"/>
              </a:defRPr>
            </a:lvl1pPr>
          </a:lstStyle>
          <a:p>
            <a:r>
              <a:rPr lang="hr-HR" sz="1800" dirty="0">
                <a:solidFill>
                  <a:schemeClr val="tx2"/>
                </a:solidFill>
              </a:rPr>
              <a:t>Ishodi = konkretne koristi ostvarene procesom obrazovanja.</a:t>
            </a:r>
          </a:p>
        </p:txBody>
      </p:sp>
      <p:graphicFrame>
        <p:nvGraphicFramePr>
          <p:cNvPr id="4" name="Table 3"/>
          <p:cNvGraphicFramePr>
            <a:graphicFrameLocks noGrp="1"/>
          </p:cNvGraphicFramePr>
          <p:nvPr>
            <p:extLst>
              <p:ext uri="{D42A27DB-BD31-4B8C-83A1-F6EECF244321}">
                <p14:modId xmlns:p14="http://schemas.microsoft.com/office/powerpoint/2010/main" val="3884471474"/>
              </p:ext>
            </p:extLst>
          </p:nvPr>
        </p:nvGraphicFramePr>
        <p:xfrm>
          <a:off x="424495" y="982056"/>
          <a:ext cx="8471148" cy="4159536"/>
        </p:xfrm>
        <a:graphic>
          <a:graphicData uri="http://schemas.openxmlformats.org/drawingml/2006/table">
            <a:tbl>
              <a:tblPr firstRow="1" firstCol="1" bandRow="1">
                <a:tableStyleId>{5C22544A-7EE6-4342-B048-85BDC9FD1C3A}</a:tableStyleId>
              </a:tblPr>
              <a:tblGrid>
                <a:gridCol w="5743927">
                  <a:extLst>
                    <a:ext uri="{9D8B030D-6E8A-4147-A177-3AD203B41FA5}">
                      <a16:colId xmlns:a16="http://schemas.microsoft.com/office/drawing/2014/main" xmlns="" val="3874502227"/>
                    </a:ext>
                  </a:extLst>
                </a:gridCol>
                <a:gridCol w="1214511">
                  <a:extLst>
                    <a:ext uri="{9D8B030D-6E8A-4147-A177-3AD203B41FA5}">
                      <a16:colId xmlns:a16="http://schemas.microsoft.com/office/drawing/2014/main" xmlns="" val="3893750700"/>
                    </a:ext>
                  </a:extLst>
                </a:gridCol>
                <a:gridCol w="1512710">
                  <a:extLst>
                    <a:ext uri="{9D8B030D-6E8A-4147-A177-3AD203B41FA5}">
                      <a16:colId xmlns:a16="http://schemas.microsoft.com/office/drawing/2014/main" xmlns="" val="2178185778"/>
                    </a:ext>
                  </a:extLst>
                </a:gridCol>
              </a:tblGrid>
              <a:tr h="448254">
                <a:tc>
                  <a:txBody>
                    <a:bodyPr/>
                    <a:lstStyle/>
                    <a:p>
                      <a:pPr>
                        <a:lnSpc>
                          <a:spcPct val="115000"/>
                        </a:lnSpc>
                        <a:spcAft>
                          <a:spcPts val="0"/>
                        </a:spcAft>
                      </a:pPr>
                      <a:r>
                        <a:rPr lang="hr-HR" sz="1400" dirty="0">
                          <a:effectLst/>
                        </a:rPr>
                        <a:t> </a:t>
                      </a:r>
                      <a:endParaRPr lang="hr-HR"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dirty="0">
                          <a:effectLst/>
                        </a:rPr>
                        <a:t>ar.  sredina</a:t>
                      </a:r>
                      <a:endParaRPr lang="hr-HR"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a:effectLst/>
                        </a:rPr>
                        <a:t>% - slažem se u potpunosti</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nchor="b"/>
                </a:tc>
                <a:extLst>
                  <a:ext uri="{0D108BD9-81ED-4DB2-BD59-A6C34878D82A}">
                    <a16:rowId xmlns:a16="http://schemas.microsoft.com/office/drawing/2014/main" xmlns="" val="3676037244"/>
                  </a:ext>
                </a:extLst>
              </a:tr>
              <a:tr h="323268">
                <a:tc>
                  <a:txBody>
                    <a:bodyPr/>
                    <a:lstStyle/>
                    <a:p>
                      <a:pPr>
                        <a:lnSpc>
                          <a:spcPct val="115000"/>
                        </a:lnSpc>
                        <a:spcAft>
                          <a:spcPts val="0"/>
                        </a:spcAft>
                      </a:pPr>
                      <a:r>
                        <a:rPr lang="hr-HR" sz="1400" dirty="0">
                          <a:effectLst/>
                        </a:rPr>
                        <a:t>Stekao sam nove poslovne vještine - unaprijedio sam stručna znanja</a:t>
                      </a:r>
                      <a:endParaRPr lang="hr-HR"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dirty="0">
                          <a:effectLst/>
                        </a:rPr>
                        <a:t>3,92</a:t>
                      </a:r>
                      <a:endParaRPr lang="hr-HR"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a:effectLst/>
                        </a:rPr>
                        <a:t>42,0%</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nchor="b"/>
                </a:tc>
                <a:extLst>
                  <a:ext uri="{0D108BD9-81ED-4DB2-BD59-A6C34878D82A}">
                    <a16:rowId xmlns:a16="http://schemas.microsoft.com/office/drawing/2014/main" xmlns="" val="2907509841"/>
                  </a:ext>
                </a:extLst>
              </a:tr>
              <a:tr h="323268">
                <a:tc>
                  <a:txBody>
                    <a:bodyPr/>
                    <a:lstStyle/>
                    <a:p>
                      <a:pPr>
                        <a:lnSpc>
                          <a:spcPct val="115000"/>
                        </a:lnSpc>
                        <a:spcAft>
                          <a:spcPts val="0"/>
                        </a:spcAft>
                      </a:pPr>
                      <a:r>
                        <a:rPr lang="hr-HR" sz="1400">
                          <a:effectLst/>
                        </a:rPr>
                        <a:t>Naučio sam nove stvari o onome što me već dugo vremena zanima</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dirty="0">
                          <a:effectLst/>
                        </a:rPr>
                        <a:t>3,81</a:t>
                      </a:r>
                      <a:endParaRPr lang="hr-HR"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a:effectLst/>
                        </a:rPr>
                        <a:t>37,1%</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nchor="b"/>
                </a:tc>
                <a:extLst>
                  <a:ext uri="{0D108BD9-81ED-4DB2-BD59-A6C34878D82A}">
                    <a16:rowId xmlns:a16="http://schemas.microsoft.com/office/drawing/2014/main" xmlns="" val="263677152"/>
                  </a:ext>
                </a:extLst>
              </a:tr>
              <a:tr h="224127">
                <a:tc>
                  <a:txBody>
                    <a:bodyPr/>
                    <a:lstStyle/>
                    <a:p>
                      <a:pPr>
                        <a:lnSpc>
                          <a:spcPct val="115000"/>
                        </a:lnSpc>
                        <a:spcAft>
                          <a:spcPts val="0"/>
                        </a:spcAft>
                      </a:pPr>
                      <a:r>
                        <a:rPr lang="hr-HR" sz="1400">
                          <a:effectLst/>
                        </a:rPr>
                        <a:t>Stekao sam neke nove životne vještine</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a:effectLst/>
                        </a:rPr>
                        <a:t>3,76</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dirty="0">
                          <a:effectLst/>
                        </a:rPr>
                        <a:t>35,5%</a:t>
                      </a:r>
                      <a:endParaRPr lang="hr-HR"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nchor="b"/>
                </a:tc>
                <a:extLst>
                  <a:ext uri="{0D108BD9-81ED-4DB2-BD59-A6C34878D82A}">
                    <a16:rowId xmlns:a16="http://schemas.microsoft.com/office/drawing/2014/main" xmlns="" val="2169865320"/>
                  </a:ext>
                </a:extLst>
              </a:tr>
              <a:tr h="224127">
                <a:tc>
                  <a:txBody>
                    <a:bodyPr/>
                    <a:lstStyle/>
                    <a:p>
                      <a:pPr>
                        <a:lnSpc>
                          <a:spcPct val="115000"/>
                        </a:lnSpc>
                        <a:spcAft>
                          <a:spcPts val="0"/>
                        </a:spcAft>
                      </a:pPr>
                      <a:r>
                        <a:rPr lang="hr-HR" sz="1400">
                          <a:effectLst/>
                        </a:rPr>
                        <a:t>Ispunio sam očekivanja koja su mi postavljena</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a:effectLst/>
                        </a:rPr>
                        <a:t>3,71</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dirty="0">
                          <a:effectLst/>
                        </a:rPr>
                        <a:t>35,3%</a:t>
                      </a:r>
                      <a:endParaRPr lang="hr-HR"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nchor="b"/>
                </a:tc>
                <a:extLst>
                  <a:ext uri="{0D108BD9-81ED-4DB2-BD59-A6C34878D82A}">
                    <a16:rowId xmlns:a16="http://schemas.microsoft.com/office/drawing/2014/main" xmlns="" val="2980295992"/>
                  </a:ext>
                </a:extLst>
              </a:tr>
              <a:tr h="224127">
                <a:tc>
                  <a:txBody>
                    <a:bodyPr/>
                    <a:lstStyle/>
                    <a:p>
                      <a:pPr>
                        <a:lnSpc>
                          <a:spcPct val="115000"/>
                        </a:lnSpc>
                        <a:spcAft>
                          <a:spcPts val="0"/>
                        </a:spcAft>
                      </a:pPr>
                      <a:r>
                        <a:rPr lang="hr-HR" sz="1400">
                          <a:effectLst/>
                        </a:rPr>
                        <a:t>Proveo sam vrijeme ugodno se družeći</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a:effectLst/>
                        </a:rPr>
                        <a:t>3,67</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dirty="0">
                          <a:effectLst/>
                        </a:rPr>
                        <a:t>34,0%</a:t>
                      </a:r>
                      <a:endParaRPr lang="hr-HR"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nchor="b"/>
                </a:tc>
                <a:extLst>
                  <a:ext uri="{0D108BD9-81ED-4DB2-BD59-A6C34878D82A}">
                    <a16:rowId xmlns:a16="http://schemas.microsoft.com/office/drawing/2014/main" xmlns="" val="2081408848"/>
                  </a:ext>
                </a:extLst>
              </a:tr>
              <a:tr h="224127">
                <a:tc>
                  <a:txBody>
                    <a:bodyPr/>
                    <a:lstStyle/>
                    <a:p>
                      <a:pPr>
                        <a:lnSpc>
                          <a:spcPct val="115000"/>
                        </a:lnSpc>
                        <a:spcAft>
                          <a:spcPts val="0"/>
                        </a:spcAft>
                      </a:pPr>
                      <a:r>
                        <a:rPr lang="hr-HR" sz="1400">
                          <a:effectLst/>
                        </a:rPr>
                        <a:t>Stekao sam nova korisna poznanstva</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a:effectLst/>
                        </a:rPr>
                        <a:t>3,55</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dirty="0">
                          <a:effectLst/>
                        </a:rPr>
                        <a:t>31,0%</a:t>
                      </a:r>
                      <a:endParaRPr lang="hr-HR"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nchor="b"/>
                </a:tc>
                <a:extLst>
                  <a:ext uri="{0D108BD9-81ED-4DB2-BD59-A6C34878D82A}">
                    <a16:rowId xmlns:a16="http://schemas.microsoft.com/office/drawing/2014/main" xmlns="" val="616077278"/>
                  </a:ext>
                </a:extLst>
              </a:tr>
              <a:tr h="224127">
                <a:tc>
                  <a:txBody>
                    <a:bodyPr/>
                    <a:lstStyle/>
                    <a:p>
                      <a:pPr>
                        <a:lnSpc>
                          <a:spcPct val="115000"/>
                        </a:lnSpc>
                        <a:spcAft>
                          <a:spcPts val="0"/>
                        </a:spcAft>
                      </a:pPr>
                      <a:r>
                        <a:rPr lang="hr-HR" sz="1400" dirty="0">
                          <a:effectLst/>
                        </a:rPr>
                        <a:t>Korisno sam iskoristio slobodno vrijeme</a:t>
                      </a:r>
                      <a:endParaRPr lang="hr-HR"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a:effectLst/>
                        </a:rPr>
                        <a:t>3,40</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dirty="0">
                          <a:effectLst/>
                        </a:rPr>
                        <a:t>30,5%</a:t>
                      </a:r>
                      <a:endParaRPr lang="hr-HR"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nchor="b"/>
                </a:tc>
                <a:extLst>
                  <a:ext uri="{0D108BD9-81ED-4DB2-BD59-A6C34878D82A}">
                    <a16:rowId xmlns:a16="http://schemas.microsoft.com/office/drawing/2014/main" xmlns="" val="3361014200"/>
                  </a:ext>
                </a:extLst>
              </a:tr>
              <a:tr h="224127">
                <a:tc>
                  <a:txBody>
                    <a:bodyPr/>
                    <a:lstStyle/>
                    <a:p>
                      <a:pPr>
                        <a:lnSpc>
                          <a:spcPct val="115000"/>
                        </a:lnSpc>
                        <a:spcAft>
                          <a:spcPts val="0"/>
                        </a:spcAft>
                      </a:pPr>
                      <a:r>
                        <a:rPr lang="hr-HR" sz="1400">
                          <a:effectLst/>
                        </a:rPr>
                        <a:t>Pronašao sam nove interese koji me ispunjavaju</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a:effectLst/>
                        </a:rPr>
                        <a:t>3,34</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dirty="0">
                          <a:effectLst/>
                        </a:rPr>
                        <a:t>27,6%</a:t>
                      </a:r>
                      <a:endParaRPr lang="hr-HR"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nchor="b"/>
                </a:tc>
                <a:extLst>
                  <a:ext uri="{0D108BD9-81ED-4DB2-BD59-A6C34878D82A}">
                    <a16:rowId xmlns:a16="http://schemas.microsoft.com/office/drawing/2014/main" xmlns="" val="2676729443"/>
                  </a:ext>
                </a:extLst>
              </a:tr>
              <a:tr h="323268">
                <a:tc>
                  <a:txBody>
                    <a:bodyPr/>
                    <a:lstStyle/>
                    <a:p>
                      <a:pPr>
                        <a:lnSpc>
                          <a:spcPct val="115000"/>
                        </a:lnSpc>
                        <a:spcAft>
                          <a:spcPts val="0"/>
                        </a:spcAft>
                      </a:pPr>
                      <a:r>
                        <a:rPr lang="hr-HR" sz="1400">
                          <a:effectLst/>
                        </a:rPr>
                        <a:t>Dobio sam certifikat - diplomu koja mi je bila potrebna</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a:effectLst/>
                        </a:rPr>
                        <a:t>3,28</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dirty="0">
                          <a:effectLst/>
                        </a:rPr>
                        <a:t>39,5%</a:t>
                      </a:r>
                      <a:endParaRPr lang="hr-HR"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nchor="b"/>
                </a:tc>
                <a:extLst>
                  <a:ext uri="{0D108BD9-81ED-4DB2-BD59-A6C34878D82A}">
                    <a16:rowId xmlns:a16="http://schemas.microsoft.com/office/drawing/2014/main" xmlns="" val="2712417471"/>
                  </a:ext>
                </a:extLst>
              </a:tr>
              <a:tr h="224127">
                <a:tc>
                  <a:txBody>
                    <a:bodyPr/>
                    <a:lstStyle/>
                    <a:p>
                      <a:pPr>
                        <a:lnSpc>
                          <a:spcPct val="115000"/>
                        </a:lnSpc>
                        <a:spcAft>
                          <a:spcPts val="0"/>
                        </a:spcAft>
                      </a:pPr>
                      <a:r>
                        <a:rPr lang="hr-HR" sz="1400">
                          <a:effectLst/>
                        </a:rPr>
                        <a:t>Stekao sam uvjete za veću plaću u budućnosti</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a:effectLst/>
                        </a:rPr>
                        <a:t>2,94</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dirty="0">
                          <a:effectLst/>
                        </a:rPr>
                        <a:t>27,2%</a:t>
                      </a:r>
                      <a:endParaRPr lang="hr-HR"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nchor="b"/>
                </a:tc>
                <a:extLst>
                  <a:ext uri="{0D108BD9-81ED-4DB2-BD59-A6C34878D82A}">
                    <a16:rowId xmlns:a16="http://schemas.microsoft.com/office/drawing/2014/main" xmlns="" val="2054621453"/>
                  </a:ext>
                </a:extLst>
              </a:tr>
              <a:tr h="224127">
                <a:tc>
                  <a:txBody>
                    <a:bodyPr/>
                    <a:lstStyle/>
                    <a:p>
                      <a:pPr>
                        <a:lnSpc>
                          <a:spcPct val="115000"/>
                        </a:lnSpc>
                        <a:spcAft>
                          <a:spcPts val="0"/>
                        </a:spcAft>
                      </a:pPr>
                      <a:r>
                        <a:rPr lang="hr-HR" sz="1400">
                          <a:effectLst/>
                        </a:rPr>
                        <a:t>Napredovao sam na poslu</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a:effectLst/>
                        </a:rPr>
                        <a:t>2,51</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dirty="0">
                          <a:effectLst/>
                        </a:rPr>
                        <a:t>19,7%</a:t>
                      </a:r>
                      <a:endParaRPr lang="hr-HR"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nchor="b"/>
                </a:tc>
                <a:extLst>
                  <a:ext uri="{0D108BD9-81ED-4DB2-BD59-A6C34878D82A}">
                    <a16:rowId xmlns:a16="http://schemas.microsoft.com/office/drawing/2014/main" xmlns="" val="2746620450"/>
                  </a:ext>
                </a:extLst>
              </a:tr>
              <a:tr h="224127">
                <a:tc>
                  <a:txBody>
                    <a:bodyPr/>
                    <a:lstStyle/>
                    <a:p>
                      <a:pPr>
                        <a:lnSpc>
                          <a:spcPct val="115000"/>
                        </a:lnSpc>
                        <a:spcAft>
                          <a:spcPts val="0"/>
                        </a:spcAft>
                      </a:pPr>
                      <a:r>
                        <a:rPr lang="hr-HR" sz="1400">
                          <a:effectLst/>
                        </a:rPr>
                        <a:t>Dobio sam povišicu plaće</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a:effectLst/>
                        </a:rPr>
                        <a:t>1,99</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dirty="0">
                          <a:effectLst/>
                        </a:rPr>
                        <a:t>11,9%</a:t>
                      </a:r>
                      <a:endParaRPr lang="hr-HR"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nchor="b"/>
                </a:tc>
                <a:extLst>
                  <a:ext uri="{0D108BD9-81ED-4DB2-BD59-A6C34878D82A}">
                    <a16:rowId xmlns:a16="http://schemas.microsoft.com/office/drawing/2014/main" xmlns="" val="3909104249"/>
                  </a:ext>
                </a:extLst>
              </a:tr>
              <a:tr h="224127">
                <a:tc>
                  <a:txBody>
                    <a:bodyPr/>
                    <a:lstStyle/>
                    <a:p>
                      <a:pPr>
                        <a:lnSpc>
                          <a:spcPct val="115000"/>
                        </a:lnSpc>
                        <a:spcAft>
                          <a:spcPts val="0"/>
                        </a:spcAft>
                      </a:pPr>
                      <a:r>
                        <a:rPr lang="hr-HR" sz="1400">
                          <a:effectLst/>
                        </a:rPr>
                        <a:t>Pronašao sam novi posao</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a:effectLst/>
                        </a:rPr>
                        <a:t>1,75</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dirty="0">
                          <a:effectLst/>
                        </a:rPr>
                        <a:t>10,3%</a:t>
                      </a:r>
                      <a:endParaRPr lang="hr-HR"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nchor="b"/>
                </a:tc>
                <a:extLst>
                  <a:ext uri="{0D108BD9-81ED-4DB2-BD59-A6C34878D82A}">
                    <a16:rowId xmlns:a16="http://schemas.microsoft.com/office/drawing/2014/main" xmlns="" val="834992711"/>
                  </a:ext>
                </a:extLst>
              </a:tr>
              <a:tr h="224127">
                <a:tc>
                  <a:txBody>
                    <a:bodyPr/>
                    <a:lstStyle/>
                    <a:p>
                      <a:pPr>
                        <a:lnSpc>
                          <a:spcPct val="115000"/>
                        </a:lnSpc>
                        <a:spcAft>
                          <a:spcPts val="0"/>
                        </a:spcAft>
                      </a:pPr>
                      <a:r>
                        <a:rPr lang="hr-HR" sz="1400" dirty="0">
                          <a:effectLst/>
                        </a:rPr>
                        <a:t>Pokrenuo sam vlastiti posao</a:t>
                      </a:r>
                      <a:endParaRPr lang="hr-HR"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a:effectLst/>
                        </a:rPr>
                        <a:t>1,66</a:t>
                      </a:r>
                      <a:endParaRPr lang="hr-HR" sz="1400" b="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tc>
                <a:tc>
                  <a:txBody>
                    <a:bodyPr/>
                    <a:lstStyle/>
                    <a:p>
                      <a:pPr algn="ctr">
                        <a:lnSpc>
                          <a:spcPct val="115000"/>
                        </a:lnSpc>
                        <a:spcAft>
                          <a:spcPts val="0"/>
                        </a:spcAft>
                      </a:pPr>
                      <a:r>
                        <a:rPr lang="hr-HR" sz="1400" dirty="0">
                          <a:effectLst/>
                        </a:rPr>
                        <a:t>8,6%</a:t>
                      </a:r>
                      <a:endParaRPr lang="hr-HR"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437" marR="49437" marT="0" marB="0" anchor="b"/>
                </a:tc>
                <a:extLst>
                  <a:ext uri="{0D108BD9-81ED-4DB2-BD59-A6C34878D82A}">
                    <a16:rowId xmlns:a16="http://schemas.microsoft.com/office/drawing/2014/main" xmlns="" val="1209692983"/>
                  </a:ext>
                </a:extLst>
              </a:tr>
            </a:tbl>
          </a:graphicData>
        </a:graphic>
      </p:graphicFrame>
      <p:sp>
        <p:nvSpPr>
          <p:cNvPr id="5" name="Rectangle 4"/>
          <p:cNvSpPr/>
          <p:nvPr/>
        </p:nvSpPr>
        <p:spPr>
          <a:xfrm>
            <a:off x="191911" y="1219200"/>
            <a:ext cx="6976533" cy="1609725"/>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558930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93512" y="186125"/>
            <a:ext cx="6179506" cy="346249"/>
          </a:xfrm>
          <a:prstGeom prst="rect">
            <a:avLst/>
          </a:prstGeom>
        </p:spPr>
        <p:txBody>
          <a:bodyPr vert="horz" wrap="square" lIns="0" tIns="0" rIns="0" bIns="0" rtlCol="0" anchor="t">
            <a:spAutoFit/>
          </a:bodyPr>
          <a:lstStyle>
            <a:lvl1pPr algn="l" defTabSz="924282" rtl="0" eaLnBrk="1" latinLnBrk="0" hangingPunct="1">
              <a:lnSpc>
                <a:spcPct val="90000"/>
              </a:lnSpc>
              <a:spcBef>
                <a:spcPts val="408"/>
              </a:spcBef>
              <a:buNone/>
              <a:tabLst/>
              <a:defRPr sz="3300" b="1" kern="1200" baseline="0">
                <a:solidFill>
                  <a:schemeClr val="tx1"/>
                </a:solidFill>
                <a:latin typeface="+mj-lt"/>
                <a:ea typeface="+mj-ea"/>
                <a:cs typeface="+mj-cs"/>
              </a:defRPr>
            </a:lvl1pPr>
          </a:lstStyle>
          <a:p>
            <a:r>
              <a:rPr lang="hr-HR" sz="2500" dirty="0">
                <a:solidFill>
                  <a:schemeClr val="tx2"/>
                </a:solidFill>
              </a:rPr>
              <a:t>Ishodi obrazovanja</a:t>
            </a:r>
          </a:p>
        </p:txBody>
      </p:sp>
      <p:sp>
        <p:nvSpPr>
          <p:cNvPr id="3" name="Title 1"/>
          <p:cNvSpPr txBox="1">
            <a:spLocks/>
          </p:cNvSpPr>
          <p:nvPr/>
        </p:nvSpPr>
        <p:spPr>
          <a:xfrm>
            <a:off x="293512" y="725540"/>
            <a:ext cx="8358261" cy="249299"/>
          </a:xfrm>
          <a:prstGeom prst="rect">
            <a:avLst/>
          </a:prstGeom>
        </p:spPr>
        <p:txBody>
          <a:bodyPr vert="horz" wrap="square" lIns="0" tIns="0" rIns="0" bIns="0" rtlCol="0" anchor="t">
            <a:spAutoFit/>
          </a:bodyPr>
          <a:lstStyle>
            <a:lvl1pPr algn="l" defTabSz="924282" rtl="0" eaLnBrk="1" latinLnBrk="0" hangingPunct="1">
              <a:lnSpc>
                <a:spcPct val="90000"/>
              </a:lnSpc>
              <a:spcBef>
                <a:spcPts val="408"/>
              </a:spcBef>
              <a:buNone/>
              <a:tabLst/>
              <a:defRPr sz="3300" b="1" kern="1200" baseline="0">
                <a:solidFill>
                  <a:schemeClr val="tx1"/>
                </a:solidFill>
                <a:latin typeface="+mj-lt"/>
                <a:ea typeface="+mj-ea"/>
                <a:cs typeface="+mj-cs"/>
              </a:defRPr>
            </a:lvl1pPr>
          </a:lstStyle>
          <a:p>
            <a:r>
              <a:rPr lang="hr-HR" sz="1800" dirty="0">
                <a:solidFill>
                  <a:schemeClr val="tx2"/>
                </a:solidFill>
              </a:rPr>
              <a:t>Ishodi = konkretne koristi ostvarene procesom obrazovanja.</a:t>
            </a:r>
          </a:p>
        </p:txBody>
      </p:sp>
      <p:sp>
        <p:nvSpPr>
          <p:cNvPr id="7" name="Pentagon 39"/>
          <p:cNvSpPr/>
          <p:nvPr/>
        </p:nvSpPr>
        <p:spPr>
          <a:xfrm>
            <a:off x="1831393" y="2477877"/>
            <a:ext cx="5647572" cy="33136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b="1" dirty="0"/>
          </a:p>
          <a:p>
            <a:pPr algn="ctr"/>
            <a:r>
              <a:rPr lang="hr-HR" sz="1400" b="1" dirty="0"/>
              <a:t>Stekao sam nove poslovne vještine – unaprijedio stručna znanja</a:t>
            </a:r>
            <a:endParaRPr lang="hr-HR" sz="1400" b="1" dirty="0">
              <a:latin typeface="Calibri" panose="020F0502020204030204" pitchFamily="34" charset="0"/>
            </a:endParaRPr>
          </a:p>
          <a:p>
            <a:pPr algn="ctr"/>
            <a:endParaRPr lang="hr-HR" sz="1400" b="1" dirty="0"/>
          </a:p>
        </p:txBody>
      </p:sp>
      <p:sp>
        <p:nvSpPr>
          <p:cNvPr id="8" name="Pentagon 40"/>
          <p:cNvSpPr/>
          <p:nvPr/>
        </p:nvSpPr>
        <p:spPr>
          <a:xfrm>
            <a:off x="191912" y="1388847"/>
            <a:ext cx="4690736" cy="331364"/>
          </a:xfrm>
          <a:prstGeom prst="homePlate">
            <a:avLst/>
          </a:prstGeom>
          <a:solidFill>
            <a:schemeClr val="accent4">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b="1" dirty="0"/>
          </a:p>
          <a:p>
            <a:pPr algn="ctr"/>
            <a:r>
              <a:rPr lang="hr-HR" sz="1400" dirty="0"/>
              <a:t>Stekao sam uvjete za veću plaću u budućnosti</a:t>
            </a:r>
            <a:endParaRPr lang="hr-HR" sz="1400" dirty="0">
              <a:latin typeface="Calibri" panose="020F0502020204030204" pitchFamily="34" charset="0"/>
            </a:endParaRPr>
          </a:p>
          <a:p>
            <a:pPr algn="ctr"/>
            <a:endParaRPr lang="hr-HR" sz="1400" dirty="0"/>
          </a:p>
        </p:txBody>
      </p:sp>
      <p:sp>
        <p:nvSpPr>
          <p:cNvPr id="9" name="TextBox 8"/>
          <p:cNvSpPr txBox="1"/>
          <p:nvPr/>
        </p:nvSpPr>
        <p:spPr>
          <a:xfrm>
            <a:off x="5224300" y="1455708"/>
            <a:ext cx="894278" cy="215444"/>
          </a:xfrm>
          <a:prstGeom prst="rect">
            <a:avLst/>
          </a:prstGeom>
          <a:solidFill>
            <a:schemeClr val="tx1">
              <a:lumMod val="50000"/>
              <a:lumOff val="50000"/>
            </a:schemeClr>
          </a:solidFill>
          <a:ln>
            <a:solidFill>
              <a:schemeClr val="accent1"/>
            </a:solidFill>
          </a:ln>
        </p:spPr>
        <p:txBody>
          <a:bodyPr vert="horz" wrap="square" lIns="0" tIns="0" rIns="0" bIns="0" rtlCol="0">
            <a:spAutoFit/>
          </a:bodyPr>
          <a:lstStyle/>
          <a:p>
            <a:pPr marL="4763" algn="ctr"/>
            <a:r>
              <a:rPr lang="hr-HR" sz="1400" b="1" dirty="0">
                <a:solidFill>
                  <a:schemeClr val="bg1"/>
                </a:solidFill>
              </a:rPr>
              <a:t>3,18</a:t>
            </a:r>
          </a:p>
        </p:txBody>
      </p:sp>
      <p:sp>
        <p:nvSpPr>
          <p:cNvPr id="10" name="TextBox 9"/>
          <p:cNvSpPr txBox="1"/>
          <p:nvPr/>
        </p:nvSpPr>
        <p:spPr>
          <a:xfrm>
            <a:off x="7757495" y="2531507"/>
            <a:ext cx="894278" cy="215444"/>
          </a:xfrm>
          <a:prstGeom prst="rect">
            <a:avLst/>
          </a:prstGeom>
          <a:solidFill>
            <a:schemeClr val="accent1"/>
          </a:solidFill>
          <a:ln>
            <a:solidFill>
              <a:schemeClr val="accent1"/>
            </a:solidFill>
          </a:ln>
        </p:spPr>
        <p:txBody>
          <a:bodyPr vert="horz" wrap="square" lIns="0" tIns="0" rIns="0" bIns="0" rtlCol="0">
            <a:spAutoFit/>
          </a:bodyPr>
          <a:lstStyle/>
          <a:p>
            <a:pPr marL="4763" algn="ctr"/>
            <a:r>
              <a:rPr lang="hr-HR" sz="1400" b="1" dirty="0">
                <a:solidFill>
                  <a:schemeClr val="bg1"/>
                </a:solidFill>
              </a:rPr>
              <a:t>3,9</a:t>
            </a:r>
          </a:p>
        </p:txBody>
      </p:sp>
      <p:sp>
        <p:nvSpPr>
          <p:cNvPr id="21" name="Pentagon 39"/>
          <p:cNvSpPr/>
          <p:nvPr/>
        </p:nvSpPr>
        <p:spPr>
          <a:xfrm>
            <a:off x="1831393" y="2956599"/>
            <a:ext cx="5647572" cy="33136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b="1" dirty="0"/>
          </a:p>
          <a:p>
            <a:pPr algn="ctr"/>
            <a:r>
              <a:rPr lang="hr-HR" sz="1400" b="1" dirty="0"/>
              <a:t>Naučio sam nove stvari o onome što me već dugo zanima</a:t>
            </a:r>
            <a:endParaRPr lang="hr-HR" sz="1400" b="1" dirty="0">
              <a:latin typeface="Calibri" panose="020F0502020204030204" pitchFamily="34" charset="0"/>
            </a:endParaRPr>
          </a:p>
          <a:p>
            <a:pPr algn="ctr"/>
            <a:endParaRPr lang="hr-HR" sz="1400" b="1" dirty="0"/>
          </a:p>
        </p:txBody>
      </p:sp>
      <p:sp>
        <p:nvSpPr>
          <p:cNvPr id="22" name="TextBox 21"/>
          <p:cNvSpPr txBox="1"/>
          <p:nvPr/>
        </p:nvSpPr>
        <p:spPr>
          <a:xfrm>
            <a:off x="7757495" y="3010229"/>
            <a:ext cx="894278" cy="215444"/>
          </a:xfrm>
          <a:prstGeom prst="rect">
            <a:avLst/>
          </a:prstGeom>
          <a:solidFill>
            <a:schemeClr val="accent1"/>
          </a:solidFill>
          <a:ln>
            <a:solidFill>
              <a:schemeClr val="accent1"/>
            </a:solidFill>
          </a:ln>
        </p:spPr>
        <p:txBody>
          <a:bodyPr vert="horz" wrap="square" lIns="0" tIns="0" rIns="0" bIns="0" rtlCol="0">
            <a:spAutoFit/>
          </a:bodyPr>
          <a:lstStyle/>
          <a:p>
            <a:pPr marL="4763" algn="ctr"/>
            <a:r>
              <a:rPr lang="hr-HR" sz="1400" dirty="0">
                <a:solidFill>
                  <a:schemeClr val="bg1"/>
                </a:solidFill>
              </a:rPr>
              <a:t>3,8</a:t>
            </a:r>
          </a:p>
        </p:txBody>
      </p:sp>
      <p:sp>
        <p:nvSpPr>
          <p:cNvPr id="23" name="Pentagon 39"/>
          <p:cNvSpPr/>
          <p:nvPr/>
        </p:nvSpPr>
        <p:spPr>
          <a:xfrm>
            <a:off x="1831393" y="3463857"/>
            <a:ext cx="5647572" cy="33136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b="1" dirty="0"/>
          </a:p>
          <a:p>
            <a:pPr algn="ctr"/>
            <a:r>
              <a:rPr lang="hr-HR" sz="1400" b="1" dirty="0"/>
              <a:t>Proveo sam ugodno vrijeme družeći se </a:t>
            </a:r>
            <a:endParaRPr lang="hr-HR" sz="1400" b="1" dirty="0">
              <a:latin typeface="Calibri" panose="020F0502020204030204" pitchFamily="34" charset="0"/>
            </a:endParaRPr>
          </a:p>
          <a:p>
            <a:pPr algn="ctr"/>
            <a:endParaRPr lang="hr-HR" sz="1400" b="1" dirty="0"/>
          </a:p>
        </p:txBody>
      </p:sp>
      <p:sp>
        <p:nvSpPr>
          <p:cNvPr id="24" name="TextBox 23"/>
          <p:cNvSpPr txBox="1"/>
          <p:nvPr/>
        </p:nvSpPr>
        <p:spPr>
          <a:xfrm>
            <a:off x="7757495" y="3517487"/>
            <a:ext cx="894278" cy="215444"/>
          </a:xfrm>
          <a:prstGeom prst="rect">
            <a:avLst/>
          </a:prstGeom>
          <a:solidFill>
            <a:schemeClr val="accent1"/>
          </a:solidFill>
          <a:ln>
            <a:solidFill>
              <a:schemeClr val="accent1"/>
            </a:solidFill>
          </a:ln>
        </p:spPr>
        <p:txBody>
          <a:bodyPr vert="horz" wrap="square" lIns="0" tIns="0" rIns="0" bIns="0" rtlCol="0">
            <a:spAutoFit/>
          </a:bodyPr>
          <a:lstStyle/>
          <a:p>
            <a:pPr marL="4763" algn="ctr"/>
            <a:r>
              <a:rPr lang="hr-HR" sz="1400" b="1" dirty="0">
                <a:solidFill>
                  <a:schemeClr val="bg1"/>
                </a:solidFill>
              </a:rPr>
              <a:t>3,71</a:t>
            </a:r>
          </a:p>
        </p:txBody>
      </p:sp>
      <p:sp>
        <p:nvSpPr>
          <p:cNvPr id="25" name="Pentagon 39"/>
          <p:cNvSpPr/>
          <p:nvPr/>
        </p:nvSpPr>
        <p:spPr>
          <a:xfrm>
            <a:off x="1831393" y="3971115"/>
            <a:ext cx="5647572" cy="33136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b="1" dirty="0"/>
          </a:p>
          <a:p>
            <a:pPr algn="ctr"/>
            <a:r>
              <a:rPr lang="hr-HR" sz="1400" b="1" dirty="0"/>
              <a:t>Ispunio sam očekivanja koja su mi postavljena</a:t>
            </a:r>
            <a:endParaRPr lang="hr-HR" sz="1400" b="1" dirty="0">
              <a:latin typeface="Calibri" panose="020F0502020204030204" pitchFamily="34" charset="0"/>
            </a:endParaRPr>
          </a:p>
          <a:p>
            <a:pPr algn="ctr"/>
            <a:endParaRPr lang="hr-HR" sz="1400" b="1" dirty="0"/>
          </a:p>
        </p:txBody>
      </p:sp>
      <p:sp>
        <p:nvSpPr>
          <p:cNvPr id="26" name="TextBox 25"/>
          <p:cNvSpPr txBox="1"/>
          <p:nvPr/>
        </p:nvSpPr>
        <p:spPr>
          <a:xfrm>
            <a:off x="7757495" y="4024745"/>
            <a:ext cx="894278" cy="215444"/>
          </a:xfrm>
          <a:prstGeom prst="rect">
            <a:avLst/>
          </a:prstGeom>
          <a:solidFill>
            <a:schemeClr val="accent1"/>
          </a:solidFill>
          <a:ln>
            <a:solidFill>
              <a:schemeClr val="accent1"/>
            </a:solidFill>
          </a:ln>
        </p:spPr>
        <p:txBody>
          <a:bodyPr vert="horz" wrap="square" lIns="0" tIns="0" rIns="0" bIns="0" rtlCol="0">
            <a:spAutoFit/>
          </a:bodyPr>
          <a:lstStyle/>
          <a:p>
            <a:pPr marL="4763" algn="ctr"/>
            <a:r>
              <a:rPr lang="hr-HR" sz="1400" b="1" dirty="0">
                <a:solidFill>
                  <a:schemeClr val="bg1"/>
                </a:solidFill>
              </a:rPr>
              <a:t>3,71</a:t>
            </a:r>
          </a:p>
        </p:txBody>
      </p:sp>
      <p:sp>
        <p:nvSpPr>
          <p:cNvPr id="28" name="TextBox 27"/>
          <p:cNvSpPr txBox="1"/>
          <p:nvPr/>
        </p:nvSpPr>
        <p:spPr>
          <a:xfrm>
            <a:off x="4881217" y="974839"/>
            <a:ext cx="1580444" cy="430887"/>
          </a:xfrm>
          <a:prstGeom prst="rect">
            <a:avLst/>
          </a:prstGeom>
        </p:spPr>
        <p:txBody>
          <a:bodyPr vert="horz" wrap="square" lIns="0" tIns="0" rIns="0" bIns="0" rtlCol="0">
            <a:spAutoFit/>
          </a:bodyPr>
          <a:lstStyle/>
          <a:p>
            <a:pPr marL="4763" algn="ctr"/>
            <a:r>
              <a:rPr lang="hr-HR" sz="2800" b="1" dirty="0">
                <a:solidFill>
                  <a:schemeClr val="tx2"/>
                </a:solidFill>
              </a:rPr>
              <a:t>FO</a:t>
            </a:r>
          </a:p>
        </p:txBody>
      </p:sp>
      <p:sp>
        <p:nvSpPr>
          <p:cNvPr id="29" name="TextBox 28"/>
          <p:cNvSpPr txBox="1"/>
          <p:nvPr/>
        </p:nvSpPr>
        <p:spPr>
          <a:xfrm>
            <a:off x="7414412" y="1985366"/>
            <a:ext cx="1580444" cy="430887"/>
          </a:xfrm>
          <a:prstGeom prst="rect">
            <a:avLst/>
          </a:prstGeom>
        </p:spPr>
        <p:txBody>
          <a:bodyPr vert="horz" wrap="square" lIns="0" tIns="0" rIns="0" bIns="0" rtlCol="0">
            <a:spAutoFit/>
          </a:bodyPr>
          <a:lstStyle/>
          <a:p>
            <a:pPr marL="4763" algn="ctr"/>
            <a:r>
              <a:rPr lang="hr-HR" sz="2800" b="1" dirty="0">
                <a:solidFill>
                  <a:schemeClr val="tx2"/>
                </a:solidFill>
              </a:rPr>
              <a:t>NFO</a:t>
            </a:r>
          </a:p>
        </p:txBody>
      </p:sp>
      <p:sp>
        <p:nvSpPr>
          <p:cNvPr id="16" name="Pentagon 40"/>
          <p:cNvSpPr/>
          <p:nvPr/>
        </p:nvSpPr>
        <p:spPr>
          <a:xfrm>
            <a:off x="191912" y="1898169"/>
            <a:ext cx="4690736" cy="331364"/>
          </a:xfrm>
          <a:prstGeom prst="homePlate">
            <a:avLst/>
          </a:prstGeom>
          <a:solidFill>
            <a:schemeClr val="accent4">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b="1" dirty="0"/>
          </a:p>
          <a:p>
            <a:pPr algn="ctr"/>
            <a:r>
              <a:rPr lang="hr-HR" sz="1400" dirty="0"/>
              <a:t>Pronašao sam novi posao</a:t>
            </a:r>
            <a:endParaRPr lang="hr-HR" sz="1400" dirty="0">
              <a:latin typeface="Calibri" panose="020F0502020204030204" pitchFamily="34" charset="0"/>
            </a:endParaRPr>
          </a:p>
          <a:p>
            <a:pPr algn="ctr"/>
            <a:endParaRPr lang="hr-HR" sz="1400" dirty="0"/>
          </a:p>
        </p:txBody>
      </p:sp>
      <p:sp>
        <p:nvSpPr>
          <p:cNvPr id="17" name="TextBox 16"/>
          <p:cNvSpPr txBox="1"/>
          <p:nvPr/>
        </p:nvSpPr>
        <p:spPr>
          <a:xfrm>
            <a:off x="5224300" y="1965030"/>
            <a:ext cx="894278" cy="215444"/>
          </a:xfrm>
          <a:prstGeom prst="rect">
            <a:avLst/>
          </a:prstGeom>
          <a:solidFill>
            <a:schemeClr val="tx1">
              <a:lumMod val="50000"/>
              <a:lumOff val="50000"/>
            </a:schemeClr>
          </a:solidFill>
          <a:ln>
            <a:solidFill>
              <a:schemeClr val="accent1"/>
            </a:solidFill>
          </a:ln>
        </p:spPr>
        <p:txBody>
          <a:bodyPr vert="horz" wrap="square" lIns="0" tIns="0" rIns="0" bIns="0" rtlCol="0">
            <a:spAutoFit/>
          </a:bodyPr>
          <a:lstStyle/>
          <a:p>
            <a:pPr marL="4763" algn="ctr"/>
            <a:r>
              <a:rPr lang="hr-HR" sz="1400" b="1" dirty="0">
                <a:solidFill>
                  <a:schemeClr val="bg1"/>
                </a:solidFill>
              </a:rPr>
              <a:t>1,95</a:t>
            </a:r>
          </a:p>
        </p:txBody>
      </p:sp>
      <p:sp>
        <p:nvSpPr>
          <p:cNvPr id="18" name="Pentagon 39"/>
          <p:cNvSpPr/>
          <p:nvPr/>
        </p:nvSpPr>
        <p:spPr>
          <a:xfrm>
            <a:off x="1831393" y="4428611"/>
            <a:ext cx="5647572" cy="33136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b="1" dirty="0"/>
          </a:p>
          <a:p>
            <a:pPr algn="ctr"/>
            <a:r>
              <a:rPr lang="hr-HR" sz="1400" b="1" dirty="0"/>
              <a:t>Stekao sam nova korisna poznanstva</a:t>
            </a:r>
            <a:endParaRPr lang="hr-HR" sz="1400" b="1" dirty="0">
              <a:latin typeface="Calibri" panose="020F0502020204030204" pitchFamily="34" charset="0"/>
            </a:endParaRPr>
          </a:p>
          <a:p>
            <a:pPr algn="ctr"/>
            <a:endParaRPr lang="hr-HR" sz="1400" b="1" dirty="0"/>
          </a:p>
        </p:txBody>
      </p:sp>
      <p:sp>
        <p:nvSpPr>
          <p:cNvPr id="19" name="TextBox 18"/>
          <p:cNvSpPr txBox="1"/>
          <p:nvPr/>
        </p:nvSpPr>
        <p:spPr>
          <a:xfrm>
            <a:off x="7757495" y="4482241"/>
            <a:ext cx="894278" cy="215444"/>
          </a:xfrm>
          <a:prstGeom prst="rect">
            <a:avLst/>
          </a:prstGeom>
          <a:solidFill>
            <a:schemeClr val="accent1"/>
          </a:solidFill>
          <a:ln>
            <a:solidFill>
              <a:schemeClr val="accent1"/>
            </a:solidFill>
          </a:ln>
        </p:spPr>
        <p:txBody>
          <a:bodyPr vert="horz" wrap="square" lIns="0" tIns="0" rIns="0" bIns="0" rtlCol="0">
            <a:spAutoFit/>
          </a:bodyPr>
          <a:lstStyle/>
          <a:p>
            <a:pPr marL="4763" algn="ctr"/>
            <a:r>
              <a:rPr lang="hr-HR" sz="1400" b="1" dirty="0">
                <a:solidFill>
                  <a:schemeClr val="bg1"/>
                </a:solidFill>
              </a:rPr>
              <a:t>3,52</a:t>
            </a:r>
          </a:p>
        </p:txBody>
      </p:sp>
    </p:spTree>
    <p:extLst>
      <p:ext uri="{BB962C8B-B14F-4D97-AF65-F5344CB8AC3E}">
        <p14:creationId xmlns:p14="http://schemas.microsoft.com/office/powerpoint/2010/main" val="3098970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93512" y="186125"/>
            <a:ext cx="6179506" cy="346249"/>
          </a:xfrm>
          <a:prstGeom prst="rect">
            <a:avLst/>
          </a:prstGeom>
        </p:spPr>
        <p:txBody>
          <a:bodyPr vert="horz" wrap="square" lIns="0" tIns="0" rIns="0" bIns="0" rtlCol="0" anchor="t">
            <a:spAutoFit/>
          </a:bodyPr>
          <a:lstStyle>
            <a:lvl1pPr algn="l" defTabSz="924282" rtl="0" eaLnBrk="1" latinLnBrk="0" hangingPunct="1">
              <a:lnSpc>
                <a:spcPct val="90000"/>
              </a:lnSpc>
              <a:spcBef>
                <a:spcPts val="408"/>
              </a:spcBef>
              <a:buNone/>
              <a:tabLst/>
              <a:defRPr sz="3300" b="1" kern="1200" baseline="0">
                <a:solidFill>
                  <a:schemeClr val="tx1"/>
                </a:solidFill>
                <a:latin typeface="+mj-lt"/>
                <a:ea typeface="+mj-ea"/>
                <a:cs typeface="+mj-cs"/>
              </a:defRPr>
            </a:lvl1pPr>
          </a:lstStyle>
          <a:p>
            <a:r>
              <a:rPr lang="hr-HR" sz="2500" dirty="0">
                <a:solidFill>
                  <a:schemeClr val="tx2"/>
                </a:solidFill>
              </a:rPr>
              <a:t>Ishodi obrazovanja</a:t>
            </a:r>
          </a:p>
        </p:txBody>
      </p:sp>
      <p:sp>
        <p:nvSpPr>
          <p:cNvPr id="18" name="Pentagon 39"/>
          <p:cNvSpPr/>
          <p:nvPr/>
        </p:nvSpPr>
        <p:spPr>
          <a:xfrm>
            <a:off x="101275" y="1334209"/>
            <a:ext cx="2375149" cy="33136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b="1" dirty="0"/>
          </a:p>
          <a:p>
            <a:pPr algn="ctr"/>
            <a:r>
              <a:rPr lang="hr-HR" sz="1400" b="1" dirty="0"/>
              <a:t>Osobne koristi</a:t>
            </a:r>
            <a:endParaRPr lang="hr-HR" sz="1400" b="1" dirty="0">
              <a:latin typeface="Calibri" panose="020F0502020204030204" pitchFamily="34" charset="0"/>
            </a:endParaRPr>
          </a:p>
          <a:p>
            <a:pPr algn="ctr"/>
            <a:endParaRPr lang="hr-HR" sz="1400" b="1" dirty="0"/>
          </a:p>
        </p:txBody>
      </p:sp>
      <p:sp>
        <p:nvSpPr>
          <p:cNvPr id="19" name="Text Box 54"/>
          <p:cNvSpPr txBox="1"/>
          <p:nvPr/>
        </p:nvSpPr>
        <p:spPr>
          <a:xfrm>
            <a:off x="2817428" y="1280311"/>
            <a:ext cx="5240723" cy="42100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hr-HR" sz="1900" i="1" dirty="0">
                <a:effectLst/>
                <a:latin typeface="Calibri" panose="020F0502020204030204" pitchFamily="34" charset="0"/>
                <a:ea typeface="Calibri" panose="020F0502020204030204" pitchFamily="34" charset="0"/>
                <a:cs typeface="Times New Roman" panose="02020603050405020304" pitchFamily="18" charset="0"/>
              </a:rPr>
              <a:t>Pozitivan utjecaj na samopouzdanje polaznika</a:t>
            </a:r>
            <a:endParaRPr lang="hr-HR" sz="1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 Box 58"/>
          <p:cNvSpPr txBox="1"/>
          <p:nvPr/>
        </p:nvSpPr>
        <p:spPr>
          <a:xfrm>
            <a:off x="2817428" y="2078861"/>
            <a:ext cx="3480752" cy="42100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hr-HR" sz="1900" i="1" dirty="0">
                <a:latin typeface="Calibri" panose="020F0502020204030204" pitchFamily="34" charset="0"/>
                <a:ea typeface="Calibri" panose="020F0502020204030204" pitchFamily="34" charset="0"/>
                <a:cs typeface="Times New Roman" panose="02020603050405020304" pitchFamily="18" charset="0"/>
              </a:rPr>
              <a:t>Jačanje socijalnog kapitala</a:t>
            </a:r>
          </a:p>
        </p:txBody>
      </p:sp>
      <p:sp>
        <p:nvSpPr>
          <p:cNvPr id="27" name="Pentagon 39"/>
          <p:cNvSpPr/>
          <p:nvPr/>
        </p:nvSpPr>
        <p:spPr>
          <a:xfrm>
            <a:off x="101277" y="3284365"/>
            <a:ext cx="2375149" cy="331364"/>
          </a:xfrm>
          <a:prstGeom prst="homePlat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b="1" dirty="0"/>
          </a:p>
          <a:p>
            <a:pPr algn="ctr"/>
            <a:r>
              <a:rPr lang="hr-HR" sz="1400" b="1" dirty="0"/>
              <a:t>Profesionalne koristi</a:t>
            </a:r>
            <a:endParaRPr lang="hr-HR" sz="1400" b="1" dirty="0">
              <a:latin typeface="Calibri" panose="020F0502020204030204" pitchFamily="34" charset="0"/>
            </a:endParaRPr>
          </a:p>
          <a:p>
            <a:pPr algn="ctr"/>
            <a:endParaRPr lang="hr-HR" sz="1400" b="1" dirty="0"/>
          </a:p>
        </p:txBody>
      </p:sp>
      <p:sp>
        <p:nvSpPr>
          <p:cNvPr id="30" name="Text Box 54"/>
          <p:cNvSpPr txBox="1"/>
          <p:nvPr/>
        </p:nvSpPr>
        <p:spPr>
          <a:xfrm>
            <a:off x="2674553" y="2818538"/>
            <a:ext cx="5240723" cy="42100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hr-HR" sz="1900" i="1" dirty="0">
                <a:latin typeface="Calibri" panose="020F0502020204030204" pitchFamily="34" charset="0"/>
                <a:ea typeface="Calibri" panose="020F0502020204030204" pitchFamily="34" charset="0"/>
                <a:cs typeface="Times New Roman" panose="02020603050405020304" pitchFamily="18" charset="0"/>
              </a:rPr>
              <a:t>Sistematizacija već postojećeg znanja</a:t>
            </a:r>
            <a:endParaRPr lang="hr-HR" sz="1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Text Box 58"/>
          <p:cNvSpPr txBox="1"/>
          <p:nvPr/>
        </p:nvSpPr>
        <p:spPr>
          <a:xfrm>
            <a:off x="2674553" y="3264304"/>
            <a:ext cx="6469449" cy="42100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hr-HR" sz="1900" i="1" dirty="0">
                <a:latin typeface="Calibri" panose="020F0502020204030204" pitchFamily="34" charset="0"/>
                <a:ea typeface="Calibri" panose="020F0502020204030204" pitchFamily="34" charset="0"/>
                <a:cs typeface="Times New Roman" panose="02020603050405020304" pitchFamily="18" charset="0"/>
              </a:rPr>
              <a:t>Dobivanje certifikata – napredovanje i financijske beneficije </a:t>
            </a:r>
          </a:p>
        </p:txBody>
      </p:sp>
      <p:sp>
        <p:nvSpPr>
          <p:cNvPr id="32" name="Pentagon 39"/>
          <p:cNvSpPr/>
          <p:nvPr/>
        </p:nvSpPr>
        <p:spPr>
          <a:xfrm>
            <a:off x="101276" y="2120994"/>
            <a:ext cx="2375149" cy="331364"/>
          </a:xfrm>
          <a:prstGeom prst="homePlat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b="1" dirty="0"/>
          </a:p>
          <a:p>
            <a:pPr algn="ctr"/>
            <a:r>
              <a:rPr lang="hr-HR" sz="1400" b="1" dirty="0"/>
              <a:t>Socijalne koristi</a:t>
            </a:r>
            <a:endParaRPr lang="hr-HR" sz="1400" b="1" dirty="0">
              <a:latin typeface="Calibri" panose="020F0502020204030204" pitchFamily="34" charset="0"/>
            </a:endParaRPr>
          </a:p>
          <a:p>
            <a:pPr algn="ctr"/>
            <a:endParaRPr lang="hr-HR" sz="1400" b="1" dirty="0"/>
          </a:p>
        </p:txBody>
      </p:sp>
      <p:sp>
        <p:nvSpPr>
          <p:cNvPr id="34" name="Text Box 58"/>
          <p:cNvSpPr txBox="1"/>
          <p:nvPr/>
        </p:nvSpPr>
        <p:spPr>
          <a:xfrm>
            <a:off x="2704942" y="3710070"/>
            <a:ext cx="3480752" cy="42100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hr-HR" sz="1900" i="1" dirty="0">
                <a:latin typeface="Calibri" panose="020F0502020204030204" pitchFamily="34" charset="0"/>
                <a:ea typeface="Calibri" panose="020F0502020204030204" pitchFamily="34" charset="0"/>
                <a:cs typeface="Times New Roman" panose="02020603050405020304" pitchFamily="18" charset="0"/>
              </a:rPr>
              <a:t>Stjecanje novih vještina</a:t>
            </a:r>
          </a:p>
        </p:txBody>
      </p:sp>
      <p:grpSp>
        <p:nvGrpSpPr>
          <p:cNvPr id="35" name="Group 34"/>
          <p:cNvGrpSpPr/>
          <p:nvPr/>
        </p:nvGrpSpPr>
        <p:grpSpPr>
          <a:xfrm>
            <a:off x="2446036" y="1195538"/>
            <a:ext cx="258906" cy="618339"/>
            <a:chOff x="5507612" y="172770"/>
            <a:chExt cx="258906" cy="618339"/>
          </a:xfrm>
        </p:grpSpPr>
        <p:cxnSp>
          <p:nvCxnSpPr>
            <p:cNvPr id="36" name="Straight Connector 35"/>
            <p:cNvCxnSpPr/>
            <p:nvPr/>
          </p:nvCxnSpPr>
          <p:spPr bwMode="gray">
            <a:xfrm>
              <a:off x="5766518" y="172770"/>
              <a:ext cx="0" cy="618339"/>
            </a:xfrm>
            <a:prstGeom prst="line">
              <a:avLst/>
            </a:prstGeom>
            <a:ln cap="rnd">
              <a:solidFill>
                <a:schemeClr val="bg2"/>
              </a:solidFill>
              <a:tailEnd type="none" w="lg" len="lg"/>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gray">
            <a:xfrm>
              <a:off x="5507612" y="481939"/>
              <a:ext cx="258905" cy="0"/>
            </a:xfrm>
            <a:prstGeom prst="line">
              <a:avLst/>
            </a:prstGeom>
            <a:ln cap="rnd">
              <a:solidFill>
                <a:schemeClr val="tx2"/>
              </a:solidFill>
              <a:tailEnd type="oval" w="lg" len="lg"/>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2446035" y="1980195"/>
            <a:ext cx="258906" cy="618339"/>
            <a:chOff x="5507612" y="172770"/>
            <a:chExt cx="258906" cy="618339"/>
          </a:xfrm>
        </p:grpSpPr>
        <p:cxnSp>
          <p:nvCxnSpPr>
            <p:cNvPr id="39" name="Straight Connector 38"/>
            <p:cNvCxnSpPr/>
            <p:nvPr/>
          </p:nvCxnSpPr>
          <p:spPr bwMode="gray">
            <a:xfrm>
              <a:off x="5766518" y="172770"/>
              <a:ext cx="0" cy="618339"/>
            </a:xfrm>
            <a:prstGeom prst="line">
              <a:avLst/>
            </a:prstGeom>
            <a:ln cap="rnd">
              <a:solidFill>
                <a:schemeClr val="bg2"/>
              </a:solidFill>
              <a:tailEnd type="none" w="lg" len="lg"/>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gray">
            <a:xfrm>
              <a:off x="5507612" y="481939"/>
              <a:ext cx="258905" cy="0"/>
            </a:xfrm>
            <a:prstGeom prst="line">
              <a:avLst/>
            </a:prstGeom>
            <a:ln cap="rnd">
              <a:solidFill>
                <a:schemeClr val="tx2"/>
              </a:solidFill>
              <a:tailEnd type="oval" w="lg" len="lg"/>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2444060" y="2895802"/>
            <a:ext cx="258906" cy="1095953"/>
            <a:chOff x="5507612" y="172770"/>
            <a:chExt cx="258906" cy="618339"/>
          </a:xfrm>
        </p:grpSpPr>
        <p:cxnSp>
          <p:nvCxnSpPr>
            <p:cNvPr id="42" name="Straight Connector 41"/>
            <p:cNvCxnSpPr/>
            <p:nvPr/>
          </p:nvCxnSpPr>
          <p:spPr bwMode="gray">
            <a:xfrm>
              <a:off x="5766518" y="172770"/>
              <a:ext cx="0" cy="618339"/>
            </a:xfrm>
            <a:prstGeom prst="line">
              <a:avLst/>
            </a:prstGeom>
            <a:ln cap="rnd">
              <a:solidFill>
                <a:schemeClr val="bg2"/>
              </a:solidFill>
              <a:tailEnd type="none" w="lg" len="lg"/>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gray">
            <a:xfrm>
              <a:off x="5507612" y="481939"/>
              <a:ext cx="258905" cy="0"/>
            </a:xfrm>
            <a:prstGeom prst="line">
              <a:avLst/>
            </a:prstGeom>
            <a:ln cap="rnd">
              <a:solidFill>
                <a:schemeClr val="tx2"/>
              </a:solidFill>
              <a:tailEnd type="oval"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76069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93512" y="186125"/>
            <a:ext cx="6649156" cy="692497"/>
          </a:xfrm>
          <a:prstGeom prst="rect">
            <a:avLst/>
          </a:prstGeom>
        </p:spPr>
        <p:txBody>
          <a:bodyPr vert="horz" wrap="square" lIns="0" tIns="0" rIns="0" bIns="0" rtlCol="0" anchor="t">
            <a:spAutoFit/>
          </a:bodyPr>
          <a:lstStyle>
            <a:lvl1pPr algn="l" defTabSz="924282" rtl="0" eaLnBrk="1" latinLnBrk="0" hangingPunct="1">
              <a:lnSpc>
                <a:spcPct val="90000"/>
              </a:lnSpc>
              <a:spcBef>
                <a:spcPts val="408"/>
              </a:spcBef>
              <a:buNone/>
              <a:tabLst/>
              <a:defRPr sz="3300" b="1" kern="1200" baseline="0">
                <a:solidFill>
                  <a:schemeClr val="tx1"/>
                </a:solidFill>
                <a:latin typeface="+mj-lt"/>
                <a:ea typeface="+mj-ea"/>
                <a:cs typeface="+mj-cs"/>
              </a:defRPr>
            </a:lvl1pPr>
          </a:lstStyle>
          <a:p>
            <a:r>
              <a:rPr lang="hr-HR" sz="2500" dirty="0">
                <a:solidFill>
                  <a:schemeClr val="tx2"/>
                </a:solidFill>
              </a:rPr>
              <a:t>Sudionici formalnih obrazovnih procesa iskazuju veće generalno zadovoljstvo ishodom obrazovanja </a:t>
            </a:r>
          </a:p>
        </p:txBody>
      </p:sp>
      <p:graphicFrame>
        <p:nvGraphicFramePr>
          <p:cNvPr id="4" name="Table 3"/>
          <p:cNvGraphicFramePr>
            <a:graphicFrameLocks noGrp="1"/>
          </p:cNvGraphicFramePr>
          <p:nvPr>
            <p:extLst>
              <p:ext uri="{D42A27DB-BD31-4B8C-83A1-F6EECF244321}">
                <p14:modId xmlns:p14="http://schemas.microsoft.com/office/powerpoint/2010/main" val="872259112"/>
              </p:ext>
            </p:extLst>
          </p:nvPr>
        </p:nvGraphicFramePr>
        <p:xfrm>
          <a:off x="211845" y="1028501"/>
          <a:ext cx="7746823" cy="1177870"/>
        </p:xfrm>
        <a:graphic>
          <a:graphicData uri="http://schemas.openxmlformats.org/drawingml/2006/table">
            <a:tbl>
              <a:tblPr firstRow="1" firstCol="1" bandRow="1">
                <a:tableStyleId>{5C22544A-7EE6-4342-B048-85BDC9FD1C3A}</a:tableStyleId>
              </a:tblPr>
              <a:tblGrid>
                <a:gridCol w="414656">
                  <a:extLst>
                    <a:ext uri="{9D8B030D-6E8A-4147-A177-3AD203B41FA5}">
                      <a16:colId xmlns:a16="http://schemas.microsoft.com/office/drawing/2014/main" xmlns="" val="3850710867"/>
                    </a:ext>
                  </a:extLst>
                </a:gridCol>
                <a:gridCol w="1053533">
                  <a:extLst>
                    <a:ext uri="{9D8B030D-6E8A-4147-A177-3AD203B41FA5}">
                      <a16:colId xmlns:a16="http://schemas.microsoft.com/office/drawing/2014/main" xmlns="" val="412899636"/>
                    </a:ext>
                  </a:extLst>
                </a:gridCol>
                <a:gridCol w="1626188">
                  <a:extLst>
                    <a:ext uri="{9D8B030D-6E8A-4147-A177-3AD203B41FA5}">
                      <a16:colId xmlns:a16="http://schemas.microsoft.com/office/drawing/2014/main" xmlns="" val="2436267297"/>
                    </a:ext>
                  </a:extLst>
                </a:gridCol>
                <a:gridCol w="1400235">
                  <a:extLst>
                    <a:ext uri="{9D8B030D-6E8A-4147-A177-3AD203B41FA5}">
                      <a16:colId xmlns:a16="http://schemas.microsoft.com/office/drawing/2014/main" xmlns="" val="2765905280"/>
                    </a:ext>
                  </a:extLst>
                </a:gridCol>
                <a:gridCol w="1675208">
                  <a:extLst>
                    <a:ext uri="{9D8B030D-6E8A-4147-A177-3AD203B41FA5}">
                      <a16:colId xmlns:a16="http://schemas.microsoft.com/office/drawing/2014/main" xmlns="" val="2075814902"/>
                    </a:ext>
                  </a:extLst>
                </a:gridCol>
                <a:gridCol w="1577003">
                  <a:extLst>
                    <a:ext uri="{9D8B030D-6E8A-4147-A177-3AD203B41FA5}">
                      <a16:colId xmlns:a16="http://schemas.microsoft.com/office/drawing/2014/main" xmlns="" val="1411737830"/>
                    </a:ext>
                  </a:extLst>
                </a:gridCol>
              </a:tblGrid>
              <a:tr h="406726">
                <a:tc gridSpan="2">
                  <a:txBody>
                    <a:bodyPr/>
                    <a:lstStyle/>
                    <a:p>
                      <a:pPr>
                        <a:lnSpc>
                          <a:spcPct val="107000"/>
                        </a:lnSpc>
                      </a:pPr>
                      <a:endParaRPr lang="hr-HR" sz="1400" dirty="0">
                        <a:effectLst/>
                        <a:latin typeface="Calibri" panose="020F0502020204030204" pitchFamily="34" charset="0"/>
                      </a:endParaRPr>
                    </a:p>
                  </a:txBody>
                  <a:tcPr marL="68580" marR="68580" marT="0" marB="0" anchor="b"/>
                </a:tc>
                <a:tc hMerge="1">
                  <a:txBody>
                    <a:bodyPr/>
                    <a:lstStyle/>
                    <a:p>
                      <a:endParaRPr lang="hr-HR"/>
                    </a:p>
                  </a:txBody>
                  <a:tcPr/>
                </a:tc>
                <a:tc>
                  <a:txBody>
                    <a:bodyPr/>
                    <a:lstStyle/>
                    <a:p>
                      <a:pPr algn="ctr">
                        <a:lnSpc>
                          <a:spcPct val="115000"/>
                        </a:lnSpc>
                        <a:spcAft>
                          <a:spcPts val="0"/>
                        </a:spcAft>
                      </a:pPr>
                      <a:r>
                        <a:rPr lang="hr-HR" sz="1400" dirty="0">
                          <a:effectLst/>
                        </a:rPr>
                        <a:t>FO očekivanja</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hr-HR" sz="1400" dirty="0">
                          <a:effectLst/>
                        </a:rPr>
                        <a:t>FO koristi</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hr-HR" sz="1400" dirty="0">
                          <a:effectLst/>
                        </a:rPr>
                        <a:t>NFO očekivanja</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hr-HR" sz="1400" dirty="0">
                          <a:effectLst/>
                        </a:rPr>
                        <a:t>NFO koristi</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936605429"/>
                  </a:ext>
                </a:extLst>
              </a:tr>
              <a:tr h="232268">
                <a:tc>
                  <a:txBody>
                    <a:bodyPr/>
                    <a:lstStyle/>
                    <a:p>
                      <a:pPr algn="r">
                        <a:lnSpc>
                          <a:spcPct val="115000"/>
                        </a:lnSpc>
                        <a:spcAft>
                          <a:spcPts val="0"/>
                        </a:spcAft>
                      </a:pPr>
                      <a:r>
                        <a:rPr lang="hr-HR" sz="1600" dirty="0">
                          <a:effectLst/>
                        </a:rPr>
                        <a:t> </a:t>
                      </a:r>
                      <a:endParaRPr lang="hr-H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hr-HR" sz="1600" dirty="0">
                          <a:solidFill>
                            <a:schemeClr val="bg1"/>
                          </a:solidFill>
                          <a:effectLst/>
                        </a:rPr>
                        <a:t>N</a:t>
                      </a:r>
                      <a:endParaRPr lang="hr-HR"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algn="ctr">
                        <a:lnSpc>
                          <a:spcPct val="115000"/>
                        </a:lnSpc>
                        <a:spcAft>
                          <a:spcPts val="0"/>
                        </a:spcAft>
                      </a:pPr>
                      <a:r>
                        <a:rPr lang="hr-HR" sz="1600" dirty="0">
                          <a:solidFill>
                            <a:schemeClr val="tx2"/>
                          </a:solidFill>
                          <a:effectLst/>
                        </a:rPr>
                        <a:t>83</a:t>
                      </a:r>
                      <a:endParaRPr lang="hr-HR"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600">
                          <a:solidFill>
                            <a:schemeClr val="tx2"/>
                          </a:solidFill>
                          <a:effectLst/>
                        </a:rPr>
                        <a:t>83</a:t>
                      </a:r>
                      <a:endParaRPr lang="hr-HR" sz="16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600" dirty="0">
                          <a:solidFill>
                            <a:schemeClr val="tx2"/>
                          </a:solidFill>
                          <a:effectLst/>
                        </a:rPr>
                        <a:t>748</a:t>
                      </a:r>
                      <a:endParaRPr lang="hr-HR"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600" dirty="0">
                          <a:solidFill>
                            <a:schemeClr val="tx2"/>
                          </a:solidFill>
                          <a:effectLst/>
                        </a:rPr>
                        <a:t>748</a:t>
                      </a:r>
                      <a:endParaRPr lang="hr-HR"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719271758"/>
                  </a:ext>
                </a:extLst>
              </a:tr>
              <a:tr h="232268">
                <a:tc gridSpan="2">
                  <a:txBody>
                    <a:bodyPr/>
                    <a:lstStyle/>
                    <a:p>
                      <a:pPr algn="l">
                        <a:lnSpc>
                          <a:spcPct val="115000"/>
                        </a:lnSpc>
                        <a:spcAft>
                          <a:spcPts val="0"/>
                        </a:spcAft>
                      </a:pPr>
                      <a:r>
                        <a:rPr lang="hr-HR" sz="1400" dirty="0">
                          <a:effectLst/>
                          <a:latin typeface="+mn-lt"/>
                          <a:ea typeface="+mn-ea"/>
                          <a:cs typeface="+mn-cs"/>
                        </a:rPr>
                        <a:t>Prosječna</a:t>
                      </a:r>
                      <a:r>
                        <a:rPr lang="hr-HR" sz="1400" baseline="0" dirty="0">
                          <a:effectLst/>
                          <a:latin typeface="+mn-lt"/>
                          <a:ea typeface="+mn-ea"/>
                          <a:cs typeface="+mn-cs"/>
                        </a:rPr>
                        <a:t> vrijednost</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hr-HR"/>
                    </a:p>
                  </a:txBody>
                  <a:tcPr/>
                </a:tc>
                <a:tc>
                  <a:txBody>
                    <a:bodyPr/>
                    <a:lstStyle/>
                    <a:p>
                      <a:pPr algn="ctr">
                        <a:lnSpc>
                          <a:spcPct val="115000"/>
                        </a:lnSpc>
                        <a:spcAft>
                          <a:spcPts val="0"/>
                        </a:spcAft>
                      </a:pPr>
                      <a:r>
                        <a:rPr lang="hr-HR" sz="1600" b="1" dirty="0">
                          <a:solidFill>
                            <a:schemeClr val="tx2"/>
                          </a:solidFill>
                          <a:effectLst/>
                        </a:rPr>
                        <a:t>3,99</a:t>
                      </a:r>
                      <a:endParaRPr lang="hr-HR" sz="1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600" b="1" dirty="0">
                          <a:solidFill>
                            <a:schemeClr val="tx2"/>
                          </a:solidFill>
                          <a:effectLst/>
                        </a:rPr>
                        <a:t>3,95</a:t>
                      </a:r>
                      <a:endParaRPr lang="hr-HR" sz="1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600" b="1" dirty="0">
                          <a:solidFill>
                            <a:schemeClr val="tx2"/>
                          </a:solidFill>
                          <a:effectLst/>
                        </a:rPr>
                        <a:t>3,86</a:t>
                      </a:r>
                      <a:endParaRPr lang="hr-HR" sz="1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600" b="1" dirty="0">
                          <a:solidFill>
                            <a:schemeClr val="tx2"/>
                          </a:solidFill>
                          <a:effectLst/>
                        </a:rPr>
                        <a:t>3,65</a:t>
                      </a:r>
                      <a:endParaRPr lang="hr-HR" sz="1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673566648"/>
                  </a:ext>
                </a:extLst>
              </a:tr>
            </a:tbl>
          </a:graphicData>
        </a:graphic>
      </p:graphicFrame>
      <p:sp>
        <p:nvSpPr>
          <p:cNvPr id="5" name="Pentagon 39"/>
          <p:cNvSpPr/>
          <p:nvPr/>
        </p:nvSpPr>
        <p:spPr>
          <a:xfrm>
            <a:off x="211845" y="2757051"/>
            <a:ext cx="3996266" cy="432777"/>
          </a:xfrm>
          <a:prstGeom prst="homePlate">
            <a:avLst/>
          </a:prstGeom>
          <a:solidFill>
            <a:schemeClr val="accent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sz="1400" dirty="0">
                <a:solidFill>
                  <a:schemeClr val="bg1"/>
                </a:solidFill>
              </a:rPr>
              <a:t>Indeks generalnog zadovoljstva obrazovanjem FO</a:t>
            </a:r>
          </a:p>
        </p:txBody>
      </p:sp>
      <p:sp>
        <p:nvSpPr>
          <p:cNvPr id="6" name="Pentagon 42"/>
          <p:cNvSpPr/>
          <p:nvPr/>
        </p:nvSpPr>
        <p:spPr>
          <a:xfrm>
            <a:off x="211846" y="3353820"/>
            <a:ext cx="3996266" cy="493431"/>
          </a:xfrm>
          <a:prstGeom prst="homePlate">
            <a:avLst/>
          </a:prstGeom>
          <a:solidFill>
            <a:schemeClr val="accent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sz="1400" dirty="0">
                <a:solidFill>
                  <a:schemeClr val="bg1"/>
                </a:solidFill>
              </a:rPr>
              <a:t>Indeks generalnog zadovoljstva obrazovanjem NFO</a:t>
            </a:r>
          </a:p>
        </p:txBody>
      </p:sp>
      <p:sp>
        <p:nvSpPr>
          <p:cNvPr id="7" name="AutoShape 46" descr="80%"/>
          <p:cNvSpPr>
            <a:spLocks noChangeArrowheads="1"/>
          </p:cNvSpPr>
          <p:nvPr/>
        </p:nvSpPr>
        <p:spPr bwMode="auto">
          <a:xfrm>
            <a:off x="4287200" y="2663144"/>
            <a:ext cx="615951" cy="597093"/>
          </a:xfrm>
          <a:custGeom>
            <a:avLst/>
            <a:gdLst>
              <a:gd name="T0" fmla="*/ 3 w 21600"/>
              <a:gd name="T1" fmla="*/ 0 h 21600"/>
              <a:gd name="T2" fmla="*/ 1 w 21600"/>
              <a:gd name="T3" fmla="*/ 1 h 21600"/>
              <a:gd name="T4" fmla="*/ 0 w 21600"/>
              <a:gd name="T5" fmla="*/ 5 h 21600"/>
              <a:gd name="T6" fmla="*/ 1 w 21600"/>
              <a:gd name="T7" fmla="*/ 9 h 21600"/>
              <a:gd name="T8" fmla="*/ 3 w 21600"/>
              <a:gd name="T9" fmla="*/ 10 h 21600"/>
              <a:gd name="T10" fmla="*/ 6 w 21600"/>
              <a:gd name="T11" fmla="*/ 9 h 21600"/>
              <a:gd name="T12" fmla="*/ 7 w 21600"/>
              <a:gd name="T13" fmla="*/ 5 h 21600"/>
              <a:gd name="T14" fmla="*/ 6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 name="T24" fmla="*/ 3169 w 21600"/>
              <a:gd name="T25" fmla="*/ 3167 h 21600"/>
              <a:gd name="T26" fmla="*/ 18431 w 21600"/>
              <a:gd name="T27" fmla="*/ 18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704" y="10800"/>
                </a:moveTo>
                <a:cubicBezTo>
                  <a:pt x="3704" y="14719"/>
                  <a:pt x="6881" y="17896"/>
                  <a:pt x="10800" y="17896"/>
                </a:cubicBezTo>
                <a:cubicBezTo>
                  <a:pt x="14719" y="17896"/>
                  <a:pt x="17896" y="14719"/>
                  <a:pt x="17896" y="10800"/>
                </a:cubicBezTo>
                <a:cubicBezTo>
                  <a:pt x="17896" y="6881"/>
                  <a:pt x="14719" y="3704"/>
                  <a:pt x="10800" y="3704"/>
                </a:cubicBezTo>
                <a:cubicBezTo>
                  <a:pt x="6881" y="3704"/>
                  <a:pt x="3704" y="6881"/>
                  <a:pt x="3704" y="10800"/>
                </a:cubicBezTo>
                <a:close/>
              </a:path>
            </a:pathLst>
          </a:custGeom>
          <a:solidFill>
            <a:schemeClr val="accent1"/>
          </a:solidFill>
          <a:ln w="9525">
            <a:noFill/>
            <a:round/>
            <a:headEnd/>
            <a:tailEnd/>
          </a:ln>
        </p:spPr>
        <p:txBody>
          <a:bodyPr wrap="none" anchor="ctr"/>
          <a:lstStyle/>
          <a:p>
            <a:endParaRPr lang="en-US"/>
          </a:p>
        </p:txBody>
      </p:sp>
      <p:sp>
        <p:nvSpPr>
          <p:cNvPr id="8" name="AutoShape 46" descr="80%"/>
          <p:cNvSpPr>
            <a:spLocks noChangeArrowheads="1"/>
          </p:cNvSpPr>
          <p:nvPr/>
        </p:nvSpPr>
        <p:spPr bwMode="auto">
          <a:xfrm>
            <a:off x="4286838" y="3290240"/>
            <a:ext cx="615951" cy="597093"/>
          </a:xfrm>
          <a:custGeom>
            <a:avLst/>
            <a:gdLst>
              <a:gd name="T0" fmla="*/ 3 w 21600"/>
              <a:gd name="T1" fmla="*/ 0 h 21600"/>
              <a:gd name="T2" fmla="*/ 1 w 21600"/>
              <a:gd name="T3" fmla="*/ 1 h 21600"/>
              <a:gd name="T4" fmla="*/ 0 w 21600"/>
              <a:gd name="T5" fmla="*/ 5 h 21600"/>
              <a:gd name="T6" fmla="*/ 1 w 21600"/>
              <a:gd name="T7" fmla="*/ 9 h 21600"/>
              <a:gd name="T8" fmla="*/ 3 w 21600"/>
              <a:gd name="T9" fmla="*/ 10 h 21600"/>
              <a:gd name="T10" fmla="*/ 6 w 21600"/>
              <a:gd name="T11" fmla="*/ 9 h 21600"/>
              <a:gd name="T12" fmla="*/ 7 w 21600"/>
              <a:gd name="T13" fmla="*/ 5 h 21600"/>
              <a:gd name="T14" fmla="*/ 6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 name="T24" fmla="*/ 3169 w 21600"/>
              <a:gd name="T25" fmla="*/ 3167 h 21600"/>
              <a:gd name="T26" fmla="*/ 18431 w 21600"/>
              <a:gd name="T27" fmla="*/ 18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704" y="10800"/>
                </a:moveTo>
                <a:cubicBezTo>
                  <a:pt x="3704" y="14719"/>
                  <a:pt x="6881" y="17896"/>
                  <a:pt x="10800" y="17896"/>
                </a:cubicBezTo>
                <a:cubicBezTo>
                  <a:pt x="14719" y="17896"/>
                  <a:pt x="17896" y="14719"/>
                  <a:pt x="17896" y="10800"/>
                </a:cubicBezTo>
                <a:cubicBezTo>
                  <a:pt x="17896" y="6881"/>
                  <a:pt x="14719" y="3704"/>
                  <a:pt x="10800" y="3704"/>
                </a:cubicBezTo>
                <a:cubicBezTo>
                  <a:pt x="6881" y="3704"/>
                  <a:pt x="3704" y="6881"/>
                  <a:pt x="3704" y="10800"/>
                </a:cubicBezTo>
                <a:close/>
              </a:path>
            </a:pathLst>
          </a:custGeom>
          <a:solidFill>
            <a:schemeClr val="accent1"/>
          </a:solidFill>
          <a:ln w="9525">
            <a:noFill/>
            <a:round/>
            <a:headEnd/>
            <a:tailEnd/>
          </a:ln>
        </p:spPr>
        <p:txBody>
          <a:bodyPr wrap="none" anchor="ctr"/>
          <a:lstStyle/>
          <a:p>
            <a:endParaRPr lang="en-US"/>
          </a:p>
        </p:txBody>
      </p:sp>
      <p:sp>
        <p:nvSpPr>
          <p:cNvPr id="9" name="TextBox 8"/>
          <p:cNvSpPr txBox="1"/>
          <p:nvPr/>
        </p:nvSpPr>
        <p:spPr>
          <a:xfrm>
            <a:off x="4376452" y="2869304"/>
            <a:ext cx="430010" cy="169277"/>
          </a:xfrm>
          <a:prstGeom prst="rect">
            <a:avLst/>
          </a:prstGeom>
        </p:spPr>
        <p:txBody>
          <a:bodyPr vert="horz" wrap="square" lIns="0" tIns="0" rIns="0" bIns="0" rtlCol="0">
            <a:spAutoFit/>
          </a:bodyPr>
          <a:lstStyle/>
          <a:p>
            <a:pPr marL="4763" algn="ctr"/>
            <a:r>
              <a:rPr lang="hr-HR" sz="1100" dirty="0"/>
              <a:t>3,97</a:t>
            </a:r>
          </a:p>
        </p:txBody>
      </p:sp>
      <p:sp>
        <p:nvSpPr>
          <p:cNvPr id="10" name="TextBox 9"/>
          <p:cNvSpPr txBox="1"/>
          <p:nvPr/>
        </p:nvSpPr>
        <p:spPr>
          <a:xfrm>
            <a:off x="4394457" y="3504147"/>
            <a:ext cx="430010" cy="169277"/>
          </a:xfrm>
          <a:prstGeom prst="rect">
            <a:avLst/>
          </a:prstGeom>
        </p:spPr>
        <p:txBody>
          <a:bodyPr vert="horz" wrap="square" lIns="0" tIns="0" rIns="0" bIns="0" rtlCol="0">
            <a:spAutoFit/>
          </a:bodyPr>
          <a:lstStyle/>
          <a:p>
            <a:pPr marL="4763" algn="ctr"/>
            <a:r>
              <a:rPr lang="hr-HR" sz="1100" dirty="0"/>
              <a:t>3,75</a:t>
            </a:r>
          </a:p>
        </p:txBody>
      </p:sp>
      <p:sp>
        <p:nvSpPr>
          <p:cNvPr id="2" name="Rectangle 1"/>
          <p:cNvSpPr/>
          <p:nvPr/>
        </p:nvSpPr>
        <p:spPr>
          <a:xfrm>
            <a:off x="4812836" y="2206371"/>
            <a:ext cx="4101938" cy="2813206"/>
          </a:xfrm>
          <a:prstGeom prst="rect">
            <a:avLst/>
          </a:prstGeom>
        </p:spPr>
        <p:txBody>
          <a:bodyPr wrap="square">
            <a:spAutoFit/>
          </a:bodyPr>
          <a:lstStyle/>
          <a:p>
            <a:pPr lvl="0" algn="just">
              <a:lnSpc>
                <a:spcPct val="107000"/>
              </a:lnSpc>
              <a:spcAft>
                <a:spcPts val="0"/>
              </a:spcAft>
            </a:pPr>
            <a:r>
              <a:rPr lang="hr-HR" sz="1100" b="1" dirty="0">
                <a:solidFill>
                  <a:schemeClr val="tx2"/>
                </a:solidFill>
                <a:latin typeface="Calibri" panose="020F0502020204030204" pitchFamily="34" charset="0"/>
                <a:ea typeface="Calibri" panose="020F0502020204030204" pitchFamily="34" charset="0"/>
                <a:cs typeface="Times New Roman" panose="02020603050405020304" pitchFamily="18" charset="0"/>
              </a:rPr>
              <a:t>FORMALNO OBRAZOVANJE</a:t>
            </a:r>
          </a:p>
          <a:p>
            <a:pPr lvl="0" algn="just">
              <a:lnSpc>
                <a:spcPct val="107000"/>
              </a:lnSpc>
              <a:spcAft>
                <a:spcPts val="0"/>
              </a:spcAft>
            </a:pPr>
            <a:endParaRPr lang="hr-HR" sz="5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marL="180975" lvl="0" indent="-180975" algn="just">
              <a:lnSpc>
                <a:spcPct val="107000"/>
              </a:lnSpc>
              <a:spcAft>
                <a:spcPts val="0"/>
              </a:spcAft>
              <a:buFont typeface="Wingdings" panose="05000000000000000000" pitchFamily="2" charset="2"/>
              <a:buChar char="§"/>
            </a:pPr>
            <a:r>
              <a:rPr lang="hr-HR" sz="1100" dirty="0">
                <a:solidFill>
                  <a:schemeClr val="tx2"/>
                </a:solidFill>
                <a:latin typeface="Calibri" panose="020F0502020204030204" pitchFamily="34" charset="0"/>
                <a:ea typeface="Calibri" panose="020F0502020204030204" pitchFamily="34" charset="0"/>
                <a:cs typeface="Times New Roman" panose="02020603050405020304" pitchFamily="18" charset="0"/>
              </a:rPr>
              <a:t>Prosječna vrijednost indeksa za dob 41 - 50 godina: 4,3 (ostale dobne grupe: 3,8 - 3,9). </a:t>
            </a:r>
            <a:r>
              <a:rPr lang="hr-HR" sz="1100" b="1" dirty="0">
                <a:solidFill>
                  <a:schemeClr val="tx2"/>
                </a:solidFill>
                <a:latin typeface="Calibri" panose="020F0502020204030204" pitchFamily="34" charset="0"/>
                <a:ea typeface="Calibri" panose="020F0502020204030204" pitchFamily="34" charset="0"/>
                <a:cs typeface="Times New Roman" panose="02020603050405020304" pitchFamily="18" charset="0"/>
              </a:rPr>
              <a:t>Hipoteza</a:t>
            </a:r>
            <a:r>
              <a:rPr lang="hr-HR" sz="1100" dirty="0">
                <a:solidFill>
                  <a:schemeClr val="tx2"/>
                </a:solidFill>
                <a:latin typeface="Calibri" panose="020F0502020204030204" pitchFamily="34" charset="0"/>
                <a:ea typeface="Calibri" panose="020F0502020204030204" pitchFamily="34" charset="0"/>
                <a:cs typeface="Times New Roman" panose="02020603050405020304" pitchFamily="18" charset="0"/>
              </a:rPr>
              <a:t>: </a:t>
            </a:r>
            <a:r>
              <a:rPr lang="hr-HR" sz="1100" u="sng" dirty="0">
                <a:solidFill>
                  <a:schemeClr val="tx2"/>
                </a:solidFill>
                <a:latin typeface="Calibri" panose="020F0502020204030204" pitchFamily="34" charset="0"/>
                <a:ea typeface="Calibri" panose="020F0502020204030204" pitchFamily="34" charset="0"/>
                <a:cs typeface="Times New Roman" panose="02020603050405020304" pitchFamily="18" charset="0"/>
              </a:rPr>
              <a:t>polaznici formalnih programa obrazovanja starije srednje životne dobi zadovoljniji su ishodom</a:t>
            </a:r>
            <a:r>
              <a:rPr lang="hr-HR" sz="1100" dirty="0">
                <a:solidFill>
                  <a:schemeClr val="tx2"/>
                </a:solidFill>
                <a:latin typeface="Calibri" panose="020F0502020204030204" pitchFamily="34" charset="0"/>
                <a:ea typeface="Calibri" panose="020F0502020204030204" pitchFamily="34" charset="0"/>
                <a:cs typeface="Times New Roman" panose="02020603050405020304" pitchFamily="18" charset="0"/>
              </a:rPr>
              <a:t>!</a:t>
            </a:r>
          </a:p>
          <a:p>
            <a:pPr marL="180975" lvl="0" indent="-180975" algn="just">
              <a:lnSpc>
                <a:spcPct val="107000"/>
              </a:lnSpc>
              <a:spcAft>
                <a:spcPts val="0"/>
              </a:spcAft>
              <a:buFont typeface="Wingdings" panose="05000000000000000000" pitchFamily="2" charset="2"/>
              <a:buChar char="§"/>
            </a:pPr>
            <a:r>
              <a:rPr lang="hr-HR" sz="1100" b="1" dirty="0">
                <a:solidFill>
                  <a:schemeClr val="tx2"/>
                </a:solidFill>
                <a:latin typeface="Calibri" panose="020F0502020204030204" pitchFamily="34" charset="0"/>
                <a:ea typeface="Calibri" panose="020F0502020204030204" pitchFamily="34" charset="0"/>
                <a:cs typeface="Times New Roman" panose="02020603050405020304" pitchFamily="18" charset="0"/>
              </a:rPr>
              <a:t>Hipoteza</a:t>
            </a:r>
            <a:r>
              <a:rPr lang="hr-HR" sz="1100" dirty="0">
                <a:solidFill>
                  <a:schemeClr val="tx2"/>
                </a:solidFill>
                <a:latin typeface="Calibri" panose="020F0502020204030204" pitchFamily="34" charset="0"/>
                <a:ea typeface="Calibri" panose="020F0502020204030204" pitchFamily="34" charset="0"/>
                <a:cs typeface="Times New Roman" panose="02020603050405020304" pitchFamily="18" charset="0"/>
              </a:rPr>
              <a:t>: </a:t>
            </a:r>
            <a:r>
              <a:rPr lang="hr-HR" sz="1100" u="sng" dirty="0">
                <a:solidFill>
                  <a:schemeClr val="tx2"/>
                </a:solidFill>
                <a:latin typeface="Calibri" panose="020F0502020204030204" pitchFamily="34" charset="0"/>
                <a:ea typeface="Calibri" panose="020F0502020204030204" pitchFamily="34" charset="0"/>
                <a:cs typeface="Times New Roman" panose="02020603050405020304" pitchFamily="18" charset="0"/>
              </a:rPr>
              <a:t>osobe koje su završile obrazovne programe nižeg stupnja od stručnog ili sveučilišnog studija zadovoljnije su ishodom FO. </a:t>
            </a:r>
            <a:r>
              <a:rPr lang="hr-HR" sz="1100" dirty="0">
                <a:solidFill>
                  <a:schemeClr val="tx2"/>
                </a:solidFill>
                <a:latin typeface="Calibri" panose="020F0502020204030204" pitchFamily="34" charset="0"/>
                <a:ea typeface="Calibri" panose="020F0502020204030204" pitchFamily="34" charset="0"/>
                <a:cs typeface="Times New Roman" panose="02020603050405020304" pitchFamily="18" charset="0"/>
              </a:rPr>
              <a:t>Njihov prosjek iznosi 4,12 (prosječna vrijednost indeksa zadovoljstva formalnim obrazovanjem u slučaju onih koji su završili višu razinu obrazovanja 3,84.)</a:t>
            </a:r>
          </a:p>
          <a:p>
            <a:pPr marL="180975" lvl="0" indent="-180975" algn="just">
              <a:lnSpc>
                <a:spcPct val="107000"/>
              </a:lnSpc>
              <a:spcAft>
                <a:spcPts val="800"/>
              </a:spcAft>
              <a:buFont typeface="Wingdings" panose="05000000000000000000" pitchFamily="2" charset="2"/>
              <a:buChar char="§"/>
            </a:pPr>
            <a:r>
              <a:rPr lang="hr-HR" sz="1100" b="1" dirty="0">
                <a:solidFill>
                  <a:schemeClr val="tx2"/>
                </a:solidFill>
                <a:latin typeface="Calibri" panose="020F0502020204030204" pitchFamily="34" charset="0"/>
                <a:ea typeface="Calibri" panose="020F0502020204030204" pitchFamily="34" charset="0"/>
                <a:cs typeface="Times New Roman" panose="02020603050405020304" pitchFamily="18" charset="0"/>
              </a:rPr>
              <a:t>Hipoteza</a:t>
            </a:r>
            <a:r>
              <a:rPr lang="hr-HR" sz="1100" dirty="0">
                <a:solidFill>
                  <a:schemeClr val="tx2"/>
                </a:solidFill>
                <a:latin typeface="Calibri" panose="020F0502020204030204" pitchFamily="34" charset="0"/>
                <a:ea typeface="Calibri" panose="020F0502020204030204" pitchFamily="34" charset="0"/>
                <a:cs typeface="Times New Roman" panose="02020603050405020304" pitchFamily="18" charset="0"/>
              </a:rPr>
              <a:t>: </a:t>
            </a:r>
            <a:r>
              <a:rPr lang="hr-HR" sz="1100" u="sng" dirty="0">
                <a:solidFill>
                  <a:schemeClr val="tx2"/>
                </a:solidFill>
                <a:latin typeface="Calibri" panose="020F0502020204030204" pitchFamily="34" charset="0"/>
                <a:ea typeface="Calibri" panose="020F0502020204030204" pitchFamily="34" charset="0"/>
                <a:cs typeface="Times New Roman" panose="02020603050405020304" pitchFamily="18" charset="0"/>
              </a:rPr>
              <a:t>osobe najnižeg socioekonomskog statusa iskazuju najmanje zadovoljstvo ishodom formalnog obrazovanja</a:t>
            </a:r>
            <a:r>
              <a:rPr lang="hr-HR" sz="1100" dirty="0">
                <a:solidFill>
                  <a:schemeClr val="tx2"/>
                </a:solidFill>
                <a:latin typeface="Calibri" panose="020F0502020204030204" pitchFamily="34" charset="0"/>
                <a:ea typeface="Calibri" panose="020F0502020204030204" pitchFamily="34" charset="0"/>
                <a:cs typeface="Times New Roman" panose="02020603050405020304" pitchFamily="18" charset="0"/>
              </a:rPr>
              <a:t>. Njihova prosječna vrijednost na indeksu ishoda iznosi 3,2 ostale socioekonomske kategorije: 3,8  - 4,3. </a:t>
            </a:r>
          </a:p>
          <a:p>
            <a:pPr lvl="0" algn="just">
              <a:lnSpc>
                <a:spcPct val="107000"/>
              </a:lnSpc>
              <a:spcAft>
                <a:spcPts val="800"/>
              </a:spcAft>
            </a:pPr>
            <a:endParaRPr lang="hr-HR" sz="11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7135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08845" y="90028"/>
            <a:ext cx="6716888" cy="1038746"/>
          </a:xfrm>
          <a:prstGeom prst="rect">
            <a:avLst/>
          </a:prstGeom>
        </p:spPr>
        <p:txBody>
          <a:bodyPr vert="horz" wrap="square" lIns="0" tIns="0" rIns="0" bIns="0" rtlCol="0" anchor="t">
            <a:spAutoFit/>
          </a:bodyPr>
          <a:lstStyle>
            <a:lvl1pPr algn="l" defTabSz="924282" rtl="0" eaLnBrk="1" latinLnBrk="0" hangingPunct="1">
              <a:lnSpc>
                <a:spcPct val="90000"/>
              </a:lnSpc>
              <a:spcBef>
                <a:spcPts val="408"/>
              </a:spcBef>
              <a:buNone/>
              <a:tabLst/>
              <a:defRPr sz="3300" b="1" kern="1200" baseline="0">
                <a:solidFill>
                  <a:schemeClr val="tx1"/>
                </a:solidFill>
                <a:latin typeface="+mj-lt"/>
                <a:ea typeface="+mj-ea"/>
                <a:cs typeface="+mj-cs"/>
              </a:defRPr>
            </a:lvl1pPr>
          </a:lstStyle>
          <a:p>
            <a:r>
              <a:rPr lang="hr-HR" sz="2500" dirty="0">
                <a:solidFill>
                  <a:schemeClr val="tx2"/>
                </a:solidFill>
              </a:rPr>
              <a:t>Koje konkretne ostvarene koristi pokreću generalno zadovoljstvo ishodom obrazovanja odraslih?</a:t>
            </a:r>
          </a:p>
        </p:txBody>
      </p:sp>
      <p:sp>
        <p:nvSpPr>
          <p:cNvPr id="11" name="Rectangle 10"/>
          <p:cNvSpPr/>
          <p:nvPr/>
        </p:nvSpPr>
        <p:spPr>
          <a:xfrm>
            <a:off x="129823" y="1263843"/>
            <a:ext cx="4216399" cy="3663823"/>
          </a:xfrm>
          <a:prstGeom prst="rect">
            <a:avLst/>
          </a:prstGeom>
          <a:ln w="12700">
            <a:solidFill>
              <a:schemeClr val="accent1"/>
            </a:solidFill>
          </a:ln>
        </p:spPr>
        <p:txBody>
          <a:bodyPr wrap="square">
            <a:spAutoFit/>
          </a:bodyPr>
          <a:lstStyle/>
          <a:p>
            <a:pPr algn="just">
              <a:lnSpc>
                <a:spcPct val="115000"/>
              </a:lnSpc>
              <a:spcAft>
                <a:spcPts val="0"/>
              </a:spcAft>
            </a:pPr>
            <a:r>
              <a:rPr lang="hr-HR" sz="1400" b="1" dirty="0">
                <a:solidFill>
                  <a:schemeClr val="accent1"/>
                </a:solidFill>
                <a:ea typeface="Calibri" panose="020F0502020204030204" pitchFamily="34" charset="0"/>
                <a:cs typeface="Times New Roman" panose="02020603050405020304" pitchFamily="18" charset="0"/>
              </a:rPr>
              <a:t>Kognitivne i psihosocijalne koristi</a:t>
            </a:r>
            <a:endParaRPr lang="hr-HR" sz="1400" dirty="0">
              <a:solidFill>
                <a:schemeClr val="accent1"/>
              </a:solidFill>
              <a:ea typeface="Calibri" panose="020F0502020204030204" pitchFamily="34" charset="0"/>
              <a:cs typeface="Times New Roman" panose="02020603050405020304" pitchFamily="18" charset="0"/>
            </a:endParaRPr>
          </a:p>
          <a:p>
            <a:pPr marL="180975" indent="-180975" algn="just">
              <a:lnSpc>
                <a:spcPct val="115000"/>
              </a:lnSpc>
              <a:spcAft>
                <a:spcPts val="0"/>
              </a:spcAft>
              <a:buSzPct val="100000"/>
              <a:buFont typeface="Arial" panose="020B0604020202020204" pitchFamily="34" charset="0"/>
              <a:buChar char="•"/>
              <a:tabLst>
                <a:tab pos="90488" algn="l"/>
              </a:tabLst>
            </a:pPr>
            <a:r>
              <a:rPr lang="hr-HR" sz="1100" dirty="0">
                <a:solidFill>
                  <a:schemeClr val="tx2"/>
                </a:solidFill>
                <a:ea typeface="Calibri" panose="020F0502020204030204" pitchFamily="34" charset="0"/>
                <a:cs typeface="Arial" panose="020B0604020202020204" pitchFamily="34" charset="0"/>
              </a:rPr>
              <a:t>Pronašao sam nove interese koji me ispunjavaju</a:t>
            </a:r>
            <a:endParaRPr lang="hr-HR" sz="1100" dirty="0">
              <a:solidFill>
                <a:schemeClr val="tx2"/>
              </a:solidFill>
              <a:ea typeface="Calibri" panose="020F0502020204030204" pitchFamily="34" charset="0"/>
              <a:cs typeface="Times New Roman" panose="02020603050405020304" pitchFamily="18" charset="0"/>
            </a:endParaRPr>
          </a:p>
          <a:p>
            <a:pPr marL="180975" marR="38100" lvl="0" indent="-180975">
              <a:lnSpc>
                <a:spcPts val="1600"/>
              </a:lnSpc>
              <a:spcAft>
                <a:spcPts val="0"/>
              </a:spcAft>
              <a:buSzPct val="100000"/>
              <a:buFont typeface="Arial" panose="020B0604020202020204" pitchFamily="34" charset="0"/>
              <a:buChar char="•"/>
              <a:tabLst>
                <a:tab pos="90488" algn="l"/>
              </a:tabLst>
            </a:pPr>
            <a:r>
              <a:rPr lang="hr-HR" sz="1100" dirty="0">
                <a:solidFill>
                  <a:schemeClr val="tx2"/>
                </a:solidFill>
                <a:ea typeface="Calibri" panose="020F0502020204030204" pitchFamily="34" charset="0"/>
                <a:cs typeface="Arial" panose="020B0604020202020204" pitchFamily="34" charset="0"/>
              </a:rPr>
              <a:t>Naučio sam nove stvari o onome što me već dugo vremena zanima</a:t>
            </a:r>
            <a:endParaRPr lang="hr-HR" sz="1100" dirty="0">
              <a:solidFill>
                <a:schemeClr val="tx2"/>
              </a:solidFill>
              <a:ea typeface="Calibri" panose="020F0502020204030204" pitchFamily="34" charset="0"/>
              <a:cs typeface="Times New Roman" panose="02020603050405020304" pitchFamily="18" charset="0"/>
            </a:endParaRPr>
          </a:p>
          <a:p>
            <a:pPr marL="180975" marR="38100" lvl="0" indent="-180975">
              <a:lnSpc>
                <a:spcPts val="1600"/>
              </a:lnSpc>
              <a:spcAft>
                <a:spcPts val="0"/>
              </a:spcAft>
              <a:buSzPct val="100000"/>
              <a:buFont typeface="Arial" panose="020B0604020202020204" pitchFamily="34" charset="0"/>
              <a:buChar char="•"/>
              <a:tabLst>
                <a:tab pos="90488" algn="l"/>
              </a:tabLst>
            </a:pPr>
            <a:r>
              <a:rPr lang="hr-HR" sz="1100" dirty="0">
                <a:solidFill>
                  <a:schemeClr val="tx2"/>
                </a:solidFill>
                <a:ea typeface="Calibri" panose="020F0502020204030204" pitchFamily="34" charset="0"/>
                <a:cs typeface="Arial" panose="020B0604020202020204" pitchFamily="34" charset="0"/>
              </a:rPr>
              <a:t>Stekao sam neke nove životne vještine</a:t>
            </a:r>
            <a:endParaRPr lang="hr-HR" sz="1100" dirty="0">
              <a:solidFill>
                <a:schemeClr val="tx2"/>
              </a:solidFill>
              <a:ea typeface="Calibri" panose="020F0502020204030204" pitchFamily="34" charset="0"/>
              <a:cs typeface="Times New Roman" panose="02020603050405020304" pitchFamily="18" charset="0"/>
            </a:endParaRPr>
          </a:p>
          <a:p>
            <a:pPr marL="180975" marR="38100" lvl="0" indent="-180975">
              <a:lnSpc>
                <a:spcPts val="1600"/>
              </a:lnSpc>
              <a:spcAft>
                <a:spcPts val="0"/>
              </a:spcAft>
              <a:buSzPct val="100000"/>
              <a:buFont typeface="Arial" panose="020B0604020202020204" pitchFamily="34" charset="0"/>
              <a:buChar char="•"/>
              <a:tabLst>
                <a:tab pos="90488" algn="l"/>
              </a:tabLst>
            </a:pPr>
            <a:r>
              <a:rPr lang="hr-HR" sz="1100" dirty="0">
                <a:solidFill>
                  <a:schemeClr val="tx2"/>
                </a:solidFill>
                <a:ea typeface="Calibri" panose="020F0502020204030204" pitchFamily="34" charset="0"/>
                <a:cs typeface="Arial" panose="020B0604020202020204" pitchFamily="34" charset="0"/>
              </a:rPr>
              <a:t>Proveo sam vrijeme ugodno se družeći</a:t>
            </a:r>
            <a:endParaRPr lang="hr-HR" sz="1100" dirty="0">
              <a:solidFill>
                <a:schemeClr val="tx2"/>
              </a:solidFill>
              <a:ea typeface="Calibri" panose="020F0502020204030204" pitchFamily="34" charset="0"/>
              <a:cs typeface="Times New Roman" panose="02020603050405020304" pitchFamily="18" charset="0"/>
            </a:endParaRPr>
          </a:p>
          <a:p>
            <a:pPr marL="180975" marR="38100" lvl="0" indent="-180975">
              <a:lnSpc>
                <a:spcPts val="1600"/>
              </a:lnSpc>
              <a:spcAft>
                <a:spcPts val="0"/>
              </a:spcAft>
              <a:buSzPct val="100000"/>
              <a:buFont typeface="Arial" panose="020B0604020202020204" pitchFamily="34" charset="0"/>
              <a:buChar char="•"/>
              <a:tabLst>
                <a:tab pos="90488" algn="l"/>
              </a:tabLst>
            </a:pPr>
            <a:r>
              <a:rPr lang="hr-HR" sz="1100" dirty="0">
                <a:solidFill>
                  <a:schemeClr val="tx2"/>
                </a:solidFill>
                <a:ea typeface="Calibri" panose="020F0502020204030204" pitchFamily="34" charset="0"/>
                <a:cs typeface="Arial" panose="020B0604020202020204" pitchFamily="34" charset="0"/>
              </a:rPr>
              <a:t>Korisno sam iskoristio slobodno vrijeme</a:t>
            </a:r>
            <a:endParaRPr lang="hr-HR" sz="1100" dirty="0">
              <a:solidFill>
                <a:schemeClr val="tx2"/>
              </a:solidFill>
              <a:ea typeface="Calibri" panose="020F0502020204030204" pitchFamily="34" charset="0"/>
              <a:cs typeface="Times New Roman" panose="02020603050405020304" pitchFamily="18" charset="0"/>
            </a:endParaRPr>
          </a:p>
          <a:p>
            <a:pPr marL="180975" marR="38100" lvl="0" indent="-180975">
              <a:lnSpc>
                <a:spcPts val="1600"/>
              </a:lnSpc>
              <a:spcAft>
                <a:spcPts val="0"/>
              </a:spcAft>
              <a:buSzPct val="100000"/>
              <a:buFont typeface="Arial" panose="020B0604020202020204" pitchFamily="34" charset="0"/>
              <a:buChar char="•"/>
              <a:tabLst>
                <a:tab pos="90488" algn="l"/>
              </a:tabLst>
            </a:pPr>
            <a:r>
              <a:rPr lang="hr-HR" sz="1100" dirty="0">
                <a:solidFill>
                  <a:schemeClr val="tx2"/>
                </a:solidFill>
                <a:ea typeface="Calibri" panose="020F0502020204030204" pitchFamily="34" charset="0"/>
                <a:cs typeface="Arial" panose="020B0604020202020204" pitchFamily="34" charset="0"/>
              </a:rPr>
              <a:t>Stekao sam nova korisna poznanstva</a:t>
            </a:r>
            <a:endParaRPr lang="hr-HR" sz="1100" dirty="0">
              <a:solidFill>
                <a:schemeClr val="tx2"/>
              </a:solidFill>
              <a:ea typeface="Calibri" panose="020F0502020204030204" pitchFamily="34" charset="0"/>
              <a:cs typeface="Times New Roman" panose="02020603050405020304" pitchFamily="18" charset="0"/>
            </a:endParaRPr>
          </a:p>
          <a:p>
            <a:pPr marL="180975" marR="38100" lvl="0" indent="-180975">
              <a:lnSpc>
                <a:spcPts val="1600"/>
              </a:lnSpc>
              <a:spcAft>
                <a:spcPts val="0"/>
              </a:spcAft>
              <a:buSzPct val="100000"/>
              <a:buFont typeface="Arial" panose="020B0604020202020204" pitchFamily="34" charset="0"/>
              <a:buChar char="•"/>
              <a:tabLst>
                <a:tab pos="90488" algn="l"/>
              </a:tabLst>
            </a:pPr>
            <a:r>
              <a:rPr lang="hr-HR" sz="1100" dirty="0">
                <a:solidFill>
                  <a:schemeClr val="tx2"/>
                </a:solidFill>
                <a:ea typeface="Calibri" panose="020F0502020204030204" pitchFamily="34" charset="0"/>
                <a:cs typeface="Arial" panose="020B0604020202020204" pitchFamily="34" charset="0"/>
              </a:rPr>
              <a:t>Stekao sam nove vještine – unaprijedio poslovna i stručna znanja</a:t>
            </a:r>
            <a:endParaRPr lang="hr-HR" sz="1100" dirty="0">
              <a:solidFill>
                <a:schemeClr val="tx2"/>
              </a:solidFill>
              <a:ea typeface="Calibri" panose="020F0502020204030204" pitchFamily="34" charset="0"/>
              <a:cs typeface="Times New Roman" panose="02020603050405020304" pitchFamily="18" charset="0"/>
            </a:endParaRPr>
          </a:p>
          <a:p>
            <a:pPr>
              <a:lnSpc>
                <a:spcPts val="2000"/>
              </a:lnSpc>
              <a:spcAft>
                <a:spcPts val="0"/>
              </a:spcAft>
              <a:tabLst>
                <a:tab pos="90488" algn="l"/>
              </a:tabLst>
            </a:pPr>
            <a:r>
              <a:rPr lang="hr-HR" sz="1400" b="1" dirty="0">
                <a:solidFill>
                  <a:schemeClr val="accent1"/>
                </a:solidFill>
                <a:ea typeface="Calibri" panose="020F0502020204030204" pitchFamily="34" charset="0"/>
                <a:cs typeface="Times New Roman" panose="02020603050405020304" pitchFamily="18" charset="0"/>
              </a:rPr>
              <a:t>Profesionalne koristi</a:t>
            </a:r>
          </a:p>
          <a:p>
            <a:pPr marR="38100" lvl="0" indent="180975">
              <a:lnSpc>
                <a:spcPts val="1600"/>
              </a:lnSpc>
              <a:spcAft>
                <a:spcPts val="0"/>
              </a:spcAft>
              <a:buFont typeface="Symbol" panose="05050102010706020507" pitchFamily="18" charset="2"/>
              <a:buChar char=""/>
            </a:pPr>
            <a:r>
              <a:rPr lang="hr-HR" sz="1000" dirty="0">
                <a:solidFill>
                  <a:schemeClr val="tx2"/>
                </a:solidFill>
                <a:ea typeface="Calibri" panose="020F0502020204030204" pitchFamily="34" charset="0"/>
                <a:cs typeface="Arial" panose="020B0604020202020204" pitchFamily="34" charset="0"/>
              </a:rPr>
              <a:t>Napredovao sam na poslu</a:t>
            </a:r>
            <a:endParaRPr lang="hr-HR" sz="1000" dirty="0">
              <a:solidFill>
                <a:schemeClr val="tx2"/>
              </a:solidFill>
              <a:ea typeface="Calibri" panose="020F0502020204030204" pitchFamily="34" charset="0"/>
              <a:cs typeface="Times New Roman" panose="02020603050405020304" pitchFamily="18" charset="0"/>
            </a:endParaRPr>
          </a:p>
          <a:p>
            <a:pPr marR="38100" lvl="0" indent="180975">
              <a:lnSpc>
                <a:spcPts val="1600"/>
              </a:lnSpc>
              <a:spcAft>
                <a:spcPts val="0"/>
              </a:spcAft>
              <a:buFont typeface="Symbol" panose="05050102010706020507" pitchFamily="18" charset="2"/>
              <a:buChar char=""/>
            </a:pPr>
            <a:r>
              <a:rPr lang="hr-HR" sz="1000" dirty="0">
                <a:solidFill>
                  <a:schemeClr val="tx2"/>
                </a:solidFill>
                <a:ea typeface="Calibri" panose="020F0502020204030204" pitchFamily="34" charset="0"/>
                <a:cs typeface="Arial" panose="020B0604020202020204" pitchFamily="34" charset="0"/>
              </a:rPr>
              <a:t>Dobio sam povišicu plaće</a:t>
            </a:r>
            <a:endParaRPr lang="hr-HR" sz="1000" dirty="0">
              <a:solidFill>
                <a:schemeClr val="tx2"/>
              </a:solidFill>
              <a:ea typeface="Calibri" panose="020F0502020204030204" pitchFamily="34" charset="0"/>
              <a:cs typeface="Times New Roman" panose="02020603050405020304" pitchFamily="18" charset="0"/>
            </a:endParaRPr>
          </a:p>
          <a:p>
            <a:pPr marR="38100" lvl="0" indent="180975">
              <a:lnSpc>
                <a:spcPts val="1600"/>
              </a:lnSpc>
              <a:spcAft>
                <a:spcPts val="0"/>
              </a:spcAft>
              <a:buFont typeface="Symbol" panose="05050102010706020507" pitchFamily="18" charset="2"/>
              <a:buChar char=""/>
            </a:pPr>
            <a:r>
              <a:rPr lang="hr-HR" sz="1000" dirty="0">
                <a:solidFill>
                  <a:schemeClr val="tx2"/>
                </a:solidFill>
                <a:ea typeface="Calibri" panose="020F0502020204030204" pitchFamily="34" charset="0"/>
                <a:cs typeface="Arial" panose="020B0604020202020204" pitchFamily="34" charset="0"/>
              </a:rPr>
              <a:t>Stekao sam uvjete za veću plaću u budućnosti</a:t>
            </a:r>
            <a:endParaRPr lang="hr-HR" sz="1000" dirty="0">
              <a:solidFill>
                <a:schemeClr val="tx2"/>
              </a:solidFill>
              <a:ea typeface="Calibri" panose="020F0502020204030204" pitchFamily="34" charset="0"/>
              <a:cs typeface="Times New Roman" panose="02020603050405020304" pitchFamily="18" charset="0"/>
            </a:endParaRPr>
          </a:p>
          <a:p>
            <a:pPr marR="38100" lvl="0" indent="180975">
              <a:lnSpc>
                <a:spcPts val="1600"/>
              </a:lnSpc>
              <a:spcAft>
                <a:spcPts val="0"/>
              </a:spcAft>
              <a:buFont typeface="Symbol" panose="05050102010706020507" pitchFamily="18" charset="2"/>
              <a:buChar char=""/>
            </a:pPr>
            <a:r>
              <a:rPr lang="hr-HR" sz="1000" dirty="0">
                <a:solidFill>
                  <a:schemeClr val="tx2"/>
                </a:solidFill>
                <a:ea typeface="Calibri" panose="020F0502020204030204" pitchFamily="34" charset="0"/>
                <a:cs typeface="Arial" panose="020B0604020202020204" pitchFamily="34" charset="0"/>
              </a:rPr>
              <a:t>Dobio sam certifikat - diplomu koja mi je bila potrebna</a:t>
            </a:r>
            <a:endParaRPr lang="hr-HR" sz="1000" dirty="0">
              <a:solidFill>
                <a:schemeClr val="tx2"/>
              </a:solidFill>
              <a:ea typeface="Calibri" panose="020F0502020204030204" pitchFamily="34" charset="0"/>
              <a:cs typeface="Times New Roman" panose="02020603050405020304" pitchFamily="18" charset="0"/>
            </a:endParaRPr>
          </a:p>
          <a:p>
            <a:pPr marR="38100" lvl="0" indent="180975">
              <a:lnSpc>
                <a:spcPts val="1600"/>
              </a:lnSpc>
              <a:spcAft>
                <a:spcPts val="0"/>
              </a:spcAft>
              <a:buFont typeface="Symbol" panose="05050102010706020507" pitchFamily="18" charset="2"/>
              <a:buChar char=""/>
            </a:pPr>
            <a:r>
              <a:rPr lang="hr-HR" sz="1000" dirty="0">
                <a:solidFill>
                  <a:schemeClr val="tx2"/>
                </a:solidFill>
                <a:ea typeface="Calibri" panose="020F0502020204030204" pitchFamily="34" charset="0"/>
                <a:cs typeface="Arial" panose="020B0604020202020204" pitchFamily="34" charset="0"/>
              </a:rPr>
              <a:t>Ispunio sam očekivanja koja su mi postavljena</a:t>
            </a:r>
            <a:endParaRPr lang="hr-HR" sz="1000" dirty="0">
              <a:solidFill>
                <a:schemeClr val="tx2"/>
              </a:solidFill>
              <a:ea typeface="Calibri" panose="020F0502020204030204" pitchFamily="34" charset="0"/>
              <a:cs typeface="Times New Roman" panose="02020603050405020304" pitchFamily="18" charset="0"/>
            </a:endParaRPr>
          </a:p>
          <a:p>
            <a:pPr marR="38100" lvl="0">
              <a:lnSpc>
                <a:spcPts val="1600"/>
              </a:lnSpc>
              <a:spcAft>
                <a:spcPts val="0"/>
              </a:spcAft>
            </a:pPr>
            <a:r>
              <a:rPr lang="hr-HR" sz="1400" b="1" dirty="0">
                <a:solidFill>
                  <a:schemeClr val="accent1"/>
                </a:solidFill>
                <a:ea typeface="Calibri" panose="020F0502020204030204" pitchFamily="34" charset="0"/>
                <a:cs typeface="Times New Roman" panose="02020603050405020304" pitchFamily="18" charset="0"/>
              </a:rPr>
              <a:t>Pronalazak / pokretanje posla</a:t>
            </a:r>
            <a:endParaRPr lang="hr-HR" sz="1400" dirty="0">
              <a:solidFill>
                <a:schemeClr val="accent1"/>
              </a:solidFill>
              <a:ea typeface="Calibri" panose="020F0502020204030204" pitchFamily="34" charset="0"/>
              <a:cs typeface="Times New Roman" panose="02020603050405020304" pitchFamily="18" charset="0"/>
            </a:endParaRPr>
          </a:p>
          <a:p>
            <a:pPr marL="180975" marR="38100" lvl="0" indent="-180975">
              <a:lnSpc>
                <a:spcPts val="1600"/>
              </a:lnSpc>
              <a:spcAft>
                <a:spcPts val="0"/>
              </a:spcAft>
              <a:buFont typeface="Symbol" panose="05050102010706020507" pitchFamily="18" charset="2"/>
              <a:buChar char=""/>
              <a:tabLst>
                <a:tab pos="180975" algn="l"/>
              </a:tabLst>
            </a:pPr>
            <a:r>
              <a:rPr lang="hr-HR" sz="1000" dirty="0">
                <a:solidFill>
                  <a:schemeClr val="tx2"/>
                </a:solidFill>
                <a:ea typeface="Calibri" panose="020F0502020204030204" pitchFamily="34" charset="0"/>
                <a:cs typeface="Arial" panose="020B0604020202020204" pitchFamily="34" charset="0"/>
              </a:rPr>
              <a:t>Pronašao sam novi posao</a:t>
            </a:r>
            <a:endParaRPr lang="hr-HR" sz="1000" dirty="0">
              <a:solidFill>
                <a:schemeClr val="tx2"/>
              </a:solidFill>
              <a:ea typeface="Calibri" panose="020F0502020204030204" pitchFamily="34" charset="0"/>
              <a:cs typeface="Times New Roman" panose="02020603050405020304" pitchFamily="18" charset="0"/>
            </a:endParaRPr>
          </a:p>
          <a:p>
            <a:pPr marL="180975" marR="38100" lvl="0" indent="-180975">
              <a:lnSpc>
                <a:spcPts val="1600"/>
              </a:lnSpc>
              <a:spcAft>
                <a:spcPts val="0"/>
              </a:spcAft>
              <a:buFont typeface="Symbol" panose="05050102010706020507" pitchFamily="18" charset="2"/>
              <a:buChar char=""/>
              <a:tabLst>
                <a:tab pos="180975" algn="l"/>
              </a:tabLst>
            </a:pPr>
            <a:r>
              <a:rPr lang="hr-HR" sz="1000" dirty="0">
                <a:solidFill>
                  <a:schemeClr val="tx2"/>
                </a:solidFill>
                <a:ea typeface="Calibri" panose="020F0502020204030204" pitchFamily="34" charset="0"/>
                <a:cs typeface="Arial" panose="020B0604020202020204" pitchFamily="34" charset="0"/>
              </a:rPr>
              <a:t>Pokrenuo sam vlastiti posao</a:t>
            </a:r>
            <a:endParaRPr lang="hr-HR" sz="1000" dirty="0">
              <a:solidFill>
                <a:schemeClr val="tx2"/>
              </a:solidFill>
              <a:effectLst/>
              <a:ea typeface="Calibri" panose="020F0502020204030204" pitchFamily="34" charset="0"/>
              <a:cs typeface="Times New Roman" panose="02020603050405020304" pitchFamily="18"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4193290950"/>
              </p:ext>
            </p:extLst>
          </p:nvPr>
        </p:nvGraphicFramePr>
        <p:xfrm>
          <a:off x="4504267" y="1692170"/>
          <a:ext cx="4470400" cy="2090801"/>
        </p:xfrm>
        <a:graphic>
          <a:graphicData uri="http://schemas.openxmlformats.org/drawingml/2006/table">
            <a:tbl>
              <a:tblPr firstRow="1" firstCol="1" bandRow="1">
                <a:tableStyleId>{5C22544A-7EE6-4342-B048-85BDC9FD1C3A}</a:tableStyleId>
              </a:tblPr>
              <a:tblGrid>
                <a:gridCol w="2147807">
                  <a:extLst>
                    <a:ext uri="{9D8B030D-6E8A-4147-A177-3AD203B41FA5}">
                      <a16:colId xmlns:a16="http://schemas.microsoft.com/office/drawing/2014/main" xmlns="" val="3166873767"/>
                    </a:ext>
                  </a:extLst>
                </a:gridCol>
                <a:gridCol w="1118510">
                  <a:extLst>
                    <a:ext uri="{9D8B030D-6E8A-4147-A177-3AD203B41FA5}">
                      <a16:colId xmlns:a16="http://schemas.microsoft.com/office/drawing/2014/main" xmlns="" val="2884151991"/>
                    </a:ext>
                  </a:extLst>
                </a:gridCol>
                <a:gridCol w="1204083">
                  <a:extLst>
                    <a:ext uri="{9D8B030D-6E8A-4147-A177-3AD203B41FA5}">
                      <a16:colId xmlns:a16="http://schemas.microsoft.com/office/drawing/2014/main" xmlns="" val="72745822"/>
                    </a:ext>
                  </a:extLst>
                </a:gridCol>
              </a:tblGrid>
              <a:tr h="0">
                <a:tc gridSpan="3">
                  <a:txBody>
                    <a:bodyPr/>
                    <a:lstStyle/>
                    <a:p>
                      <a:pPr algn="ctr">
                        <a:lnSpc>
                          <a:spcPct val="115000"/>
                        </a:lnSpc>
                        <a:spcAft>
                          <a:spcPts val="1000"/>
                        </a:spcAft>
                      </a:pPr>
                      <a:r>
                        <a:rPr lang="hr-HR" sz="1200" dirty="0">
                          <a:effectLst/>
                        </a:rPr>
                        <a:t>FORMALNO OBRAZOVANJE</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hr-HR"/>
                    </a:p>
                  </a:txBody>
                  <a:tcPr/>
                </a:tc>
                <a:tc hMerge="1">
                  <a:txBody>
                    <a:bodyPr/>
                    <a:lstStyle/>
                    <a:p>
                      <a:endParaRPr lang="hr-HR"/>
                    </a:p>
                  </a:txBody>
                  <a:tcPr/>
                </a:tc>
                <a:extLst>
                  <a:ext uri="{0D108BD9-81ED-4DB2-BD59-A6C34878D82A}">
                    <a16:rowId xmlns:a16="http://schemas.microsoft.com/office/drawing/2014/main" xmlns="" val="371302246"/>
                  </a:ext>
                </a:extLst>
              </a:tr>
              <a:tr h="0">
                <a:tc>
                  <a:txBody>
                    <a:bodyPr/>
                    <a:lstStyle/>
                    <a:p>
                      <a:pPr algn="just">
                        <a:lnSpc>
                          <a:spcPct val="115000"/>
                        </a:lnSpc>
                        <a:spcAft>
                          <a:spcPts val="1000"/>
                        </a:spcAft>
                      </a:pPr>
                      <a:r>
                        <a:rPr lang="hr-HR" sz="1200" dirty="0">
                          <a:effectLst/>
                        </a:rPr>
                        <a:t>R=0,527        R</a:t>
                      </a:r>
                      <a:r>
                        <a:rPr lang="hr-HR" sz="1200" baseline="30000" dirty="0">
                          <a:effectLst/>
                        </a:rPr>
                        <a:t>2</a:t>
                      </a:r>
                      <a:r>
                        <a:rPr lang="hr-HR" sz="1200" dirty="0">
                          <a:effectLst/>
                        </a:rPr>
                        <a:t>=0,278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hr-HR" sz="1200">
                          <a:effectLst/>
                        </a:rPr>
                        <a:t>Beta</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hr-HR" sz="1200">
                          <a:effectLst/>
                        </a:rPr>
                        <a:t>st. značajnost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914774206"/>
                  </a:ext>
                </a:extLst>
              </a:tr>
              <a:tr h="0">
                <a:tc>
                  <a:txBody>
                    <a:bodyPr/>
                    <a:lstStyle/>
                    <a:p>
                      <a:pPr algn="just">
                        <a:lnSpc>
                          <a:spcPct val="115000"/>
                        </a:lnSpc>
                        <a:spcAft>
                          <a:spcPts val="1000"/>
                        </a:spcAft>
                      </a:pPr>
                      <a:r>
                        <a:rPr lang="hr-HR" sz="1200" dirty="0">
                          <a:effectLst/>
                        </a:rPr>
                        <a:t>Profesionalne koristi</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hr-HR" sz="1200">
                          <a:effectLst/>
                        </a:rPr>
                        <a:t>0,445</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hr-HR" sz="1200">
                          <a:effectLst/>
                        </a:rPr>
                        <a:t>0,09*</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86353537"/>
                  </a:ext>
                </a:extLst>
              </a:tr>
              <a:tr h="0">
                <a:tc>
                  <a:txBody>
                    <a:bodyPr/>
                    <a:lstStyle/>
                    <a:p>
                      <a:pPr algn="just">
                        <a:lnSpc>
                          <a:spcPct val="115000"/>
                        </a:lnSpc>
                        <a:spcAft>
                          <a:spcPts val="1000"/>
                        </a:spcAft>
                      </a:pPr>
                      <a:r>
                        <a:rPr lang="hr-HR" sz="1200" dirty="0">
                          <a:effectLst/>
                        </a:rPr>
                        <a:t>Kognitivne i </a:t>
                      </a:r>
                      <a:r>
                        <a:rPr lang="hr-HR" sz="1200" dirty="0" err="1">
                          <a:effectLst/>
                        </a:rPr>
                        <a:t>psihosoc</a:t>
                      </a:r>
                      <a:r>
                        <a:rPr lang="hr-HR" sz="1200" dirty="0">
                          <a:effectLst/>
                        </a:rPr>
                        <a:t> koristi</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hr-HR" sz="1200">
                          <a:effectLst/>
                        </a:rPr>
                        <a:t>0,242</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hr-HR" sz="1200">
                          <a:effectLst/>
                        </a:rPr>
                        <a:t>0,244</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105128023"/>
                  </a:ext>
                </a:extLst>
              </a:tr>
              <a:tr h="0">
                <a:tc>
                  <a:txBody>
                    <a:bodyPr/>
                    <a:lstStyle/>
                    <a:p>
                      <a:pPr algn="just">
                        <a:lnSpc>
                          <a:spcPct val="115000"/>
                        </a:lnSpc>
                        <a:spcAft>
                          <a:spcPts val="1000"/>
                        </a:spcAft>
                      </a:pPr>
                      <a:r>
                        <a:rPr lang="hr-HR" sz="1200" dirty="0">
                          <a:effectLst/>
                        </a:rPr>
                        <a:t>Pronalazak / pokretanje posla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hr-HR" sz="1200">
                          <a:effectLst/>
                        </a:rPr>
                        <a:t>-0,110</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hr-HR" sz="1200">
                          <a:effectLst/>
                        </a:rPr>
                        <a:t>0,655</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934917655"/>
                  </a:ext>
                </a:extLst>
              </a:tr>
              <a:tr h="0">
                <a:tc gridSpan="3">
                  <a:txBody>
                    <a:bodyPr/>
                    <a:lstStyle/>
                    <a:p>
                      <a:pPr algn="ctr">
                        <a:lnSpc>
                          <a:spcPct val="115000"/>
                        </a:lnSpc>
                        <a:spcAft>
                          <a:spcPts val="1000"/>
                        </a:spcAft>
                      </a:pPr>
                      <a:r>
                        <a:rPr lang="hr-HR" sz="1200" dirty="0">
                          <a:effectLst/>
                        </a:rPr>
                        <a:t>NEFORMALNO OBRAZOVANJE</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hr-HR"/>
                    </a:p>
                  </a:txBody>
                  <a:tcPr/>
                </a:tc>
                <a:tc hMerge="1">
                  <a:txBody>
                    <a:bodyPr/>
                    <a:lstStyle/>
                    <a:p>
                      <a:endParaRPr lang="hr-HR"/>
                    </a:p>
                  </a:txBody>
                  <a:tcPr/>
                </a:tc>
                <a:extLst>
                  <a:ext uri="{0D108BD9-81ED-4DB2-BD59-A6C34878D82A}">
                    <a16:rowId xmlns:a16="http://schemas.microsoft.com/office/drawing/2014/main" xmlns="" val="4228646473"/>
                  </a:ext>
                </a:extLst>
              </a:tr>
              <a:tr h="0">
                <a:tc>
                  <a:txBody>
                    <a:bodyPr/>
                    <a:lstStyle/>
                    <a:p>
                      <a:pPr algn="just">
                        <a:lnSpc>
                          <a:spcPct val="115000"/>
                        </a:lnSpc>
                        <a:spcAft>
                          <a:spcPts val="1000"/>
                        </a:spcAft>
                      </a:pPr>
                      <a:r>
                        <a:rPr lang="hr-HR" sz="1200" dirty="0">
                          <a:effectLst/>
                        </a:rPr>
                        <a:t>R=0,299        R</a:t>
                      </a:r>
                      <a:r>
                        <a:rPr lang="hr-HR" sz="1200" baseline="30000" dirty="0">
                          <a:effectLst/>
                        </a:rPr>
                        <a:t>2</a:t>
                      </a:r>
                      <a:r>
                        <a:rPr lang="hr-HR" sz="1200" dirty="0">
                          <a:effectLst/>
                        </a:rPr>
                        <a:t>=0,089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hr-HR" sz="1200">
                          <a:effectLst/>
                        </a:rPr>
                        <a:t>Beta</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hr-HR" sz="1200">
                          <a:effectLst/>
                        </a:rPr>
                        <a:t>st. značajnost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937313320"/>
                  </a:ext>
                </a:extLst>
              </a:tr>
              <a:tr h="0">
                <a:tc>
                  <a:txBody>
                    <a:bodyPr/>
                    <a:lstStyle/>
                    <a:p>
                      <a:pPr algn="just">
                        <a:lnSpc>
                          <a:spcPct val="115000"/>
                        </a:lnSpc>
                        <a:spcAft>
                          <a:spcPts val="1000"/>
                        </a:spcAft>
                      </a:pPr>
                      <a:r>
                        <a:rPr lang="hr-HR" sz="1200" dirty="0">
                          <a:effectLst/>
                        </a:rPr>
                        <a:t>Kognitivne i </a:t>
                      </a:r>
                      <a:r>
                        <a:rPr lang="hr-HR" sz="1200" dirty="0" err="1">
                          <a:effectLst/>
                        </a:rPr>
                        <a:t>psihosoc</a:t>
                      </a:r>
                      <a:r>
                        <a:rPr lang="hr-HR" sz="1200" dirty="0">
                          <a:effectLst/>
                        </a:rPr>
                        <a:t> koristi</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hr-HR" sz="1200">
                          <a:effectLst/>
                        </a:rPr>
                        <a:t>0,270</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hr-HR" sz="1200" dirty="0">
                          <a:effectLst/>
                        </a:rPr>
                        <a:t> &lt;0,001**</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729637538"/>
                  </a:ext>
                </a:extLst>
              </a:tr>
              <a:tr h="0">
                <a:tc>
                  <a:txBody>
                    <a:bodyPr/>
                    <a:lstStyle/>
                    <a:p>
                      <a:pPr algn="just">
                        <a:lnSpc>
                          <a:spcPct val="115000"/>
                        </a:lnSpc>
                        <a:spcAft>
                          <a:spcPts val="1000"/>
                        </a:spcAft>
                      </a:pPr>
                      <a:r>
                        <a:rPr lang="hr-HR" sz="1200" dirty="0">
                          <a:effectLst/>
                        </a:rPr>
                        <a:t>Profesionalne koristi</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hr-HR" sz="1200">
                          <a:effectLst/>
                        </a:rPr>
                        <a:t>0,098</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hr-HR" sz="1200">
                          <a:effectLst/>
                        </a:rPr>
                        <a:t>0,068</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969635461"/>
                  </a:ext>
                </a:extLst>
              </a:tr>
              <a:tr h="0">
                <a:tc>
                  <a:txBody>
                    <a:bodyPr/>
                    <a:lstStyle/>
                    <a:p>
                      <a:pPr algn="just">
                        <a:lnSpc>
                          <a:spcPct val="115000"/>
                        </a:lnSpc>
                        <a:spcAft>
                          <a:spcPts val="1000"/>
                        </a:spcAft>
                      </a:pPr>
                      <a:r>
                        <a:rPr lang="hr-HR" sz="1200" dirty="0">
                          <a:effectLst/>
                        </a:rPr>
                        <a:t>Pronalazak / pokretanje posla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hr-HR" sz="1200" dirty="0">
                          <a:effectLst/>
                        </a:rPr>
                        <a:t>-0,064</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hr-HR" sz="1200" dirty="0">
                          <a:effectLst/>
                        </a:rPr>
                        <a:t>0,128</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110964711"/>
                  </a:ext>
                </a:extLst>
              </a:tr>
            </a:tbl>
          </a:graphicData>
        </a:graphic>
      </p:graphicFrame>
    </p:spTree>
    <p:extLst>
      <p:ext uri="{BB962C8B-B14F-4D97-AF65-F5344CB8AC3E}">
        <p14:creationId xmlns:p14="http://schemas.microsoft.com/office/powerpoint/2010/main" val="330652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349404" y="1173885"/>
            <a:ext cx="6033722" cy="621884"/>
          </a:xfrm>
        </p:spPr>
        <p:txBody>
          <a:bodyPr/>
          <a:lstStyle/>
          <a:p>
            <a:r>
              <a:rPr lang="hr-HR" b="1" dirty="0"/>
              <a:t>INFORMALNO OBRAZOVANJE</a:t>
            </a:r>
            <a:endParaRPr lang="en-GB" b="1" dirty="0"/>
          </a:p>
        </p:txBody>
      </p:sp>
    </p:spTree>
    <p:extLst>
      <p:ext uri="{BB962C8B-B14F-4D97-AF65-F5344CB8AC3E}">
        <p14:creationId xmlns:p14="http://schemas.microsoft.com/office/powerpoint/2010/main" val="37949103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08845" y="90028"/>
            <a:ext cx="6716888" cy="346249"/>
          </a:xfrm>
          <a:prstGeom prst="rect">
            <a:avLst/>
          </a:prstGeom>
        </p:spPr>
        <p:txBody>
          <a:bodyPr vert="horz" wrap="square" lIns="0" tIns="0" rIns="0" bIns="0" rtlCol="0" anchor="t">
            <a:spAutoFit/>
          </a:bodyPr>
          <a:lstStyle>
            <a:lvl1pPr algn="l" defTabSz="924282" rtl="0" eaLnBrk="1" latinLnBrk="0" hangingPunct="1">
              <a:lnSpc>
                <a:spcPct val="90000"/>
              </a:lnSpc>
              <a:spcBef>
                <a:spcPts val="408"/>
              </a:spcBef>
              <a:buNone/>
              <a:tabLst/>
              <a:defRPr sz="3300" b="1" kern="1200" baseline="0">
                <a:solidFill>
                  <a:schemeClr val="tx1"/>
                </a:solidFill>
                <a:latin typeface="+mj-lt"/>
                <a:ea typeface="+mj-ea"/>
                <a:cs typeface="+mj-cs"/>
              </a:defRPr>
            </a:lvl1pPr>
          </a:lstStyle>
          <a:p>
            <a:r>
              <a:rPr lang="hr-HR" sz="2500" dirty="0" err="1">
                <a:solidFill>
                  <a:schemeClr val="tx2"/>
                </a:solidFill>
              </a:rPr>
              <a:t>Informalno</a:t>
            </a:r>
            <a:r>
              <a:rPr lang="hr-HR" sz="2500" dirty="0">
                <a:solidFill>
                  <a:schemeClr val="tx2"/>
                </a:solidFill>
              </a:rPr>
              <a:t> obrazovanje</a:t>
            </a:r>
          </a:p>
        </p:txBody>
      </p:sp>
      <p:graphicFrame>
        <p:nvGraphicFramePr>
          <p:cNvPr id="5" name="Chart 4">
            <a:extLst>
              <a:ext uri="{FF2B5EF4-FFF2-40B4-BE49-F238E27FC236}">
                <a16:creationId xmlns:a16="http://schemas.microsoft.com/office/drawing/2014/main" xmlns="" id="{304E400D-9F7E-456B-9E12-809645FA8049}"/>
              </a:ext>
            </a:extLst>
          </p:cNvPr>
          <p:cNvGraphicFramePr/>
          <p:nvPr>
            <p:extLst>
              <p:ext uri="{D42A27DB-BD31-4B8C-83A1-F6EECF244321}">
                <p14:modId xmlns:p14="http://schemas.microsoft.com/office/powerpoint/2010/main" val="757257776"/>
              </p:ext>
            </p:extLst>
          </p:nvPr>
        </p:nvGraphicFramePr>
        <p:xfrm>
          <a:off x="148746" y="673396"/>
          <a:ext cx="5348287" cy="3495675"/>
        </p:xfrm>
        <a:graphic>
          <a:graphicData uri="http://schemas.openxmlformats.org/drawingml/2006/chart">
            <c:chart xmlns:c="http://schemas.openxmlformats.org/drawingml/2006/chart" xmlns:r="http://schemas.openxmlformats.org/officeDocument/2006/relationships" r:id="rId3"/>
          </a:graphicData>
        </a:graphic>
      </p:graphicFrame>
      <p:sp>
        <p:nvSpPr>
          <p:cNvPr id="6" name="Pentagon 39"/>
          <p:cNvSpPr/>
          <p:nvPr/>
        </p:nvSpPr>
        <p:spPr>
          <a:xfrm>
            <a:off x="2363724" y="4339599"/>
            <a:ext cx="1932336" cy="432777"/>
          </a:xfrm>
          <a:prstGeom prst="homePlate">
            <a:avLst/>
          </a:prstGeom>
          <a:solidFill>
            <a:schemeClr val="accent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dirty="0">
                <a:solidFill>
                  <a:schemeClr val="bg1"/>
                </a:solidFill>
              </a:rPr>
              <a:t>Ukupno</a:t>
            </a:r>
          </a:p>
        </p:txBody>
      </p:sp>
      <p:sp>
        <p:nvSpPr>
          <p:cNvPr id="7" name="AutoShape 46" descr="80%"/>
          <p:cNvSpPr>
            <a:spLocks noChangeArrowheads="1"/>
          </p:cNvSpPr>
          <p:nvPr/>
        </p:nvSpPr>
        <p:spPr bwMode="auto">
          <a:xfrm>
            <a:off x="4375149" y="4245692"/>
            <a:ext cx="615951" cy="597093"/>
          </a:xfrm>
          <a:custGeom>
            <a:avLst/>
            <a:gdLst>
              <a:gd name="T0" fmla="*/ 3 w 21600"/>
              <a:gd name="T1" fmla="*/ 0 h 21600"/>
              <a:gd name="T2" fmla="*/ 1 w 21600"/>
              <a:gd name="T3" fmla="*/ 1 h 21600"/>
              <a:gd name="T4" fmla="*/ 0 w 21600"/>
              <a:gd name="T5" fmla="*/ 5 h 21600"/>
              <a:gd name="T6" fmla="*/ 1 w 21600"/>
              <a:gd name="T7" fmla="*/ 9 h 21600"/>
              <a:gd name="T8" fmla="*/ 3 w 21600"/>
              <a:gd name="T9" fmla="*/ 10 h 21600"/>
              <a:gd name="T10" fmla="*/ 6 w 21600"/>
              <a:gd name="T11" fmla="*/ 9 h 21600"/>
              <a:gd name="T12" fmla="*/ 7 w 21600"/>
              <a:gd name="T13" fmla="*/ 5 h 21600"/>
              <a:gd name="T14" fmla="*/ 6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 name="T24" fmla="*/ 3169 w 21600"/>
              <a:gd name="T25" fmla="*/ 3167 h 21600"/>
              <a:gd name="T26" fmla="*/ 18431 w 21600"/>
              <a:gd name="T27" fmla="*/ 18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704" y="10800"/>
                </a:moveTo>
                <a:cubicBezTo>
                  <a:pt x="3704" y="14719"/>
                  <a:pt x="6881" y="17896"/>
                  <a:pt x="10800" y="17896"/>
                </a:cubicBezTo>
                <a:cubicBezTo>
                  <a:pt x="14719" y="17896"/>
                  <a:pt x="17896" y="14719"/>
                  <a:pt x="17896" y="10800"/>
                </a:cubicBezTo>
                <a:cubicBezTo>
                  <a:pt x="17896" y="6881"/>
                  <a:pt x="14719" y="3704"/>
                  <a:pt x="10800" y="3704"/>
                </a:cubicBezTo>
                <a:cubicBezTo>
                  <a:pt x="6881" y="3704"/>
                  <a:pt x="3704" y="6881"/>
                  <a:pt x="3704" y="10800"/>
                </a:cubicBezTo>
                <a:close/>
              </a:path>
            </a:pathLst>
          </a:custGeom>
          <a:solidFill>
            <a:schemeClr val="accent1"/>
          </a:solidFill>
          <a:ln w="9525">
            <a:noFill/>
            <a:round/>
            <a:headEnd/>
            <a:tailEnd/>
          </a:ln>
        </p:spPr>
        <p:txBody>
          <a:bodyPr wrap="none" anchor="ctr"/>
          <a:lstStyle/>
          <a:p>
            <a:endParaRPr lang="en-US"/>
          </a:p>
        </p:txBody>
      </p:sp>
      <p:sp>
        <p:nvSpPr>
          <p:cNvPr id="8" name="TextBox 7"/>
          <p:cNvSpPr txBox="1"/>
          <p:nvPr/>
        </p:nvSpPr>
        <p:spPr>
          <a:xfrm>
            <a:off x="4464401" y="4451852"/>
            <a:ext cx="430010" cy="169277"/>
          </a:xfrm>
          <a:prstGeom prst="rect">
            <a:avLst/>
          </a:prstGeom>
        </p:spPr>
        <p:txBody>
          <a:bodyPr vert="horz" wrap="square" lIns="0" tIns="0" rIns="0" bIns="0" rtlCol="0">
            <a:spAutoFit/>
          </a:bodyPr>
          <a:lstStyle/>
          <a:p>
            <a:pPr marL="4763" algn="ctr"/>
            <a:r>
              <a:rPr lang="hr-HR" sz="1100" dirty="0"/>
              <a:t>68%</a:t>
            </a:r>
          </a:p>
        </p:txBody>
      </p:sp>
      <p:graphicFrame>
        <p:nvGraphicFramePr>
          <p:cNvPr id="4" name="Table 3"/>
          <p:cNvGraphicFramePr>
            <a:graphicFrameLocks noGrp="1"/>
          </p:cNvGraphicFramePr>
          <p:nvPr>
            <p:extLst>
              <p:ext uri="{D42A27DB-BD31-4B8C-83A1-F6EECF244321}">
                <p14:modId xmlns:p14="http://schemas.microsoft.com/office/powerpoint/2010/main" val="481563445"/>
              </p:ext>
            </p:extLst>
          </p:nvPr>
        </p:nvGraphicFramePr>
        <p:xfrm>
          <a:off x="4991100" y="1692672"/>
          <a:ext cx="4080933" cy="1951355"/>
        </p:xfrm>
        <a:graphic>
          <a:graphicData uri="http://schemas.openxmlformats.org/drawingml/2006/table">
            <a:tbl>
              <a:tblPr firstRow="1" firstCol="1" bandRow="1">
                <a:tableStyleId>{3B4B98B0-60AC-42C2-AFA5-B58CD77FA1E5}</a:tableStyleId>
              </a:tblPr>
              <a:tblGrid>
                <a:gridCol w="3565834">
                  <a:extLst>
                    <a:ext uri="{9D8B030D-6E8A-4147-A177-3AD203B41FA5}">
                      <a16:colId xmlns:a16="http://schemas.microsoft.com/office/drawing/2014/main" xmlns="" val="2418247214"/>
                    </a:ext>
                  </a:extLst>
                </a:gridCol>
                <a:gridCol w="515099">
                  <a:extLst>
                    <a:ext uri="{9D8B030D-6E8A-4147-A177-3AD203B41FA5}">
                      <a16:colId xmlns:a16="http://schemas.microsoft.com/office/drawing/2014/main" xmlns="" val="3884244963"/>
                    </a:ext>
                  </a:extLst>
                </a:gridCol>
              </a:tblGrid>
              <a:tr h="278765">
                <a:tc>
                  <a:txBody>
                    <a:bodyPr/>
                    <a:lstStyle/>
                    <a:p>
                      <a:pPr>
                        <a:lnSpc>
                          <a:spcPct val="115000"/>
                        </a:lnSpc>
                        <a:spcAft>
                          <a:spcPts val="0"/>
                        </a:spcAft>
                      </a:pPr>
                      <a:r>
                        <a:rPr lang="hr-HR" sz="1050" b="0" dirty="0">
                          <a:solidFill>
                            <a:schemeClr val="accent1">
                              <a:lumMod val="75000"/>
                            </a:schemeClr>
                          </a:solidFill>
                          <a:effectLst/>
                        </a:rPr>
                        <a:t>Informatika/programiranje</a:t>
                      </a:r>
                      <a:endParaRPr lang="hr-HR" sz="1050" b="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hr-HR" sz="1050" b="0">
                          <a:solidFill>
                            <a:schemeClr val="accent1">
                              <a:lumMod val="75000"/>
                            </a:schemeClr>
                          </a:solidFill>
                          <a:effectLst/>
                        </a:rPr>
                        <a:t>19,8%</a:t>
                      </a:r>
                      <a:endParaRPr lang="hr-HR" sz="1050" b="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8163472"/>
                  </a:ext>
                </a:extLst>
              </a:tr>
              <a:tr h="278765">
                <a:tc>
                  <a:txBody>
                    <a:bodyPr/>
                    <a:lstStyle/>
                    <a:p>
                      <a:pPr>
                        <a:lnSpc>
                          <a:spcPct val="115000"/>
                        </a:lnSpc>
                        <a:spcAft>
                          <a:spcPts val="0"/>
                        </a:spcAft>
                      </a:pPr>
                      <a:r>
                        <a:rPr lang="hr-HR" sz="1050" b="0" dirty="0">
                          <a:solidFill>
                            <a:schemeClr val="accent1">
                              <a:lumMod val="75000"/>
                            </a:schemeClr>
                          </a:solidFill>
                          <a:effectLst/>
                        </a:rPr>
                        <a:t>Strani jezici/ prijevod/ znakovni jezik</a:t>
                      </a:r>
                      <a:endParaRPr lang="hr-HR" sz="1050" b="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hr-HR" sz="1050" b="0">
                          <a:solidFill>
                            <a:schemeClr val="accent1">
                              <a:lumMod val="75000"/>
                            </a:schemeClr>
                          </a:solidFill>
                          <a:effectLst/>
                        </a:rPr>
                        <a:t>12,2%</a:t>
                      </a:r>
                      <a:endParaRPr lang="hr-HR" sz="1050" b="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424392953"/>
                  </a:ext>
                </a:extLst>
              </a:tr>
              <a:tr h="278765">
                <a:tc>
                  <a:txBody>
                    <a:bodyPr/>
                    <a:lstStyle/>
                    <a:p>
                      <a:pPr>
                        <a:lnSpc>
                          <a:spcPct val="115000"/>
                        </a:lnSpc>
                        <a:spcAft>
                          <a:spcPts val="0"/>
                        </a:spcAft>
                      </a:pPr>
                      <a:r>
                        <a:rPr lang="hr-HR" sz="1050" b="0" dirty="0">
                          <a:solidFill>
                            <a:schemeClr val="accent1">
                              <a:lumMod val="75000"/>
                            </a:schemeClr>
                          </a:solidFill>
                          <a:effectLst/>
                        </a:rPr>
                        <a:t>Poljoprivreda/ šumarstvo/ vrtlarstvo/ botanika/ cvjećarstvo</a:t>
                      </a:r>
                      <a:endParaRPr lang="hr-HR" sz="1050" b="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hr-HR" sz="1050" b="0">
                          <a:solidFill>
                            <a:schemeClr val="accent1">
                              <a:lumMod val="75000"/>
                            </a:schemeClr>
                          </a:solidFill>
                          <a:effectLst/>
                        </a:rPr>
                        <a:t>9,5%</a:t>
                      </a:r>
                      <a:endParaRPr lang="hr-HR" sz="1050" b="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34031885"/>
                  </a:ext>
                </a:extLst>
              </a:tr>
              <a:tr h="278765">
                <a:tc>
                  <a:txBody>
                    <a:bodyPr/>
                    <a:lstStyle/>
                    <a:p>
                      <a:pPr>
                        <a:lnSpc>
                          <a:spcPct val="115000"/>
                        </a:lnSpc>
                        <a:spcAft>
                          <a:spcPts val="0"/>
                        </a:spcAft>
                      </a:pPr>
                      <a:r>
                        <a:rPr lang="hr-HR" sz="1050" b="0" dirty="0">
                          <a:solidFill>
                            <a:schemeClr val="accent1">
                              <a:lumMod val="75000"/>
                            </a:schemeClr>
                          </a:solidFill>
                          <a:effectLst/>
                        </a:rPr>
                        <a:t>Gastronomija/ kuhanje/ nutricionizam/ slastičarstvo</a:t>
                      </a:r>
                      <a:endParaRPr lang="hr-HR" sz="1050" b="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hr-HR" sz="1050" b="0">
                          <a:solidFill>
                            <a:schemeClr val="accent1">
                              <a:lumMod val="75000"/>
                            </a:schemeClr>
                          </a:solidFill>
                          <a:effectLst/>
                        </a:rPr>
                        <a:t>8,5%</a:t>
                      </a:r>
                      <a:endParaRPr lang="hr-HR" sz="1050" b="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02181512"/>
                  </a:ext>
                </a:extLst>
              </a:tr>
              <a:tr h="278765">
                <a:tc>
                  <a:txBody>
                    <a:bodyPr/>
                    <a:lstStyle/>
                    <a:p>
                      <a:pPr>
                        <a:lnSpc>
                          <a:spcPct val="115000"/>
                        </a:lnSpc>
                        <a:spcAft>
                          <a:spcPts val="0"/>
                        </a:spcAft>
                      </a:pPr>
                      <a:r>
                        <a:rPr lang="hr-HR" sz="1050" b="0" dirty="0">
                          <a:solidFill>
                            <a:schemeClr val="accent1">
                              <a:lumMod val="75000"/>
                            </a:schemeClr>
                          </a:solidFill>
                          <a:effectLst/>
                        </a:rPr>
                        <a:t>Povijest/ arheologija</a:t>
                      </a:r>
                      <a:endParaRPr lang="hr-HR" sz="1050" b="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hr-HR" sz="1050" b="0" dirty="0">
                          <a:solidFill>
                            <a:schemeClr val="accent1">
                              <a:lumMod val="75000"/>
                            </a:schemeClr>
                          </a:solidFill>
                          <a:effectLst/>
                        </a:rPr>
                        <a:t>8,3%</a:t>
                      </a:r>
                      <a:endParaRPr lang="hr-HR" sz="1050" b="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323302093"/>
                  </a:ext>
                </a:extLst>
              </a:tr>
              <a:tr h="278765">
                <a:tc>
                  <a:txBody>
                    <a:bodyPr/>
                    <a:lstStyle/>
                    <a:p>
                      <a:pPr>
                        <a:lnSpc>
                          <a:spcPct val="115000"/>
                        </a:lnSpc>
                        <a:spcAft>
                          <a:spcPts val="0"/>
                        </a:spcAft>
                      </a:pPr>
                      <a:r>
                        <a:rPr lang="hr-HR" sz="1050" b="0" dirty="0">
                          <a:solidFill>
                            <a:schemeClr val="accent1">
                              <a:lumMod val="75000"/>
                            </a:schemeClr>
                          </a:solidFill>
                          <a:effectLst/>
                        </a:rPr>
                        <a:t>Medicina/ farmacija/ fizioterapija/ zdravlje/ </a:t>
                      </a:r>
                      <a:r>
                        <a:rPr lang="hr-HR" sz="1050" b="0" dirty="0" err="1">
                          <a:solidFill>
                            <a:schemeClr val="accent1">
                              <a:lumMod val="75000"/>
                            </a:schemeClr>
                          </a:solidFill>
                          <a:effectLst/>
                        </a:rPr>
                        <a:t>njegovateljstvo</a:t>
                      </a:r>
                      <a:endParaRPr lang="hr-HR" sz="1050" b="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hr-HR" sz="1050" b="0" dirty="0">
                          <a:solidFill>
                            <a:schemeClr val="accent1">
                              <a:lumMod val="75000"/>
                            </a:schemeClr>
                          </a:solidFill>
                          <a:effectLst/>
                        </a:rPr>
                        <a:t>8,0%</a:t>
                      </a:r>
                      <a:endParaRPr lang="hr-HR" sz="1050" b="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639570702"/>
                  </a:ext>
                </a:extLst>
              </a:tr>
              <a:tr h="278765">
                <a:tc>
                  <a:txBody>
                    <a:bodyPr/>
                    <a:lstStyle/>
                    <a:p>
                      <a:pPr>
                        <a:lnSpc>
                          <a:spcPct val="115000"/>
                        </a:lnSpc>
                        <a:spcAft>
                          <a:spcPts val="0"/>
                        </a:spcAft>
                      </a:pPr>
                      <a:r>
                        <a:rPr lang="hr-HR" sz="1050" b="0" dirty="0">
                          <a:solidFill>
                            <a:schemeClr val="accent1">
                              <a:lumMod val="75000"/>
                            </a:schemeClr>
                          </a:solidFill>
                          <a:effectLst/>
                        </a:rPr>
                        <a:t>Opća kultura/ opće znanje /edukacija/ informiranje općenito</a:t>
                      </a:r>
                      <a:endParaRPr lang="hr-HR" sz="1050" b="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hr-HR" sz="1050" b="0" dirty="0">
                          <a:solidFill>
                            <a:schemeClr val="accent1">
                              <a:lumMod val="75000"/>
                            </a:schemeClr>
                          </a:solidFill>
                          <a:effectLst/>
                        </a:rPr>
                        <a:t>7,7%</a:t>
                      </a:r>
                      <a:endParaRPr lang="hr-HR" sz="1050" b="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986875915"/>
                  </a:ext>
                </a:extLst>
              </a:tr>
            </a:tbl>
          </a:graphicData>
        </a:graphic>
      </p:graphicFrame>
    </p:spTree>
    <p:extLst>
      <p:ext uri="{BB962C8B-B14F-4D97-AF65-F5344CB8AC3E}">
        <p14:creationId xmlns:p14="http://schemas.microsoft.com/office/powerpoint/2010/main" val="2921721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1469589" y="2133346"/>
            <a:ext cx="6033722" cy="621884"/>
          </a:xfrm>
        </p:spPr>
        <p:txBody>
          <a:bodyPr/>
          <a:lstStyle/>
          <a:p>
            <a:pPr algn="ctr"/>
            <a:r>
              <a:rPr lang="hr-HR" b="1" dirty="0"/>
              <a:t>HVALA NA PAŽNJI</a:t>
            </a:r>
            <a:endParaRPr lang="en-GB" b="1" dirty="0"/>
          </a:p>
        </p:txBody>
      </p:sp>
    </p:spTree>
    <p:extLst>
      <p:ext uri="{BB962C8B-B14F-4D97-AF65-F5344CB8AC3E}">
        <p14:creationId xmlns:p14="http://schemas.microsoft.com/office/powerpoint/2010/main" val="11710487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ltGray">
          <a:xfrm>
            <a:off x="0" y="0"/>
            <a:ext cx="4012602"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bwMode="ltGray">
          <a:xfrm>
            <a:off x="285325" y="796714"/>
            <a:ext cx="3608943" cy="4371677"/>
          </a:xfrm>
          <a:prstGeom prst="rect">
            <a:avLst/>
          </a:prstGeom>
          <a:ln>
            <a:noFill/>
          </a:ln>
        </p:spPr>
        <p:txBody>
          <a:bodyPr wrap="square" lIns="62197" tIns="31099" rIns="62197" bIns="31099">
            <a:spAutoFit/>
          </a:bodyPr>
          <a:lstStyle/>
          <a:p>
            <a:pPr algn="just" hangingPunct="0">
              <a:lnSpc>
                <a:spcPts val="1600"/>
              </a:lnSpc>
            </a:pPr>
            <a:r>
              <a:rPr lang="en-GB" sz="1400" b="1" dirty="0">
                <a:solidFill>
                  <a:schemeClr val="bg1"/>
                </a:solidFill>
              </a:rPr>
              <a:t>ABOUT IPSOS</a:t>
            </a:r>
          </a:p>
          <a:p>
            <a:pPr algn="just" hangingPunct="0">
              <a:lnSpc>
                <a:spcPts val="1600"/>
              </a:lnSpc>
            </a:pPr>
            <a:endParaRPr lang="en-US" sz="1400" dirty="0">
              <a:solidFill>
                <a:schemeClr val="bg1"/>
              </a:solidFill>
            </a:endParaRPr>
          </a:p>
          <a:p>
            <a:pPr>
              <a:lnSpc>
                <a:spcPts val="1600"/>
              </a:lnSpc>
            </a:pPr>
            <a:r>
              <a:rPr lang="en-US" sz="1200" dirty="0">
                <a:solidFill>
                  <a:schemeClr val="bg1"/>
                </a:solidFill>
              </a:rPr>
              <a:t>Ipsos ranks third in the global research industry. With a strong presence in 87 countries, Ipsos employs more than 16,000 people and has the ability to conduct research programs in more than 100 countries. Founded in France in 1975, Ipsos is controlled and managed by research professionals. They have built a solid Group around a multi-specialist positioning – Media and advertising research; Marketing research; Client and employee relationship management; Opinion &amp; social research; Mobile, Online, Offline data collection and delivery. </a:t>
            </a:r>
          </a:p>
          <a:p>
            <a:pPr>
              <a:lnSpc>
                <a:spcPts val="1600"/>
              </a:lnSpc>
            </a:pPr>
            <a:endParaRPr lang="en-US" sz="1200" dirty="0">
              <a:solidFill>
                <a:schemeClr val="bg1"/>
              </a:solidFill>
            </a:endParaRPr>
          </a:p>
          <a:p>
            <a:pPr>
              <a:lnSpc>
                <a:spcPts val="1600"/>
              </a:lnSpc>
            </a:pPr>
            <a:r>
              <a:rPr lang="en-US" sz="1200" dirty="0">
                <a:solidFill>
                  <a:schemeClr val="bg1"/>
                </a:solidFill>
              </a:rPr>
              <a:t>Ipsos is listed on Eurolist - NYSE-Euronext.  The company is part of the SBF 120 and the Mid-60 index and is eligible for the Deferred Settlement Service (SRD).</a:t>
            </a:r>
          </a:p>
          <a:p>
            <a:pPr>
              <a:lnSpc>
                <a:spcPts val="1600"/>
              </a:lnSpc>
            </a:pPr>
            <a:r>
              <a:rPr lang="en-US" sz="1200" dirty="0">
                <a:solidFill>
                  <a:schemeClr val="bg1"/>
                </a:solidFill>
              </a:rPr>
              <a:t> </a:t>
            </a:r>
          </a:p>
          <a:p>
            <a:pPr>
              <a:lnSpc>
                <a:spcPts val="1600"/>
              </a:lnSpc>
            </a:pPr>
            <a:r>
              <a:rPr lang="en-US" sz="1200" dirty="0">
                <a:solidFill>
                  <a:schemeClr val="bg1"/>
                </a:solidFill>
              </a:rPr>
              <a:t>ISIN code FR0000073298, Reuters ISOS.PA, Bloomberg IPS:FP</a:t>
            </a:r>
          </a:p>
          <a:p>
            <a:pPr>
              <a:lnSpc>
                <a:spcPts val="1600"/>
              </a:lnSpc>
            </a:pPr>
            <a:r>
              <a:rPr lang="en-US" sz="1200" dirty="0">
                <a:solidFill>
                  <a:schemeClr val="bg1"/>
                </a:solidFill>
              </a:rPr>
              <a:t>www.ipsos.com</a:t>
            </a:r>
          </a:p>
        </p:txBody>
      </p:sp>
      <p:sp>
        <p:nvSpPr>
          <p:cNvPr id="3" name="Rectangle 2"/>
          <p:cNvSpPr/>
          <p:nvPr/>
        </p:nvSpPr>
        <p:spPr>
          <a:xfrm>
            <a:off x="4385051" y="796714"/>
            <a:ext cx="4570380" cy="3776643"/>
          </a:xfrm>
          <a:prstGeom prst="rect">
            <a:avLst/>
          </a:prstGeom>
          <a:ln>
            <a:noFill/>
          </a:ln>
        </p:spPr>
        <p:txBody>
          <a:bodyPr lIns="62197" tIns="31099" rIns="62197" bIns="31099">
            <a:spAutoFit/>
          </a:bodyPr>
          <a:lstStyle/>
          <a:p>
            <a:pPr algn="just" hangingPunct="0">
              <a:lnSpc>
                <a:spcPts val="1600"/>
              </a:lnSpc>
            </a:pPr>
            <a:r>
              <a:rPr lang="en-US" sz="1400" b="1" dirty="0">
                <a:solidFill>
                  <a:schemeClr val="tx2"/>
                </a:solidFill>
              </a:rPr>
              <a:t>GAME CHANGERS</a:t>
            </a:r>
          </a:p>
          <a:p>
            <a:r>
              <a:rPr lang="en-US" sz="1200" b="1" dirty="0">
                <a:solidFill>
                  <a:schemeClr val="tx2"/>
                </a:solidFill>
              </a:rPr>
              <a:t/>
            </a:r>
            <a:br>
              <a:rPr lang="en-US" sz="1200" b="1" dirty="0">
                <a:solidFill>
                  <a:schemeClr val="tx2"/>
                </a:solidFill>
              </a:rPr>
            </a:br>
            <a:r>
              <a:rPr lang="en-US" sz="1200" dirty="0">
                <a:solidFill>
                  <a:schemeClr val="tx2"/>
                </a:solidFill>
              </a:rPr>
              <a:t>At Ipsos we are passionately curious about people, markets, brands and society. We deliver information and analysis that makes our complex world easier and faster to navigate and inspires our clients to make smarter decisions. </a:t>
            </a:r>
          </a:p>
          <a:p>
            <a:endParaRPr lang="en-US" sz="1200" dirty="0">
              <a:solidFill>
                <a:schemeClr val="tx2"/>
              </a:solidFill>
            </a:endParaRPr>
          </a:p>
          <a:p>
            <a:r>
              <a:rPr lang="en-US" sz="1200" dirty="0">
                <a:solidFill>
                  <a:schemeClr val="tx2"/>
                </a:solidFill>
              </a:rPr>
              <a:t>We believe that our work is important. Security, simplicity, speed and substance applies to everything we do. </a:t>
            </a:r>
          </a:p>
          <a:p>
            <a:endParaRPr lang="en-US" sz="1200" dirty="0">
              <a:solidFill>
                <a:schemeClr val="tx2"/>
              </a:solidFill>
            </a:endParaRPr>
          </a:p>
          <a:p>
            <a:r>
              <a:rPr lang="en-US" sz="1200" dirty="0">
                <a:solidFill>
                  <a:schemeClr val="tx2"/>
                </a:solidFill>
              </a:rPr>
              <a:t>Through specialisation, we offer our clients a unique depth of knowledge and expertise. Learning from different experiences gives us perspective and inspires us to boldly call things into question, to be creative.</a:t>
            </a:r>
          </a:p>
          <a:p>
            <a:endParaRPr lang="en-US" sz="1200" dirty="0">
              <a:solidFill>
                <a:schemeClr val="tx2"/>
              </a:solidFill>
            </a:endParaRPr>
          </a:p>
          <a:p>
            <a:r>
              <a:rPr lang="en-US" sz="1200" dirty="0">
                <a:solidFill>
                  <a:schemeClr val="tx2"/>
                </a:solidFill>
              </a:rPr>
              <a:t>By nurturing a culture of collaboration and curiosity, we attract the highest calibre of people who have the ability and desire to influence and shape the future.</a:t>
            </a:r>
          </a:p>
          <a:p>
            <a:endParaRPr lang="en-US" sz="1200" dirty="0">
              <a:solidFill>
                <a:schemeClr val="tx2"/>
              </a:solidFill>
            </a:endParaRPr>
          </a:p>
          <a:p>
            <a:r>
              <a:rPr lang="en-US" sz="1200" dirty="0">
                <a:solidFill>
                  <a:schemeClr val="tx2"/>
                </a:solidFill>
              </a:rPr>
              <a:t>“GAME CHANGERS” - our tagline - summarises our ambition.</a:t>
            </a:r>
          </a:p>
        </p:txBody>
      </p:sp>
      <p:cxnSp>
        <p:nvCxnSpPr>
          <p:cNvPr id="8" name="Straight Connector 7"/>
          <p:cNvCxnSpPr/>
          <p:nvPr/>
        </p:nvCxnSpPr>
        <p:spPr bwMode="ltGray">
          <a:xfrm>
            <a:off x="344244" y="1129553"/>
            <a:ext cx="3356386" cy="0"/>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Lst>
        </p:spPr>
      </p:cxnSp>
      <p:cxnSp>
        <p:nvCxnSpPr>
          <p:cNvPr id="9" name="Straight Connector 8"/>
          <p:cNvCxnSpPr/>
          <p:nvPr/>
        </p:nvCxnSpPr>
        <p:spPr>
          <a:xfrm>
            <a:off x="4475180" y="1129553"/>
            <a:ext cx="4367606"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159617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34000" y="96180"/>
            <a:ext cx="5799795" cy="457048"/>
          </a:xfrm>
        </p:spPr>
        <p:txBody>
          <a:bodyPr/>
          <a:lstStyle/>
          <a:p>
            <a:r>
              <a:rPr lang="hr-HR" dirty="0">
                <a:solidFill>
                  <a:schemeClr val="tx2"/>
                </a:solidFill>
              </a:rPr>
              <a:t>Metode istraživanja</a:t>
            </a:r>
            <a:endParaRPr lang="en-GB" dirty="0">
              <a:solidFill>
                <a:schemeClr val="tx2"/>
              </a:solidFill>
            </a:endParaRPr>
          </a:p>
        </p:txBody>
      </p:sp>
      <p:sp>
        <p:nvSpPr>
          <p:cNvPr id="9" name="Text Placeholder 8"/>
          <p:cNvSpPr>
            <a:spLocks noGrp="1"/>
          </p:cNvSpPr>
          <p:nvPr>
            <p:ph type="body" sz="quarter" idx="18"/>
          </p:nvPr>
        </p:nvSpPr>
        <p:spPr>
          <a:xfrm>
            <a:off x="233999" y="1016271"/>
            <a:ext cx="4270267" cy="546314"/>
          </a:xfrm>
        </p:spPr>
        <p:txBody>
          <a:bodyPr>
            <a:normAutofit/>
          </a:bodyPr>
          <a:lstStyle/>
          <a:p>
            <a:pPr algn="ctr">
              <a:lnSpc>
                <a:spcPct val="100000"/>
              </a:lnSpc>
            </a:pPr>
            <a:r>
              <a:rPr lang="hr-HR" dirty="0"/>
              <a:t>Metoda ankete </a:t>
            </a:r>
            <a:endParaRPr lang="en-GB" dirty="0"/>
          </a:p>
        </p:txBody>
      </p:sp>
      <p:sp>
        <p:nvSpPr>
          <p:cNvPr id="11" name="Text Placeholder 10"/>
          <p:cNvSpPr>
            <a:spLocks noGrp="1"/>
          </p:cNvSpPr>
          <p:nvPr>
            <p:ph type="body" sz="quarter" idx="20"/>
          </p:nvPr>
        </p:nvSpPr>
        <p:spPr>
          <a:xfrm>
            <a:off x="234000" y="1653249"/>
            <a:ext cx="4270265" cy="2029761"/>
          </a:xfrm>
        </p:spPr>
        <p:txBody>
          <a:bodyPr>
            <a:noAutofit/>
          </a:bodyPr>
          <a:lstStyle/>
          <a:p>
            <a:pPr marL="288990" lvl="1" indent="-285750" algn="just">
              <a:buFont typeface="Wingdings" panose="05000000000000000000" pitchFamily="2" charset="2"/>
              <a:buChar char="§"/>
            </a:pPr>
            <a:r>
              <a:rPr lang="hr-HR" sz="1600" dirty="0">
                <a:solidFill>
                  <a:schemeClr val="tx2"/>
                </a:solidFill>
              </a:rPr>
              <a:t>Računalno podržano telefonsko anketiranje.</a:t>
            </a:r>
          </a:p>
          <a:p>
            <a:pPr marL="288990" lvl="1" indent="-285750">
              <a:buFont typeface="Wingdings" panose="05000000000000000000" pitchFamily="2" charset="2"/>
              <a:buChar char="§"/>
            </a:pPr>
            <a:r>
              <a:rPr lang="hr-HR" sz="1600" dirty="0">
                <a:solidFill>
                  <a:schemeClr val="tx2"/>
                </a:solidFill>
              </a:rPr>
              <a:t>29. 6. – 19. 7. 2017.</a:t>
            </a:r>
          </a:p>
          <a:p>
            <a:pPr marL="288990" lvl="1" indent="-285750">
              <a:buFont typeface="Wingdings" panose="05000000000000000000" pitchFamily="2" charset="2"/>
              <a:buChar char="§"/>
            </a:pPr>
            <a:r>
              <a:rPr lang="hr-HR" sz="1600" dirty="0">
                <a:solidFill>
                  <a:schemeClr val="tx2"/>
                </a:solidFill>
              </a:rPr>
              <a:t>Prosječno dužina trajanja: 10 min.</a:t>
            </a:r>
          </a:p>
          <a:p>
            <a:pPr marL="288990" lvl="1" indent="-285750">
              <a:buFont typeface="Wingdings" panose="05000000000000000000" pitchFamily="2" charset="2"/>
              <a:buChar char="§"/>
            </a:pPr>
            <a:r>
              <a:rPr lang="hr-HR" sz="1600" dirty="0">
                <a:solidFill>
                  <a:schemeClr val="tx2"/>
                </a:solidFill>
              </a:rPr>
              <a:t>2369 ispitanika.</a:t>
            </a:r>
          </a:p>
          <a:p>
            <a:pPr marL="288990" lvl="1" indent="-285750">
              <a:buFont typeface="Wingdings" panose="05000000000000000000" pitchFamily="2" charset="2"/>
              <a:buChar char="§"/>
            </a:pPr>
            <a:r>
              <a:rPr lang="hr-HR" sz="1600" dirty="0">
                <a:solidFill>
                  <a:schemeClr val="tx2"/>
                </a:solidFill>
              </a:rPr>
              <a:t>Potpuna reprezentativnost uzorka na nacionalnoj razini osigurana je </a:t>
            </a:r>
            <a:r>
              <a:rPr lang="hr-HR" sz="1600" dirty="0" err="1">
                <a:solidFill>
                  <a:schemeClr val="tx2"/>
                </a:solidFill>
              </a:rPr>
              <a:t>ponderiranjem</a:t>
            </a:r>
            <a:r>
              <a:rPr lang="hr-HR" sz="1600" dirty="0">
                <a:solidFill>
                  <a:schemeClr val="tx2"/>
                </a:solidFill>
              </a:rPr>
              <a:t> podataka u procesu statičke obrade  - usklađivanje s proporcijama po kriteriju spola, dobi, veličine županije i obrazovanja.</a:t>
            </a:r>
          </a:p>
        </p:txBody>
      </p:sp>
      <p:sp>
        <p:nvSpPr>
          <p:cNvPr id="23" name="Text Placeholder 22"/>
          <p:cNvSpPr>
            <a:spLocks noGrp="1"/>
          </p:cNvSpPr>
          <p:nvPr>
            <p:ph type="body" sz="quarter" idx="26"/>
          </p:nvPr>
        </p:nvSpPr>
        <p:spPr>
          <a:xfrm>
            <a:off x="4910667" y="1687389"/>
            <a:ext cx="3814830" cy="2029761"/>
          </a:xfrm>
        </p:spPr>
        <p:txBody>
          <a:bodyPr>
            <a:normAutofit/>
          </a:bodyPr>
          <a:lstStyle/>
          <a:p>
            <a:pPr marL="288990" lvl="1" indent="-285750">
              <a:buFont typeface="Wingdings" panose="05000000000000000000" pitchFamily="2" charset="2"/>
              <a:buChar char="§"/>
            </a:pPr>
            <a:r>
              <a:rPr lang="hr-HR" sz="1600" dirty="0">
                <a:solidFill>
                  <a:schemeClr val="tx2"/>
                </a:solidFill>
              </a:rPr>
              <a:t>20 sudionika istraživanja.</a:t>
            </a:r>
          </a:p>
          <a:p>
            <a:pPr marL="288990" lvl="1" indent="-285750">
              <a:buFont typeface="Wingdings" panose="05000000000000000000" pitchFamily="2" charset="2"/>
              <a:buChar char="§"/>
            </a:pPr>
            <a:r>
              <a:rPr lang="hr-HR" sz="1600" dirty="0">
                <a:solidFill>
                  <a:schemeClr val="tx2"/>
                </a:solidFill>
              </a:rPr>
              <a:t>Trajanje intervjua: 15 – 60 min.</a:t>
            </a:r>
          </a:p>
          <a:p>
            <a:pPr marL="288990" lvl="1" indent="-285750">
              <a:buFont typeface="Wingdings" panose="05000000000000000000" pitchFamily="2" charset="2"/>
              <a:buChar char="§"/>
            </a:pPr>
            <a:r>
              <a:rPr lang="hr-HR" sz="1600" dirty="0">
                <a:solidFill>
                  <a:schemeClr val="tx2"/>
                </a:solidFill>
              </a:rPr>
              <a:t>Zagreb i Split.</a:t>
            </a:r>
          </a:p>
          <a:p>
            <a:pPr marL="288990" lvl="1" indent="-285750">
              <a:buFont typeface="Wingdings" panose="05000000000000000000" pitchFamily="2" charset="2"/>
              <a:buChar char="§"/>
            </a:pPr>
            <a:r>
              <a:rPr lang="hr-HR" sz="1600" dirty="0">
                <a:solidFill>
                  <a:schemeClr val="tx2"/>
                </a:solidFill>
              </a:rPr>
              <a:t>Osobe koje su u posljednje dvije godine sudjelovale u nekom programu formalnog i / ili neformalnog obrazovanja.</a:t>
            </a:r>
            <a:endParaRPr lang="en-GB" sz="1600" dirty="0">
              <a:solidFill>
                <a:schemeClr val="tx2"/>
              </a:solidFill>
            </a:endParaRPr>
          </a:p>
        </p:txBody>
      </p:sp>
      <p:sp>
        <p:nvSpPr>
          <p:cNvPr id="15" name="Text Placeholder 12"/>
          <p:cNvSpPr>
            <a:spLocks noGrp="1"/>
          </p:cNvSpPr>
          <p:nvPr>
            <p:ph type="body" sz="quarter" idx="22"/>
          </p:nvPr>
        </p:nvSpPr>
        <p:spPr>
          <a:xfrm>
            <a:off x="4910667" y="1016271"/>
            <a:ext cx="3988080" cy="546314"/>
          </a:xfrm>
        </p:spPr>
        <p:txBody>
          <a:bodyPr/>
          <a:lstStyle/>
          <a:p>
            <a:pPr algn="ctr"/>
            <a:r>
              <a:rPr lang="hr-HR" dirty="0"/>
              <a:t>Metoda dubinskih intervjua</a:t>
            </a:r>
            <a:endParaRPr lang="en-GB" dirty="0"/>
          </a:p>
        </p:txBody>
      </p:sp>
    </p:spTree>
    <p:extLst>
      <p:ext uri="{BB962C8B-B14F-4D97-AF65-F5344CB8AC3E}">
        <p14:creationId xmlns:p14="http://schemas.microsoft.com/office/powerpoint/2010/main" val="1454610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221814" y="876173"/>
            <a:ext cx="6033722" cy="621884"/>
          </a:xfrm>
        </p:spPr>
        <p:txBody>
          <a:bodyPr/>
          <a:lstStyle/>
          <a:p>
            <a:r>
              <a:rPr lang="hr-HR" b="1" dirty="0"/>
              <a:t>REZULTATI ISTRAŽIVANJA</a:t>
            </a:r>
            <a:endParaRPr lang="en-GB" b="1" dirty="0"/>
          </a:p>
        </p:txBody>
      </p:sp>
      <p:sp>
        <p:nvSpPr>
          <p:cNvPr id="2" name="Rectangle 1"/>
          <p:cNvSpPr/>
          <p:nvPr/>
        </p:nvSpPr>
        <p:spPr>
          <a:xfrm>
            <a:off x="1117600" y="2116806"/>
            <a:ext cx="7428088" cy="1291251"/>
          </a:xfrm>
          <a:prstGeom prst="rect">
            <a:avLst/>
          </a:prstGeom>
        </p:spPr>
        <p:txBody>
          <a:bodyPr wrap="square">
            <a:spAutoFit/>
          </a:bodyPr>
          <a:lstStyle/>
          <a:p>
            <a:pPr>
              <a:lnSpc>
                <a:spcPct val="115000"/>
              </a:lnSpc>
              <a:spcAft>
                <a:spcPts val="1000"/>
              </a:spcAft>
            </a:pPr>
            <a:r>
              <a:rPr lang="hr-HR" i="1" dirty="0">
                <a:solidFill>
                  <a:schemeClr val="bg1"/>
                </a:solidFill>
                <a:latin typeface="Calibri" panose="020F0502020204030204" pitchFamily="34" charset="0"/>
                <a:ea typeface="Calibri" panose="020F0502020204030204" pitchFamily="34" charset="0"/>
                <a:cs typeface="MS Sans Serif"/>
              </a:rPr>
              <a:t>Nijedno znanje nije suvišno, a naročito vještina. Dok imaš znanje i vještinu, s time možeš baratati.</a:t>
            </a:r>
            <a:endParaRPr lang="hr-HR" sz="1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hr-HR" sz="1050" i="1" dirty="0">
                <a:solidFill>
                  <a:schemeClr val="bg1"/>
                </a:solidFill>
                <a:latin typeface="Calibri" panose="020F0502020204030204" pitchFamily="34" charset="0"/>
                <a:ea typeface="Calibri" panose="020F0502020204030204" pitchFamily="34" charset="0"/>
                <a:cs typeface="MS Sans Serif"/>
              </a:rPr>
              <a:t> </a:t>
            </a:r>
            <a:endParaRPr lang="hr-HR" sz="1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r">
              <a:lnSpc>
                <a:spcPct val="115000"/>
              </a:lnSpc>
              <a:spcAft>
                <a:spcPts val="1000"/>
              </a:spcAft>
            </a:pPr>
            <a:r>
              <a:rPr lang="hr-HR" sz="1400" i="1" dirty="0">
                <a:solidFill>
                  <a:schemeClr val="bg1"/>
                </a:solidFill>
                <a:latin typeface="Calibri" panose="020F0502020204030204" pitchFamily="34" charset="0"/>
                <a:ea typeface="Calibri" panose="020F0502020204030204" pitchFamily="34" charset="0"/>
                <a:cs typeface="MS Sans Serif"/>
              </a:rPr>
              <a:t>(sudionik istraživanja iz Zagreba)</a:t>
            </a:r>
            <a:endParaRPr lang="hr-HR"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9570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349404" y="1173885"/>
            <a:ext cx="8114112" cy="621884"/>
          </a:xfrm>
        </p:spPr>
        <p:txBody>
          <a:bodyPr>
            <a:normAutofit fontScale="92500"/>
          </a:bodyPr>
          <a:lstStyle/>
          <a:p>
            <a:r>
              <a:rPr lang="hr-HR" b="1" dirty="0"/>
              <a:t>SUDJELOVANJE ODRASLIH U PROGRAMIMA OBRAZOVANJA</a:t>
            </a:r>
            <a:endParaRPr lang="en-GB" b="1" dirty="0"/>
          </a:p>
        </p:txBody>
      </p:sp>
    </p:spTree>
    <p:extLst>
      <p:ext uri="{BB962C8B-B14F-4D97-AF65-F5344CB8AC3E}">
        <p14:creationId xmlns:p14="http://schemas.microsoft.com/office/powerpoint/2010/main" val="93565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46" descr="80%"/>
          <p:cNvSpPr>
            <a:spLocks noChangeArrowheads="1"/>
          </p:cNvSpPr>
          <p:nvPr/>
        </p:nvSpPr>
        <p:spPr bwMode="auto">
          <a:xfrm>
            <a:off x="546251" y="884711"/>
            <a:ext cx="1332922" cy="1269159"/>
          </a:xfrm>
          <a:custGeom>
            <a:avLst/>
            <a:gdLst>
              <a:gd name="T0" fmla="*/ 3 w 21600"/>
              <a:gd name="T1" fmla="*/ 0 h 21600"/>
              <a:gd name="T2" fmla="*/ 1 w 21600"/>
              <a:gd name="T3" fmla="*/ 1 h 21600"/>
              <a:gd name="T4" fmla="*/ 0 w 21600"/>
              <a:gd name="T5" fmla="*/ 5 h 21600"/>
              <a:gd name="T6" fmla="*/ 1 w 21600"/>
              <a:gd name="T7" fmla="*/ 9 h 21600"/>
              <a:gd name="T8" fmla="*/ 3 w 21600"/>
              <a:gd name="T9" fmla="*/ 10 h 21600"/>
              <a:gd name="T10" fmla="*/ 6 w 21600"/>
              <a:gd name="T11" fmla="*/ 9 h 21600"/>
              <a:gd name="T12" fmla="*/ 7 w 21600"/>
              <a:gd name="T13" fmla="*/ 5 h 21600"/>
              <a:gd name="T14" fmla="*/ 6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 name="T24" fmla="*/ 3169 w 21600"/>
              <a:gd name="T25" fmla="*/ 3167 h 21600"/>
              <a:gd name="T26" fmla="*/ 18431 w 21600"/>
              <a:gd name="T27" fmla="*/ 18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704" y="10800"/>
                </a:moveTo>
                <a:cubicBezTo>
                  <a:pt x="3704" y="14719"/>
                  <a:pt x="6881" y="17896"/>
                  <a:pt x="10800" y="17896"/>
                </a:cubicBezTo>
                <a:cubicBezTo>
                  <a:pt x="14719" y="17896"/>
                  <a:pt x="17896" y="14719"/>
                  <a:pt x="17896" y="10800"/>
                </a:cubicBezTo>
                <a:cubicBezTo>
                  <a:pt x="17896" y="6881"/>
                  <a:pt x="14719" y="3704"/>
                  <a:pt x="10800" y="3704"/>
                </a:cubicBezTo>
                <a:cubicBezTo>
                  <a:pt x="6881" y="3704"/>
                  <a:pt x="3704" y="6881"/>
                  <a:pt x="3704" y="10800"/>
                </a:cubicBezTo>
                <a:close/>
              </a:path>
            </a:pathLst>
          </a:custGeom>
          <a:solidFill>
            <a:schemeClr val="accent3">
              <a:lumMod val="75000"/>
            </a:schemeClr>
          </a:solidFill>
          <a:ln w="9525">
            <a:noFill/>
            <a:round/>
            <a:headEnd/>
            <a:tailEnd/>
          </a:ln>
        </p:spPr>
        <p:txBody>
          <a:bodyPr wrap="none" anchor="ctr"/>
          <a:lstStyle/>
          <a:p>
            <a:endParaRPr lang="en-US"/>
          </a:p>
        </p:txBody>
      </p:sp>
      <p:sp>
        <p:nvSpPr>
          <p:cNvPr id="8" name="Chevron 21"/>
          <p:cNvSpPr/>
          <p:nvPr/>
        </p:nvSpPr>
        <p:spPr>
          <a:xfrm>
            <a:off x="4562513" y="884711"/>
            <a:ext cx="609600" cy="1220575"/>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chemeClr val="tx1"/>
              </a:solidFill>
            </a:endParaRPr>
          </a:p>
        </p:txBody>
      </p:sp>
      <p:sp>
        <p:nvSpPr>
          <p:cNvPr id="10" name="TextBox 9"/>
          <p:cNvSpPr txBox="1"/>
          <p:nvPr/>
        </p:nvSpPr>
        <p:spPr>
          <a:xfrm>
            <a:off x="878645" y="1353039"/>
            <a:ext cx="633984" cy="307777"/>
          </a:xfrm>
          <a:prstGeom prst="rect">
            <a:avLst/>
          </a:prstGeom>
        </p:spPr>
        <p:txBody>
          <a:bodyPr vert="horz" wrap="square" lIns="0" tIns="0" rIns="0" bIns="0" rtlCol="0">
            <a:spAutoFit/>
          </a:bodyPr>
          <a:lstStyle/>
          <a:p>
            <a:pPr marL="4763" algn="ctr"/>
            <a:r>
              <a:rPr lang="hr-HR" sz="2000" b="1" dirty="0">
                <a:solidFill>
                  <a:schemeClr val="tx2"/>
                </a:solidFill>
                <a:latin typeface="+mj-lt"/>
                <a:ea typeface="+mj-ea"/>
                <a:cs typeface="+mj-cs"/>
              </a:rPr>
              <a:t>6,4%</a:t>
            </a:r>
          </a:p>
        </p:txBody>
      </p:sp>
      <p:sp>
        <p:nvSpPr>
          <p:cNvPr id="12" name="TextBox 11"/>
          <p:cNvSpPr txBox="1"/>
          <p:nvPr/>
        </p:nvSpPr>
        <p:spPr>
          <a:xfrm>
            <a:off x="2044283" y="1344919"/>
            <a:ext cx="2568518" cy="384721"/>
          </a:xfrm>
          <a:prstGeom prst="rect">
            <a:avLst/>
          </a:prstGeom>
        </p:spPr>
        <p:txBody>
          <a:bodyPr vert="horz" wrap="square" lIns="0" tIns="0" rIns="0" bIns="0" rtlCol="0">
            <a:spAutoFit/>
          </a:bodyPr>
          <a:lstStyle/>
          <a:p>
            <a:pPr marL="4763"/>
            <a:r>
              <a:rPr lang="hr-HR" sz="2000" b="1" dirty="0">
                <a:solidFill>
                  <a:schemeClr val="tx2"/>
                </a:solidFill>
                <a:latin typeface="+mj-lt"/>
                <a:ea typeface="+mj-ea"/>
                <a:cs typeface="+mj-cs"/>
              </a:rPr>
              <a:t>Formalno</a:t>
            </a:r>
            <a:r>
              <a:rPr lang="hr-HR" sz="2500" b="1" dirty="0">
                <a:solidFill>
                  <a:schemeClr val="tx2"/>
                </a:solidFill>
                <a:latin typeface="+mj-lt"/>
                <a:ea typeface="+mj-ea"/>
                <a:cs typeface="+mj-cs"/>
              </a:rPr>
              <a:t> </a:t>
            </a:r>
            <a:r>
              <a:rPr lang="hr-HR" sz="2000" b="1" dirty="0">
                <a:solidFill>
                  <a:schemeClr val="tx2"/>
                </a:solidFill>
                <a:latin typeface="+mj-lt"/>
                <a:ea typeface="+mj-ea"/>
                <a:cs typeface="+mj-cs"/>
              </a:rPr>
              <a:t>obrazovanje</a:t>
            </a:r>
          </a:p>
        </p:txBody>
      </p:sp>
      <p:sp>
        <p:nvSpPr>
          <p:cNvPr id="13" name="AutoShape 46" descr="80%"/>
          <p:cNvSpPr>
            <a:spLocks noChangeArrowheads="1"/>
          </p:cNvSpPr>
          <p:nvPr/>
        </p:nvSpPr>
        <p:spPr bwMode="auto">
          <a:xfrm>
            <a:off x="512102" y="2198844"/>
            <a:ext cx="1367071" cy="1293881"/>
          </a:xfrm>
          <a:custGeom>
            <a:avLst/>
            <a:gdLst>
              <a:gd name="T0" fmla="*/ 3 w 21600"/>
              <a:gd name="T1" fmla="*/ 0 h 21600"/>
              <a:gd name="T2" fmla="*/ 1 w 21600"/>
              <a:gd name="T3" fmla="*/ 1 h 21600"/>
              <a:gd name="T4" fmla="*/ 0 w 21600"/>
              <a:gd name="T5" fmla="*/ 5 h 21600"/>
              <a:gd name="T6" fmla="*/ 1 w 21600"/>
              <a:gd name="T7" fmla="*/ 9 h 21600"/>
              <a:gd name="T8" fmla="*/ 3 w 21600"/>
              <a:gd name="T9" fmla="*/ 10 h 21600"/>
              <a:gd name="T10" fmla="*/ 6 w 21600"/>
              <a:gd name="T11" fmla="*/ 9 h 21600"/>
              <a:gd name="T12" fmla="*/ 7 w 21600"/>
              <a:gd name="T13" fmla="*/ 5 h 21600"/>
              <a:gd name="T14" fmla="*/ 6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 name="T24" fmla="*/ 3169 w 21600"/>
              <a:gd name="T25" fmla="*/ 3167 h 21600"/>
              <a:gd name="T26" fmla="*/ 18431 w 21600"/>
              <a:gd name="T27" fmla="*/ 18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704" y="10800"/>
                </a:moveTo>
                <a:cubicBezTo>
                  <a:pt x="3704" y="14719"/>
                  <a:pt x="6881" y="17896"/>
                  <a:pt x="10800" y="17896"/>
                </a:cubicBezTo>
                <a:cubicBezTo>
                  <a:pt x="14719" y="17896"/>
                  <a:pt x="17896" y="14719"/>
                  <a:pt x="17896" y="10800"/>
                </a:cubicBezTo>
                <a:cubicBezTo>
                  <a:pt x="17896" y="6881"/>
                  <a:pt x="14719" y="3704"/>
                  <a:pt x="10800" y="3704"/>
                </a:cubicBezTo>
                <a:cubicBezTo>
                  <a:pt x="6881" y="3704"/>
                  <a:pt x="3704" y="6881"/>
                  <a:pt x="3704" y="10800"/>
                </a:cubicBezTo>
                <a:close/>
              </a:path>
            </a:pathLst>
          </a:custGeom>
          <a:solidFill>
            <a:schemeClr val="accent3">
              <a:lumMod val="75000"/>
            </a:schemeClr>
          </a:solidFill>
          <a:ln w="9525">
            <a:noFill/>
            <a:round/>
            <a:headEnd/>
            <a:tailEnd/>
          </a:ln>
        </p:spPr>
        <p:txBody>
          <a:bodyPr wrap="none" anchor="ctr"/>
          <a:lstStyle/>
          <a:p>
            <a:endParaRPr lang="en-US"/>
          </a:p>
        </p:txBody>
      </p:sp>
      <p:sp>
        <p:nvSpPr>
          <p:cNvPr id="14" name="Chevron 27"/>
          <p:cNvSpPr/>
          <p:nvPr/>
        </p:nvSpPr>
        <p:spPr>
          <a:xfrm>
            <a:off x="4562513" y="2198844"/>
            <a:ext cx="609600" cy="1245297"/>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chemeClr val="tx1"/>
              </a:solidFill>
            </a:endParaRPr>
          </a:p>
        </p:txBody>
      </p:sp>
      <p:sp>
        <p:nvSpPr>
          <p:cNvPr id="15" name="TextBox 14"/>
          <p:cNvSpPr txBox="1"/>
          <p:nvPr/>
        </p:nvSpPr>
        <p:spPr>
          <a:xfrm>
            <a:off x="878645" y="2678224"/>
            <a:ext cx="717187" cy="307777"/>
          </a:xfrm>
          <a:prstGeom prst="rect">
            <a:avLst/>
          </a:prstGeom>
        </p:spPr>
        <p:txBody>
          <a:bodyPr vert="horz" wrap="square" lIns="0" tIns="0" rIns="0" bIns="0" rtlCol="0">
            <a:spAutoFit/>
          </a:bodyPr>
          <a:lstStyle/>
          <a:p>
            <a:pPr marL="4763"/>
            <a:r>
              <a:rPr lang="hr-HR" sz="2000" b="1" dirty="0">
                <a:solidFill>
                  <a:schemeClr val="tx2"/>
                </a:solidFill>
                <a:latin typeface="+mj-lt"/>
                <a:ea typeface="+mj-ea"/>
                <a:cs typeface="+mj-cs"/>
              </a:rPr>
              <a:t>31,6%</a:t>
            </a:r>
          </a:p>
        </p:txBody>
      </p:sp>
      <p:sp>
        <p:nvSpPr>
          <p:cNvPr id="16" name="TextBox 15"/>
          <p:cNvSpPr txBox="1"/>
          <p:nvPr/>
        </p:nvSpPr>
        <p:spPr>
          <a:xfrm>
            <a:off x="2044283" y="2667603"/>
            <a:ext cx="3217232" cy="307777"/>
          </a:xfrm>
          <a:prstGeom prst="rect">
            <a:avLst/>
          </a:prstGeom>
        </p:spPr>
        <p:txBody>
          <a:bodyPr vert="horz" wrap="square" lIns="0" tIns="0" rIns="0" bIns="0" rtlCol="0">
            <a:spAutoFit/>
          </a:bodyPr>
          <a:lstStyle/>
          <a:p>
            <a:pPr marL="4763"/>
            <a:r>
              <a:rPr lang="hr-HR" sz="2000" b="1" dirty="0">
                <a:solidFill>
                  <a:schemeClr val="tx2"/>
                </a:solidFill>
                <a:latin typeface="+mj-lt"/>
                <a:ea typeface="+mj-ea"/>
                <a:cs typeface="+mj-cs"/>
              </a:rPr>
              <a:t>Neformalno obrazovanje</a:t>
            </a:r>
          </a:p>
        </p:txBody>
      </p:sp>
      <p:sp>
        <p:nvSpPr>
          <p:cNvPr id="17" name="Title 1"/>
          <p:cNvSpPr txBox="1">
            <a:spLocks/>
          </p:cNvSpPr>
          <p:nvPr/>
        </p:nvSpPr>
        <p:spPr>
          <a:xfrm>
            <a:off x="232583" y="110050"/>
            <a:ext cx="6784905" cy="664797"/>
          </a:xfrm>
          <a:prstGeom prst="rect">
            <a:avLst/>
          </a:prstGeom>
        </p:spPr>
        <p:txBody>
          <a:bodyPr vert="horz" wrap="square" lIns="0" tIns="0" rIns="0" bIns="0" rtlCol="0" anchor="t">
            <a:spAutoFit/>
          </a:bodyPr>
          <a:lstStyle>
            <a:lvl1pPr algn="l" defTabSz="924282" rtl="0" eaLnBrk="1" latinLnBrk="0" hangingPunct="1">
              <a:lnSpc>
                <a:spcPct val="90000"/>
              </a:lnSpc>
              <a:spcBef>
                <a:spcPts val="408"/>
              </a:spcBef>
              <a:buNone/>
              <a:tabLst/>
              <a:defRPr sz="3300" b="1" kern="1200" baseline="0">
                <a:solidFill>
                  <a:schemeClr val="tx1"/>
                </a:solidFill>
                <a:latin typeface="+mj-lt"/>
                <a:ea typeface="+mj-ea"/>
                <a:cs typeface="+mj-cs"/>
              </a:defRPr>
            </a:lvl1pPr>
          </a:lstStyle>
          <a:p>
            <a:r>
              <a:rPr lang="hr-HR" sz="2400" dirty="0">
                <a:solidFill>
                  <a:schemeClr val="tx2"/>
                </a:solidFill>
              </a:rPr>
              <a:t>1/3 referentne populacije u zadnje dvije godine sudjelovala je u barem jednom programu FO ili NFO</a:t>
            </a:r>
          </a:p>
        </p:txBody>
      </p:sp>
      <p:sp>
        <p:nvSpPr>
          <p:cNvPr id="18" name="Rectangle 17"/>
          <p:cNvSpPr/>
          <p:nvPr/>
        </p:nvSpPr>
        <p:spPr>
          <a:xfrm>
            <a:off x="5426625" y="2606048"/>
            <a:ext cx="1979018" cy="400110"/>
          </a:xfrm>
          <a:prstGeom prst="rect">
            <a:avLst/>
          </a:prstGeom>
        </p:spPr>
        <p:txBody>
          <a:bodyPr wrap="square">
            <a:spAutoFit/>
          </a:bodyPr>
          <a:lstStyle/>
          <a:p>
            <a:r>
              <a:rPr lang="hr-HR" sz="2000" b="1" dirty="0">
                <a:solidFill>
                  <a:schemeClr val="tx2"/>
                </a:solidFill>
                <a:latin typeface="+mj-lt"/>
                <a:ea typeface="+mj-ea"/>
                <a:cs typeface="+mj-cs"/>
              </a:rPr>
              <a:t>29,7% - 33,5% </a:t>
            </a:r>
          </a:p>
        </p:txBody>
      </p:sp>
      <p:sp>
        <p:nvSpPr>
          <p:cNvPr id="19" name="Rectangle 18"/>
          <p:cNvSpPr/>
          <p:nvPr/>
        </p:nvSpPr>
        <p:spPr>
          <a:xfrm>
            <a:off x="5420032" y="1283363"/>
            <a:ext cx="1674218" cy="400110"/>
          </a:xfrm>
          <a:prstGeom prst="rect">
            <a:avLst/>
          </a:prstGeom>
        </p:spPr>
        <p:txBody>
          <a:bodyPr wrap="square">
            <a:spAutoFit/>
          </a:bodyPr>
          <a:lstStyle/>
          <a:p>
            <a:r>
              <a:rPr lang="fr-FR" sz="2000" b="1" dirty="0">
                <a:solidFill>
                  <a:schemeClr val="tx2"/>
                </a:solidFill>
                <a:latin typeface="+mj-lt"/>
                <a:ea typeface="+mj-ea"/>
                <a:cs typeface="+mj-cs"/>
              </a:rPr>
              <a:t>5,4% </a:t>
            </a:r>
            <a:r>
              <a:rPr lang="hr-HR" sz="2000" b="1" dirty="0">
                <a:solidFill>
                  <a:schemeClr val="tx2"/>
                </a:solidFill>
                <a:latin typeface="+mj-lt"/>
                <a:ea typeface="+mj-ea"/>
                <a:cs typeface="+mj-cs"/>
              </a:rPr>
              <a:t>-</a:t>
            </a:r>
            <a:r>
              <a:rPr lang="fr-FR" sz="2000" b="1" dirty="0">
                <a:solidFill>
                  <a:schemeClr val="tx2"/>
                </a:solidFill>
                <a:latin typeface="+mj-lt"/>
                <a:ea typeface="+mj-ea"/>
                <a:cs typeface="+mj-cs"/>
              </a:rPr>
              <a:t> 7,4% </a:t>
            </a:r>
            <a:endParaRPr lang="hr-HR" sz="2000" b="1" dirty="0">
              <a:solidFill>
                <a:schemeClr val="tx2"/>
              </a:solidFill>
              <a:latin typeface="+mj-lt"/>
              <a:ea typeface="+mj-ea"/>
              <a:cs typeface="+mj-cs"/>
            </a:endParaRPr>
          </a:p>
        </p:txBody>
      </p:sp>
      <p:sp>
        <p:nvSpPr>
          <p:cNvPr id="20" name="AutoShape 46" descr="80%"/>
          <p:cNvSpPr>
            <a:spLocks noChangeArrowheads="1"/>
          </p:cNvSpPr>
          <p:nvPr/>
        </p:nvSpPr>
        <p:spPr bwMode="auto">
          <a:xfrm>
            <a:off x="497391" y="3729687"/>
            <a:ext cx="1367071" cy="1293881"/>
          </a:xfrm>
          <a:custGeom>
            <a:avLst/>
            <a:gdLst>
              <a:gd name="T0" fmla="*/ 3 w 21600"/>
              <a:gd name="T1" fmla="*/ 0 h 21600"/>
              <a:gd name="T2" fmla="*/ 1 w 21600"/>
              <a:gd name="T3" fmla="*/ 1 h 21600"/>
              <a:gd name="T4" fmla="*/ 0 w 21600"/>
              <a:gd name="T5" fmla="*/ 5 h 21600"/>
              <a:gd name="T6" fmla="*/ 1 w 21600"/>
              <a:gd name="T7" fmla="*/ 9 h 21600"/>
              <a:gd name="T8" fmla="*/ 3 w 21600"/>
              <a:gd name="T9" fmla="*/ 10 h 21600"/>
              <a:gd name="T10" fmla="*/ 6 w 21600"/>
              <a:gd name="T11" fmla="*/ 9 h 21600"/>
              <a:gd name="T12" fmla="*/ 7 w 21600"/>
              <a:gd name="T13" fmla="*/ 5 h 21600"/>
              <a:gd name="T14" fmla="*/ 6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 name="T24" fmla="*/ 3169 w 21600"/>
              <a:gd name="T25" fmla="*/ 3167 h 21600"/>
              <a:gd name="T26" fmla="*/ 18431 w 21600"/>
              <a:gd name="T27" fmla="*/ 18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704" y="10800"/>
                </a:moveTo>
                <a:cubicBezTo>
                  <a:pt x="3704" y="14719"/>
                  <a:pt x="6881" y="17896"/>
                  <a:pt x="10800" y="17896"/>
                </a:cubicBezTo>
                <a:cubicBezTo>
                  <a:pt x="14719" y="17896"/>
                  <a:pt x="17896" y="14719"/>
                  <a:pt x="17896" y="10800"/>
                </a:cubicBezTo>
                <a:cubicBezTo>
                  <a:pt x="17896" y="6881"/>
                  <a:pt x="14719" y="3704"/>
                  <a:pt x="10800" y="3704"/>
                </a:cubicBezTo>
                <a:cubicBezTo>
                  <a:pt x="6881" y="3704"/>
                  <a:pt x="3704" y="6881"/>
                  <a:pt x="3704" y="10800"/>
                </a:cubicBezTo>
                <a:close/>
              </a:path>
            </a:pathLst>
          </a:custGeom>
          <a:solidFill>
            <a:schemeClr val="accent1"/>
          </a:solidFill>
          <a:ln w="9525">
            <a:noFill/>
            <a:round/>
            <a:headEnd/>
            <a:tailEnd/>
          </a:ln>
        </p:spPr>
        <p:txBody>
          <a:bodyPr wrap="none" anchor="ctr"/>
          <a:lstStyle/>
          <a:p>
            <a:endParaRPr lang="en-US"/>
          </a:p>
        </p:txBody>
      </p:sp>
      <p:sp>
        <p:nvSpPr>
          <p:cNvPr id="21" name="TextBox 20"/>
          <p:cNvSpPr txBox="1"/>
          <p:nvPr/>
        </p:nvSpPr>
        <p:spPr>
          <a:xfrm>
            <a:off x="822334" y="4273230"/>
            <a:ext cx="717187" cy="307777"/>
          </a:xfrm>
          <a:prstGeom prst="rect">
            <a:avLst/>
          </a:prstGeom>
        </p:spPr>
        <p:txBody>
          <a:bodyPr vert="horz" wrap="square" lIns="0" tIns="0" rIns="0" bIns="0" rtlCol="0">
            <a:spAutoFit/>
          </a:bodyPr>
          <a:lstStyle/>
          <a:p>
            <a:pPr marL="4763" algn="ctr"/>
            <a:r>
              <a:rPr lang="hr-HR" sz="2000" b="1" dirty="0">
                <a:solidFill>
                  <a:schemeClr val="tx2"/>
                </a:solidFill>
                <a:latin typeface="+mj-lt"/>
                <a:ea typeface="+mj-ea"/>
                <a:cs typeface="+mj-cs"/>
              </a:rPr>
              <a:t>34%</a:t>
            </a:r>
          </a:p>
        </p:txBody>
      </p:sp>
      <p:sp>
        <p:nvSpPr>
          <p:cNvPr id="22" name="Rectangle 21"/>
          <p:cNvSpPr/>
          <p:nvPr/>
        </p:nvSpPr>
        <p:spPr>
          <a:xfrm rot="5400000">
            <a:off x="4189572" y="-89315"/>
            <a:ext cx="127098" cy="741373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3" name="TextBox 22"/>
          <p:cNvSpPr txBox="1"/>
          <p:nvPr/>
        </p:nvSpPr>
        <p:spPr>
          <a:xfrm>
            <a:off x="1995231" y="4210240"/>
            <a:ext cx="3917287" cy="338554"/>
          </a:xfrm>
          <a:prstGeom prst="rect">
            <a:avLst/>
          </a:prstGeom>
        </p:spPr>
        <p:txBody>
          <a:bodyPr vert="horz" wrap="square" lIns="0" tIns="0" rIns="0" bIns="0" rtlCol="0">
            <a:spAutoFit/>
          </a:bodyPr>
          <a:lstStyle/>
          <a:p>
            <a:pPr marL="4763"/>
            <a:r>
              <a:rPr lang="hr-HR" sz="2200" b="1" dirty="0">
                <a:solidFill>
                  <a:schemeClr val="accent1"/>
                </a:solidFill>
              </a:rPr>
              <a:t>Ukupno: formalno + neformalno:</a:t>
            </a:r>
          </a:p>
        </p:txBody>
      </p:sp>
      <p:sp>
        <p:nvSpPr>
          <p:cNvPr id="24" name="Rectangle 23"/>
          <p:cNvSpPr/>
          <p:nvPr/>
        </p:nvSpPr>
        <p:spPr>
          <a:xfrm>
            <a:off x="6077627" y="4164073"/>
            <a:ext cx="1935145" cy="430887"/>
          </a:xfrm>
          <a:prstGeom prst="rect">
            <a:avLst/>
          </a:prstGeom>
        </p:spPr>
        <p:txBody>
          <a:bodyPr wrap="none">
            <a:spAutoFit/>
          </a:bodyPr>
          <a:lstStyle/>
          <a:p>
            <a:r>
              <a:rPr lang="hr-HR" sz="2200" b="1" dirty="0">
                <a:solidFill>
                  <a:schemeClr val="accent1"/>
                </a:solidFill>
              </a:rPr>
              <a:t>32,1% - 35,9% </a:t>
            </a:r>
          </a:p>
        </p:txBody>
      </p:sp>
      <p:sp>
        <p:nvSpPr>
          <p:cNvPr id="25" name="Rectangle: Rounded Corners 24"/>
          <p:cNvSpPr/>
          <p:nvPr/>
        </p:nvSpPr>
        <p:spPr>
          <a:xfrm>
            <a:off x="1913323" y="4055481"/>
            <a:ext cx="5963464" cy="642295"/>
          </a:xfrm>
          <a:prstGeom prst="roundRect">
            <a:avLst/>
          </a:prstGeom>
          <a:noFill/>
          <a:ln w="571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313329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05316" y="194976"/>
            <a:ext cx="6687032" cy="318549"/>
          </a:xfrm>
          <a:prstGeom prst="rect">
            <a:avLst/>
          </a:prstGeom>
        </p:spPr>
        <p:txBody>
          <a:bodyPr vert="horz" wrap="square" lIns="0" tIns="0" rIns="0" bIns="0" rtlCol="0" anchor="t">
            <a:spAutoFit/>
          </a:bodyPr>
          <a:lstStyle>
            <a:lvl1pPr algn="l" defTabSz="924282" rtl="0" eaLnBrk="1" latinLnBrk="0" hangingPunct="1">
              <a:lnSpc>
                <a:spcPct val="90000"/>
              </a:lnSpc>
              <a:spcBef>
                <a:spcPts val="408"/>
              </a:spcBef>
              <a:buNone/>
              <a:tabLst/>
              <a:defRPr sz="3300" b="1" kern="1200" baseline="0">
                <a:solidFill>
                  <a:schemeClr val="tx1"/>
                </a:solidFill>
                <a:latin typeface="+mj-lt"/>
                <a:ea typeface="+mj-ea"/>
                <a:cs typeface="+mj-cs"/>
              </a:defRPr>
            </a:lvl1pPr>
          </a:lstStyle>
          <a:p>
            <a:r>
              <a:rPr lang="hr-HR" sz="2300" dirty="0">
                <a:solidFill>
                  <a:schemeClr val="tx2"/>
                </a:solidFill>
              </a:rPr>
              <a:t>Tko su sudionici u programima obrazovanja odraslih?</a:t>
            </a:r>
          </a:p>
        </p:txBody>
      </p:sp>
      <p:graphicFrame>
        <p:nvGraphicFramePr>
          <p:cNvPr id="3" name="Chart 2"/>
          <p:cNvGraphicFramePr/>
          <p:nvPr>
            <p:extLst>
              <p:ext uri="{D42A27DB-BD31-4B8C-83A1-F6EECF244321}">
                <p14:modId xmlns:p14="http://schemas.microsoft.com/office/powerpoint/2010/main" val="825529857"/>
              </p:ext>
            </p:extLst>
          </p:nvPr>
        </p:nvGraphicFramePr>
        <p:xfrm>
          <a:off x="558773" y="3789935"/>
          <a:ext cx="1365752" cy="1343710"/>
        </p:xfrm>
        <a:graphic>
          <a:graphicData uri="http://schemas.openxmlformats.org/drawingml/2006/chart">
            <c:chart xmlns:c="http://schemas.openxmlformats.org/drawingml/2006/chart" xmlns:r="http://schemas.openxmlformats.org/officeDocument/2006/relationships" r:id="rId3"/>
          </a:graphicData>
        </a:graphic>
      </p:graphicFrame>
      <p:grpSp>
        <p:nvGrpSpPr>
          <p:cNvPr id="48" name="Group 47"/>
          <p:cNvGrpSpPr/>
          <p:nvPr/>
        </p:nvGrpSpPr>
        <p:grpSpPr>
          <a:xfrm>
            <a:off x="149766" y="713004"/>
            <a:ext cx="4522948" cy="3059198"/>
            <a:chOff x="2975748" y="852254"/>
            <a:chExt cx="4522948" cy="2975781"/>
          </a:xfrm>
        </p:grpSpPr>
        <p:cxnSp>
          <p:nvCxnSpPr>
            <p:cNvPr id="21" name="Straight Connector 20"/>
            <p:cNvCxnSpPr/>
            <p:nvPr/>
          </p:nvCxnSpPr>
          <p:spPr bwMode="gray">
            <a:xfrm>
              <a:off x="3777031" y="1614365"/>
              <a:ext cx="0" cy="618339"/>
            </a:xfrm>
            <a:prstGeom prst="line">
              <a:avLst/>
            </a:prstGeom>
            <a:ln cap="rnd">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24" idx="6"/>
            </p:cNvCxnSpPr>
            <p:nvPr/>
          </p:nvCxnSpPr>
          <p:spPr bwMode="gray">
            <a:xfrm>
              <a:off x="3518125" y="1923844"/>
              <a:ext cx="258905" cy="0"/>
            </a:xfrm>
            <a:prstGeom prst="line">
              <a:avLst/>
            </a:prstGeom>
            <a:ln cap="rnd">
              <a:solidFill>
                <a:schemeClr val="accent5"/>
              </a:solidFill>
              <a:tailEnd type="oval" w="lg" len="lg"/>
            </a:ln>
          </p:spPr>
          <p:style>
            <a:lnRef idx="1">
              <a:schemeClr val="accent1"/>
            </a:lnRef>
            <a:fillRef idx="0">
              <a:schemeClr val="accent1"/>
            </a:fillRef>
            <a:effectRef idx="0">
              <a:schemeClr val="accent1"/>
            </a:effectRef>
            <a:fontRef idx="minor">
              <a:schemeClr val="tx1"/>
            </a:fontRef>
          </p:style>
        </p:cxnSp>
        <p:sp>
          <p:nvSpPr>
            <p:cNvPr id="23" name="Text Placeholder 3"/>
            <p:cNvSpPr txBox="1">
              <a:spLocks/>
            </p:cNvSpPr>
            <p:nvPr/>
          </p:nvSpPr>
          <p:spPr bwMode="gray">
            <a:xfrm>
              <a:off x="3952976" y="1814564"/>
              <a:ext cx="3545720" cy="242501"/>
            </a:xfrm>
            <a:prstGeom prst="rect">
              <a:avLst/>
            </a:prstGeom>
            <a:ln>
              <a:noFill/>
            </a:ln>
          </p:spPr>
          <p:txBody>
            <a:bodyPr vert="horz" wrap="square" lIns="0" tIns="0" rIns="0" bIns="0" rtlCol="0" anchor="ctr">
              <a:spAutoFit/>
            </a:bodyPr>
            <a:lstStyle>
              <a:lvl1pPr marL="0" indent="0" algn="l" defTabSz="1043056" rtl="0" eaLnBrk="1" latinLnBrk="0" hangingPunct="1">
                <a:lnSpc>
                  <a:spcPct val="90000"/>
                </a:lnSpc>
                <a:spcBef>
                  <a:spcPts val="0"/>
                </a:spcBef>
                <a:buFont typeface="Arial" pitchFamily="34" charset="0"/>
                <a:buNone/>
                <a:defRPr sz="1200" kern="1200">
                  <a:solidFill>
                    <a:schemeClr val="tx2"/>
                  </a:solidFill>
                  <a:latin typeface="+mn-lt"/>
                  <a:ea typeface="+mn-ea"/>
                  <a:cs typeface="+mn-cs"/>
                </a:defRPr>
              </a:lvl1pPr>
              <a:lvl2pPr marL="180975" indent="-180975" algn="l" defTabSz="1043056" rtl="0" eaLnBrk="1" latinLnBrk="0" hangingPunct="1">
                <a:lnSpc>
                  <a:spcPct val="90000"/>
                </a:lnSpc>
                <a:spcBef>
                  <a:spcPts val="0"/>
                </a:spcBef>
                <a:buFont typeface="Arial" pitchFamily="34" charset="0"/>
                <a:buChar char="•"/>
                <a:defRPr sz="1200" kern="1200">
                  <a:solidFill>
                    <a:schemeClr val="tx2"/>
                  </a:solidFill>
                  <a:latin typeface="+mn-lt"/>
                  <a:ea typeface="+mn-ea"/>
                  <a:cs typeface="+mn-cs"/>
                </a:defRPr>
              </a:lvl2pPr>
              <a:lvl3pPr marL="361950" indent="-171450" algn="l" defTabSz="1043056" rtl="0" eaLnBrk="1" latinLnBrk="0" hangingPunct="1">
                <a:lnSpc>
                  <a:spcPct val="90000"/>
                </a:lnSpc>
                <a:spcBef>
                  <a:spcPts val="0"/>
                </a:spcBef>
                <a:buFont typeface="Calibri" pitchFamily="34" charset="0"/>
                <a:buChar char="–"/>
                <a:defRPr sz="1200" kern="1200">
                  <a:solidFill>
                    <a:schemeClr val="tx2"/>
                  </a:solidFill>
                  <a:latin typeface="+mn-lt"/>
                  <a:ea typeface="+mn-ea"/>
                  <a:cs typeface="+mn-cs"/>
                </a:defRPr>
              </a:lvl3pPr>
              <a:lvl4pPr marL="1825348" indent="-260764" algn="l" defTabSz="1043056" rtl="0" eaLnBrk="1" latinLnBrk="0" hangingPunct="1">
                <a:lnSpc>
                  <a:spcPct val="90000"/>
                </a:lnSpc>
                <a:spcBef>
                  <a:spcPts val="0"/>
                </a:spcBef>
                <a:buFont typeface="Arial" pitchFamily="34" charset="0"/>
                <a:buChar char="–"/>
                <a:defRPr sz="1200" kern="1200">
                  <a:solidFill>
                    <a:schemeClr val="tx2"/>
                  </a:solidFill>
                  <a:latin typeface="+mn-lt"/>
                  <a:ea typeface="+mn-ea"/>
                  <a:cs typeface="+mn-cs"/>
                </a:defRPr>
              </a:lvl4pPr>
              <a:lvl5pPr marL="2346876" indent="-260764" algn="l" defTabSz="1043056" rtl="0" eaLnBrk="1" latinLnBrk="0" hangingPunct="1">
                <a:lnSpc>
                  <a:spcPct val="90000"/>
                </a:lnSpc>
                <a:spcBef>
                  <a:spcPts val="0"/>
                </a:spcBef>
                <a:buFont typeface="Arial" pitchFamily="34" charset="0"/>
                <a:buChar char="»"/>
                <a:defRPr sz="1200" kern="1200">
                  <a:solidFill>
                    <a:schemeClr val="tx2"/>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r>
                <a:rPr lang="hr-HR" sz="1800" dirty="0">
                  <a:latin typeface="+mj-lt"/>
                  <a:ea typeface="+mj-ea"/>
                  <a:cs typeface="+mj-cs"/>
                </a:rPr>
                <a:t>31-40 godina</a:t>
              </a:r>
              <a:endParaRPr lang="en-GB" sz="1800" dirty="0">
                <a:latin typeface="+mj-lt"/>
                <a:ea typeface="+mj-ea"/>
                <a:cs typeface="+mj-cs"/>
              </a:endParaRPr>
            </a:p>
          </p:txBody>
        </p:sp>
        <p:sp>
          <p:nvSpPr>
            <p:cNvPr id="24" name="Oval 23"/>
            <p:cNvSpPr/>
            <p:nvPr/>
          </p:nvSpPr>
          <p:spPr bwMode="gray">
            <a:xfrm>
              <a:off x="2975748" y="1614365"/>
              <a:ext cx="542377" cy="61895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GB" sz="3200" dirty="0"/>
            </a:p>
          </p:txBody>
        </p:sp>
        <p:sp>
          <p:nvSpPr>
            <p:cNvPr id="25" name="Oval 24"/>
            <p:cNvSpPr/>
            <p:nvPr/>
          </p:nvSpPr>
          <p:spPr bwMode="gray">
            <a:xfrm>
              <a:off x="2975748" y="2397318"/>
              <a:ext cx="542377" cy="61895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GB" sz="3200" dirty="0"/>
            </a:p>
          </p:txBody>
        </p:sp>
        <p:sp>
          <p:nvSpPr>
            <p:cNvPr id="26" name="Oval 25"/>
            <p:cNvSpPr/>
            <p:nvPr/>
          </p:nvSpPr>
          <p:spPr bwMode="gray">
            <a:xfrm>
              <a:off x="2998415" y="3209076"/>
              <a:ext cx="542377" cy="61895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GB" sz="3200" dirty="0"/>
            </a:p>
          </p:txBody>
        </p:sp>
        <p:cxnSp>
          <p:nvCxnSpPr>
            <p:cNvPr id="27" name="Straight Connector 26"/>
            <p:cNvCxnSpPr/>
            <p:nvPr/>
          </p:nvCxnSpPr>
          <p:spPr bwMode="gray">
            <a:xfrm>
              <a:off x="3777031" y="2397628"/>
              <a:ext cx="0" cy="618339"/>
            </a:xfrm>
            <a:prstGeom prst="line">
              <a:avLst/>
            </a:prstGeom>
            <a:ln cap="rnd">
              <a:solidFill>
                <a:schemeClr val="bg2"/>
              </a:solidFill>
              <a:tailEnd type="none" w="lg" len="lg"/>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gray">
            <a:xfrm>
              <a:off x="3518125" y="2707107"/>
              <a:ext cx="258905" cy="0"/>
            </a:xfrm>
            <a:prstGeom prst="line">
              <a:avLst/>
            </a:prstGeom>
            <a:ln cap="rnd">
              <a:solidFill>
                <a:schemeClr val="accent1"/>
              </a:solidFill>
              <a:tailEnd type="oval" w="lg" len="lg"/>
            </a:ln>
          </p:spPr>
          <p:style>
            <a:lnRef idx="1">
              <a:schemeClr val="accent1"/>
            </a:lnRef>
            <a:fillRef idx="0">
              <a:schemeClr val="accent1"/>
            </a:fillRef>
            <a:effectRef idx="0">
              <a:schemeClr val="accent1"/>
            </a:effectRef>
            <a:fontRef idx="minor">
              <a:schemeClr val="tx1"/>
            </a:fontRef>
          </p:style>
        </p:cxnSp>
        <p:sp>
          <p:nvSpPr>
            <p:cNvPr id="29" name="Text Placeholder 3"/>
            <p:cNvSpPr txBox="1">
              <a:spLocks/>
            </p:cNvSpPr>
            <p:nvPr/>
          </p:nvSpPr>
          <p:spPr bwMode="gray">
            <a:xfrm>
              <a:off x="3912994" y="2580441"/>
              <a:ext cx="3545720" cy="242501"/>
            </a:xfrm>
            <a:prstGeom prst="rect">
              <a:avLst/>
            </a:prstGeom>
            <a:ln>
              <a:noFill/>
            </a:ln>
          </p:spPr>
          <p:txBody>
            <a:bodyPr vert="horz" wrap="square" lIns="0" tIns="0" rIns="0" bIns="0" rtlCol="0" anchor="ctr">
              <a:spAutoFit/>
            </a:bodyPr>
            <a:lstStyle>
              <a:lvl1pPr marL="0" indent="0" algn="l" defTabSz="1043056" rtl="0" eaLnBrk="1" latinLnBrk="0" hangingPunct="1">
                <a:lnSpc>
                  <a:spcPct val="90000"/>
                </a:lnSpc>
                <a:spcBef>
                  <a:spcPts val="0"/>
                </a:spcBef>
                <a:buFont typeface="Arial" pitchFamily="34" charset="0"/>
                <a:buNone/>
                <a:defRPr sz="1200" kern="1200">
                  <a:solidFill>
                    <a:schemeClr val="tx2"/>
                  </a:solidFill>
                  <a:latin typeface="+mn-lt"/>
                  <a:ea typeface="+mn-ea"/>
                  <a:cs typeface="+mn-cs"/>
                </a:defRPr>
              </a:lvl1pPr>
              <a:lvl2pPr marL="180975" indent="-180975" algn="l" defTabSz="1043056" rtl="0" eaLnBrk="1" latinLnBrk="0" hangingPunct="1">
                <a:lnSpc>
                  <a:spcPct val="90000"/>
                </a:lnSpc>
                <a:spcBef>
                  <a:spcPts val="0"/>
                </a:spcBef>
                <a:buFont typeface="Arial" pitchFamily="34" charset="0"/>
                <a:buChar char="•"/>
                <a:defRPr sz="1200" kern="1200">
                  <a:solidFill>
                    <a:schemeClr val="tx2"/>
                  </a:solidFill>
                  <a:latin typeface="+mn-lt"/>
                  <a:ea typeface="+mn-ea"/>
                  <a:cs typeface="+mn-cs"/>
                </a:defRPr>
              </a:lvl2pPr>
              <a:lvl3pPr marL="361950" indent="-171450" algn="l" defTabSz="1043056" rtl="0" eaLnBrk="1" latinLnBrk="0" hangingPunct="1">
                <a:lnSpc>
                  <a:spcPct val="90000"/>
                </a:lnSpc>
                <a:spcBef>
                  <a:spcPts val="0"/>
                </a:spcBef>
                <a:buFont typeface="Calibri" pitchFamily="34" charset="0"/>
                <a:buChar char="–"/>
                <a:defRPr sz="1200" kern="1200">
                  <a:solidFill>
                    <a:schemeClr val="tx2"/>
                  </a:solidFill>
                  <a:latin typeface="+mn-lt"/>
                  <a:ea typeface="+mn-ea"/>
                  <a:cs typeface="+mn-cs"/>
                </a:defRPr>
              </a:lvl3pPr>
              <a:lvl4pPr marL="1825348" indent="-260764" algn="l" defTabSz="1043056" rtl="0" eaLnBrk="1" latinLnBrk="0" hangingPunct="1">
                <a:lnSpc>
                  <a:spcPct val="90000"/>
                </a:lnSpc>
                <a:spcBef>
                  <a:spcPts val="0"/>
                </a:spcBef>
                <a:buFont typeface="Arial" pitchFamily="34" charset="0"/>
                <a:buChar char="–"/>
                <a:defRPr sz="1200" kern="1200">
                  <a:solidFill>
                    <a:schemeClr val="tx2"/>
                  </a:solidFill>
                  <a:latin typeface="+mn-lt"/>
                  <a:ea typeface="+mn-ea"/>
                  <a:cs typeface="+mn-cs"/>
                </a:defRPr>
              </a:lvl4pPr>
              <a:lvl5pPr marL="2346876" indent="-260764" algn="l" defTabSz="1043056" rtl="0" eaLnBrk="1" latinLnBrk="0" hangingPunct="1">
                <a:lnSpc>
                  <a:spcPct val="90000"/>
                </a:lnSpc>
                <a:spcBef>
                  <a:spcPts val="0"/>
                </a:spcBef>
                <a:buFont typeface="Arial" pitchFamily="34" charset="0"/>
                <a:buChar char="»"/>
                <a:defRPr sz="1200" kern="1200">
                  <a:solidFill>
                    <a:schemeClr val="tx2"/>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r>
                <a:rPr lang="hr-HR" sz="1800" dirty="0">
                  <a:latin typeface="+mj-lt"/>
                  <a:ea typeface="+mj-ea"/>
                  <a:cs typeface="+mj-cs"/>
                </a:rPr>
                <a:t>41-50 godina</a:t>
              </a:r>
              <a:endParaRPr lang="en-GB" sz="1800" dirty="0">
                <a:latin typeface="+mj-lt"/>
                <a:ea typeface="+mj-ea"/>
                <a:cs typeface="+mj-cs"/>
              </a:endParaRPr>
            </a:p>
          </p:txBody>
        </p:sp>
        <p:cxnSp>
          <p:nvCxnSpPr>
            <p:cNvPr id="30" name="Straight Connector 29"/>
            <p:cNvCxnSpPr/>
            <p:nvPr/>
          </p:nvCxnSpPr>
          <p:spPr bwMode="gray">
            <a:xfrm>
              <a:off x="3777031" y="3176163"/>
              <a:ext cx="0" cy="618339"/>
            </a:xfrm>
            <a:prstGeom prst="line">
              <a:avLst/>
            </a:prstGeom>
            <a:ln cap="rnd">
              <a:solidFill>
                <a:schemeClr val="bg2"/>
              </a:solidFill>
              <a:tailEnd type="none" w="lg" len="lg"/>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gray">
            <a:xfrm>
              <a:off x="3518125" y="3489752"/>
              <a:ext cx="258905" cy="0"/>
            </a:xfrm>
            <a:prstGeom prst="line">
              <a:avLst/>
            </a:prstGeom>
            <a:ln cap="rnd">
              <a:solidFill>
                <a:schemeClr val="accent2"/>
              </a:solidFill>
              <a:tailEnd type="oval" w="lg" len="lg"/>
            </a:ln>
          </p:spPr>
          <p:style>
            <a:lnRef idx="1">
              <a:schemeClr val="accent1"/>
            </a:lnRef>
            <a:fillRef idx="0">
              <a:schemeClr val="accent1"/>
            </a:fillRef>
            <a:effectRef idx="0">
              <a:schemeClr val="accent1"/>
            </a:effectRef>
            <a:fontRef idx="minor">
              <a:schemeClr val="tx1"/>
            </a:fontRef>
          </p:style>
        </p:cxnSp>
        <p:sp>
          <p:nvSpPr>
            <p:cNvPr id="32" name="Text Placeholder 3"/>
            <p:cNvSpPr txBox="1">
              <a:spLocks/>
            </p:cNvSpPr>
            <p:nvPr/>
          </p:nvSpPr>
          <p:spPr bwMode="gray">
            <a:xfrm>
              <a:off x="3912994" y="3385695"/>
              <a:ext cx="3545720" cy="242501"/>
            </a:xfrm>
            <a:prstGeom prst="rect">
              <a:avLst/>
            </a:prstGeom>
            <a:ln>
              <a:noFill/>
            </a:ln>
          </p:spPr>
          <p:txBody>
            <a:bodyPr vert="horz" wrap="square" lIns="0" tIns="0" rIns="0" bIns="0" rtlCol="0" anchor="ctr">
              <a:spAutoFit/>
            </a:bodyPr>
            <a:lstStyle>
              <a:lvl1pPr marL="0" indent="0" algn="l" defTabSz="1043056" rtl="0" eaLnBrk="1" latinLnBrk="0" hangingPunct="1">
                <a:lnSpc>
                  <a:spcPct val="90000"/>
                </a:lnSpc>
                <a:spcBef>
                  <a:spcPts val="0"/>
                </a:spcBef>
                <a:buFont typeface="Arial" pitchFamily="34" charset="0"/>
                <a:buNone/>
                <a:defRPr sz="1200" kern="1200">
                  <a:solidFill>
                    <a:schemeClr val="tx2"/>
                  </a:solidFill>
                  <a:latin typeface="+mn-lt"/>
                  <a:ea typeface="+mn-ea"/>
                  <a:cs typeface="+mn-cs"/>
                </a:defRPr>
              </a:lvl1pPr>
              <a:lvl2pPr marL="180975" indent="-180975" algn="l" defTabSz="1043056" rtl="0" eaLnBrk="1" latinLnBrk="0" hangingPunct="1">
                <a:lnSpc>
                  <a:spcPct val="90000"/>
                </a:lnSpc>
                <a:spcBef>
                  <a:spcPts val="0"/>
                </a:spcBef>
                <a:buFont typeface="Arial" pitchFamily="34" charset="0"/>
                <a:buChar char="•"/>
                <a:defRPr sz="1200" kern="1200">
                  <a:solidFill>
                    <a:schemeClr val="tx2"/>
                  </a:solidFill>
                  <a:latin typeface="+mn-lt"/>
                  <a:ea typeface="+mn-ea"/>
                  <a:cs typeface="+mn-cs"/>
                </a:defRPr>
              </a:lvl2pPr>
              <a:lvl3pPr marL="361950" indent="-171450" algn="l" defTabSz="1043056" rtl="0" eaLnBrk="1" latinLnBrk="0" hangingPunct="1">
                <a:lnSpc>
                  <a:spcPct val="90000"/>
                </a:lnSpc>
                <a:spcBef>
                  <a:spcPts val="0"/>
                </a:spcBef>
                <a:buFont typeface="Calibri" pitchFamily="34" charset="0"/>
                <a:buChar char="–"/>
                <a:defRPr sz="1200" kern="1200">
                  <a:solidFill>
                    <a:schemeClr val="tx2"/>
                  </a:solidFill>
                  <a:latin typeface="+mn-lt"/>
                  <a:ea typeface="+mn-ea"/>
                  <a:cs typeface="+mn-cs"/>
                </a:defRPr>
              </a:lvl3pPr>
              <a:lvl4pPr marL="1825348" indent="-260764" algn="l" defTabSz="1043056" rtl="0" eaLnBrk="1" latinLnBrk="0" hangingPunct="1">
                <a:lnSpc>
                  <a:spcPct val="90000"/>
                </a:lnSpc>
                <a:spcBef>
                  <a:spcPts val="0"/>
                </a:spcBef>
                <a:buFont typeface="Arial" pitchFamily="34" charset="0"/>
                <a:buChar char="–"/>
                <a:defRPr sz="1200" kern="1200">
                  <a:solidFill>
                    <a:schemeClr val="tx2"/>
                  </a:solidFill>
                  <a:latin typeface="+mn-lt"/>
                  <a:ea typeface="+mn-ea"/>
                  <a:cs typeface="+mn-cs"/>
                </a:defRPr>
              </a:lvl4pPr>
              <a:lvl5pPr marL="2346876" indent="-260764" algn="l" defTabSz="1043056" rtl="0" eaLnBrk="1" latinLnBrk="0" hangingPunct="1">
                <a:lnSpc>
                  <a:spcPct val="90000"/>
                </a:lnSpc>
                <a:spcBef>
                  <a:spcPts val="0"/>
                </a:spcBef>
                <a:buFont typeface="Arial" pitchFamily="34" charset="0"/>
                <a:buChar char="»"/>
                <a:defRPr sz="1200" kern="1200">
                  <a:solidFill>
                    <a:schemeClr val="tx2"/>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r>
                <a:rPr lang="hr-HR" sz="1800" dirty="0">
                  <a:latin typeface="+mj-lt"/>
                  <a:ea typeface="+mj-ea"/>
                  <a:cs typeface="+mj-cs"/>
                </a:rPr>
                <a:t>51 – 65 godina</a:t>
              </a:r>
              <a:endParaRPr lang="en-GB" sz="1800" dirty="0">
                <a:latin typeface="+mj-lt"/>
                <a:ea typeface="+mj-ea"/>
                <a:cs typeface="+mj-cs"/>
              </a:endParaRPr>
            </a:p>
          </p:txBody>
        </p:sp>
        <p:sp>
          <p:nvSpPr>
            <p:cNvPr id="33" name="TextBox 32"/>
            <p:cNvSpPr txBox="1"/>
            <p:nvPr/>
          </p:nvSpPr>
          <p:spPr>
            <a:xfrm>
              <a:off x="3083274" y="1764882"/>
              <a:ext cx="542794" cy="276999"/>
            </a:xfrm>
            <a:prstGeom prst="rect">
              <a:avLst/>
            </a:prstGeom>
          </p:spPr>
          <p:txBody>
            <a:bodyPr vert="horz" wrap="square" lIns="0" tIns="0" rIns="0" bIns="0" rtlCol="0">
              <a:spAutoFit/>
            </a:bodyPr>
            <a:lstStyle/>
            <a:p>
              <a:pPr marL="4763"/>
              <a:r>
                <a:rPr lang="hr-HR" dirty="0">
                  <a:solidFill>
                    <a:srgbClr val="FFFFFF"/>
                  </a:solidFill>
                </a:rPr>
                <a:t>38%</a:t>
              </a:r>
              <a:endParaRPr lang="en-US" dirty="0">
                <a:solidFill>
                  <a:srgbClr val="FFFFFF"/>
                </a:solidFill>
              </a:endParaRPr>
            </a:p>
          </p:txBody>
        </p:sp>
        <p:sp>
          <p:nvSpPr>
            <p:cNvPr id="34" name="TextBox 33"/>
            <p:cNvSpPr txBox="1"/>
            <p:nvPr/>
          </p:nvSpPr>
          <p:spPr>
            <a:xfrm>
              <a:off x="3098275" y="2567989"/>
              <a:ext cx="542794" cy="276999"/>
            </a:xfrm>
            <a:prstGeom prst="rect">
              <a:avLst/>
            </a:prstGeom>
          </p:spPr>
          <p:txBody>
            <a:bodyPr vert="horz" wrap="square" lIns="0" tIns="0" rIns="0" bIns="0" rtlCol="0">
              <a:spAutoFit/>
            </a:bodyPr>
            <a:lstStyle/>
            <a:p>
              <a:pPr marL="4763"/>
              <a:r>
                <a:rPr lang="hr-HR" dirty="0">
                  <a:solidFill>
                    <a:srgbClr val="FFFFFF"/>
                  </a:solidFill>
                </a:rPr>
                <a:t>34%</a:t>
              </a:r>
              <a:endParaRPr lang="en-US" dirty="0">
                <a:solidFill>
                  <a:srgbClr val="FFFFFF"/>
                </a:solidFill>
              </a:endParaRPr>
            </a:p>
          </p:txBody>
        </p:sp>
        <p:sp>
          <p:nvSpPr>
            <p:cNvPr id="35" name="TextBox 34"/>
            <p:cNvSpPr txBox="1"/>
            <p:nvPr/>
          </p:nvSpPr>
          <p:spPr>
            <a:xfrm>
              <a:off x="3077623" y="3357668"/>
              <a:ext cx="542794" cy="276999"/>
            </a:xfrm>
            <a:prstGeom prst="rect">
              <a:avLst/>
            </a:prstGeom>
          </p:spPr>
          <p:txBody>
            <a:bodyPr vert="horz" wrap="square" lIns="0" tIns="0" rIns="0" bIns="0" rtlCol="0">
              <a:spAutoFit/>
            </a:bodyPr>
            <a:lstStyle/>
            <a:p>
              <a:pPr marL="4763"/>
              <a:r>
                <a:rPr lang="hr-HR" dirty="0">
                  <a:solidFill>
                    <a:srgbClr val="FFFFFF"/>
                  </a:solidFill>
                </a:rPr>
                <a:t>20%</a:t>
              </a:r>
              <a:endParaRPr lang="en-US" dirty="0">
                <a:solidFill>
                  <a:srgbClr val="FFFFFF"/>
                </a:solidFill>
              </a:endParaRPr>
            </a:p>
          </p:txBody>
        </p:sp>
        <p:sp>
          <p:nvSpPr>
            <p:cNvPr id="36" name="Oval 35"/>
            <p:cNvSpPr/>
            <p:nvPr/>
          </p:nvSpPr>
          <p:spPr bwMode="gray">
            <a:xfrm>
              <a:off x="2975748" y="852254"/>
              <a:ext cx="542377" cy="61895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GB" sz="3200" dirty="0"/>
            </a:p>
          </p:txBody>
        </p:sp>
        <p:cxnSp>
          <p:nvCxnSpPr>
            <p:cNvPr id="37" name="Straight Connector 36"/>
            <p:cNvCxnSpPr/>
            <p:nvPr/>
          </p:nvCxnSpPr>
          <p:spPr bwMode="gray">
            <a:xfrm>
              <a:off x="3777031" y="852564"/>
              <a:ext cx="0" cy="618339"/>
            </a:xfrm>
            <a:prstGeom prst="line">
              <a:avLst/>
            </a:prstGeom>
            <a:ln cap="rnd">
              <a:solidFill>
                <a:schemeClr val="bg2"/>
              </a:solidFill>
              <a:tailEnd type="none" w="lg" len="lg"/>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gray">
            <a:xfrm>
              <a:off x="3518125" y="1161733"/>
              <a:ext cx="258905" cy="0"/>
            </a:xfrm>
            <a:prstGeom prst="line">
              <a:avLst/>
            </a:prstGeom>
            <a:ln cap="rnd">
              <a:solidFill>
                <a:schemeClr val="tx2"/>
              </a:solidFill>
              <a:tailEnd type="oval" w="lg" len="lg"/>
            </a:ln>
          </p:spPr>
          <p:style>
            <a:lnRef idx="1">
              <a:schemeClr val="accent1"/>
            </a:lnRef>
            <a:fillRef idx="0">
              <a:schemeClr val="accent1"/>
            </a:fillRef>
            <a:effectRef idx="0">
              <a:schemeClr val="accent1"/>
            </a:effectRef>
            <a:fontRef idx="minor">
              <a:schemeClr val="tx1"/>
            </a:fontRef>
          </p:style>
        </p:cxnSp>
        <p:sp>
          <p:nvSpPr>
            <p:cNvPr id="39" name="Text Placeholder 3"/>
            <p:cNvSpPr txBox="1">
              <a:spLocks/>
            </p:cNvSpPr>
            <p:nvPr/>
          </p:nvSpPr>
          <p:spPr bwMode="gray">
            <a:xfrm>
              <a:off x="3912994" y="1048688"/>
              <a:ext cx="3545720" cy="242501"/>
            </a:xfrm>
            <a:prstGeom prst="rect">
              <a:avLst/>
            </a:prstGeom>
            <a:ln>
              <a:noFill/>
            </a:ln>
          </p:spPr>
          <p:txBody>
            <a:bodyPr vert="horz" wrap="square" lIns="0" tIns="0" rIns="0" bIns="0" rtlCol="0" anchor="ctr">
              <a:spAutoFit/>
            </a:bodyPr>
            <a:lstStyle>
              <a:lvl1pPr marL="0" indent="0" algn="l" defTabSz="1043056" rtl="0" eaLnBrk="1" latinLnBrk="0" hangingPunct="1">
                <a:lnSpc>
                  <a:spcPct val="90000"/>
                </a:lnSpc>
                <a:spcBef>
                  <a:spcPts val="0"/>
                </a:spcBef>
                <a:buFont typeface="Arial" pitchFamily="34" charset="0"/>
                <a:buNone/>
                <a:defRPr sz="1200" kern="1200">
                  <a:solidFill>
                    <a:schemeClr val="tx2"/>
                  </a:solidFill>
                  <a:latin typeface="+mn-lt"/>
                  <a:ea typeface="+mn-ea"/>
                  <a:cs typeface="+mn-cs"/>
                </a:defRPr>
              </a:lvl1pPr>
              <a:lvl2pPr marL="180975" indent="-180975" algn="l" defTabSz="1043056" rtl="0" eaLnBrk="1" latinLnBrk="0" hangingPunct="1">
                <a:lnSpc>
                  <a:spcPct val="90000"/>
                </a:lnSpc>
                <a:spcBef>
                  <a:spcPts val="0"/>
                </a:spcBef>
                <a:buFont typeface="Arial" pitchFamily="34" charset="0"/>
                <a:buChar char="•"/>
                <a:defRPr sz="1200" kern="1200">
                  <a:solidFill>
                    <a:schemeClr val="tx2"/>
                  </a:solidFill>
                  <a:latin typeface="+mn-lt"/>
                  <a:ea typeface="+mn-ea"/>
                  <a:cs typeface="+mn-cs"/>
                </a:defRPr>
              </a:lvl2pPr>
              <a:lvl3pPr marL="361950" indent="-171450" algn="l" defTabSz="1043056" rtl="0" eaLnBrk="1" latinLnBrk="0" hangingPunct="1">
                <a:lnSpc>
                  <a:spcPct val="90000"/>
                </a:lnSpc>
                <a:spcBef>
                  <a:spcPts val="0"/>
                </a:spcBef>
                <a:buFont typeface="Calibri" pitchFamily="34" charset="0"/>
                <a:buChar char="–"/>
                <a:defRPr sz="1200" kern="1200">
                  <a:solidFill>
                    <a:schemeClr val="tx2"/>
                  </a:solidFill>
                  <a:latin typeface="+mn-lt"/>
                  <a:ea typeface="+mn-ea"/>
                  <a:cs typeface="+mn-cs"/>
                </a:defRPr>
              </a:lvl3pPr>
              <a:lvl4pPr marL="1825348" indent="-260764" algn="l" defTabSz="1043056" rtl="0" eaLnBrk="1" latinLnBrk="0" hangingPunct="1">
                <a:lnSpc>
                  <a:spcPct val="90000"/>
                </a:lnSpc>
                <a:spcBef>
                  <a:spcPts val="0"/>
                </a:spcBef>
                <a:buFont typeface="Arial" pitchFamily="34" charset="0"/>
                <a:buChar char="–"/>
                <a:defRPr sz="1200" kern="1200">
                  <a:solidFill>
                    <a:schemeClr val="tx2"/>
                  </a:solidFill>
                  <a:latin typeface="+mn-lt"/>
                  <a:ea typeface="+mn-ea"/>
                  <a:cs typeface="+mn-cs"/>
                </a:defRPr>
              </a:lvl4pPr>
              <a:lvl5pPr marL="2346876" indent="-260764" algn="l" defTabSz="1043056" rtl="0" eaLnBrk="1" latinLnBrk="0" hangingPunct="1">
                <a:lnSpc>
                  <a:spcPct val="90000"/>
                </a:lnSpc>
                <a:spcBef>
                  <a:spcPts val="0"/>
                </a:spcBef>
                <a:buFont typeface="Arial" pitchFamily="34" charset="0"/>
                <a:buChar char="»"/>
                <a:defRPr sz="1200" kern="1200">
                  <a:solidFill>
                    <a:schemeClr val="tx2"/>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r>
                <a:rPr lang="hr-HR" sz="1800" dirty="0">
                  <a:latin typeface="+mj-lt"/>
                  <a:ea typeface="+mj-ea"/>
                  <a:cs typeface="+mj-cs"/>
                </a:rPr>
                <a:t>25 – 30 godina</a:t>
              </a:r>
              <a:endParaRPr lang="en-GB" sz="1800" dirty="0">
                <a:latin typeface="+mj-lt"/>
                <a:ea typeface="+mj-ea"/>
                <a:cs typeface="+mj-cs"/>
              </a:endParaRPr>
            </a:p>
          </p:txBody>
        </p:sp>
        <p:sp>
          <p:nvSpPr>
            <p:cNvPr id="40" name="TextBox 39"/>
            <p:cNvSpPr txBox="1"/>
            <p:nvPr/>
          </p:nvSpPr>
          <p:spPr>
            <a:xfrm>
              <a:off x="3083274" y="1023453"/>
              <a:ext cx="542794" cy="276999"/>
            </a:xfrm>
            <a:prstGeom prst="rect">
              <a:avLst/>
            </a:prstGeom>
          </p:spPr>
          <p:txBody>
            <a:bodyPr vert="horz" wrap="square" lIns="0" tIns="0" rIns="0" bIns="0" rtlCol="0">
              <a:spAutoFit/>
            </a:bodyPr>
            <a:lstStyle/>
            <a:p>
              <a:pPr marL="4763"/>
              <a:r>
                <a:rPr lang="hr-HR" dirty="0">
                  <a:solidFill>
                    <a:srgbClr val="FFFFFF"/>
                  </a:solidFill>
                </a:rPr>
                <a:t>51%</a:t>
              </a:r>
              <a:endParaRPr lang="en-US" dirty="0">
                <a:solidFill>
                  <a:srgbClr val="FFFFFF"/>
                </a:solidFill>
              </a:endParaRPr>
            </a:p>
          </p:txBody>
        </p:sp>
      </p:grpSp>
      <p:sp>
        <p:nvSpPr>
          <p:cNvPr id="41" name="TextBox 40"/>
          <p:cNvSpPr txBox="1"/>
          <p:nvPr/>
        </p:nvSpPr>
        <p:spPr bwMode="gray">
          <a:xfrm>
            <a:off x="3425950" y="3347128"/>
            <a:ext cx="2044410" cy="215444"/>
          </a:xfrm>
          <a:prstGeom prst="rect">
            <a:avLst/>
          </a:prstGeom>
          <a:noFill/>
        </p:spPr>
        <p:txBody>
          <a:bodyPr wrap="square" lIns="0" tIns="0" rIns="0" bIns="0" rtlCol="0">
            <a:spAutoFit/>
          </a:bodyPr>
          <a:lstStyle/>
          <a:p>
            <a:pPr algn="ctr">
              <a:spcBef>
                <a:spcPts val="1200"/>
              </a:spcBef>
            </a:pPr>
            <a:r>
              <a:rPr lang="hr-HR" sz="1400" b="1" dirty="0">
                <a:solidFill>
                  <a:schemeClr val="bg1"/>
                </a:solidFill>
                <a:latin typeface="+mj-lt"/>
              </a:rPr>
              <a:t>„Mladi”</a:t>
            </a:r>
            <a:endParaRPr lang="en-GB" sz="1400" b="1" dirty="0">
              <a:solidFill>
                <a:schemeClr val="bg1"/>
              </a:solidFill>
              <a:latin typeface="+mj-lt"/>
            </a:endParaRPr>
          </a:p>
        </p:txBody>
      </p:sp>
      <p:sp>
        <p:nvSpPr>
          <p:cNvPr id="42" name="Pentagon 64"/>
          <p:cNvSpPr/>
          <p:nvPr/>
        </p:nvSpPr>
        <p:spPr>
          <a:xfrm>
            <a:off x="2855031" y="3661281"/>
            <a:ext cx="1926338" cy="33136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dirty="0"/>
          </a:p>
          <a:p>
            <a:pPr algn="ctr"/>
            <a:r>
              <a:rPr lang="hr-HR" sz="1400" b="1" dirty="0"/>
              <a:t>Nezaposlen</a:t>
            </a:r>
            <a:endParaRPr lang="hr-HR" sz="1400" b="1" dirty="0">
              <a:latin typeface="Calibri" panose="020F0502020204030204" pitchFamily="34" charset="0"/>
            </a:endParaRPr>
          </a:p>
          <a:p>
            <a:pPr algn="ctr"/>
            <a:endParaRPr lang="hr-HR" sz="1400" dirty="0"/>
          </a:p>
        </p:txBody>
      </p:sp>
      <p:sp>
        <p:nvSpPr>
          <p:cNvPr id="43" name="Pentagon 65"/>
          <p:cNvSpPr/>
          <p:nvPr/>
        </p:nvSpPr>
        <p:spPr>
          <a:xfrm>
            <a:off x="2855031" y="3226164"/>
            <a:ext cx="1926338" cy="331364"/>
          </a:xfrm>
          <a:prstGeom prst="homePlate">
            <a:avLst/>
          </a:prstGeom>
          <a:solidFill>
            <a:schemeClr val="accent4">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dirty="0"/>
          </a:p>
          <a:p>
            <a:pPr algn="ctr"/>
            <a:r>
              <a:rPr lang="hr-HR" sz="1400" dirty="0"/>
              <a:t>Zaposleni</a:t>
            </a:r>
            <a:endParaRPr lang="hr-HR" sz="1400" dirty="0">
              <a:latin typeface="Calibri" panose="020F0502020204030204" pitchFamily="34" charset="0"/>
            </a:endParaRPr>
          </a:p>
          <a:p>
            <a:pPr algn="ctr"/>
            <a:endParaRPr lang="hr-HR" sz="1400" dirty="0"/>
          </a:p>
        </p:txBody>
      </p:sp>
      <p:sp>
        <p:nvSpPr>
          <p:cNvPr id="44" name="TextBox 43"/>
          <p:cNvSpPr txBox="1"/>
          <p:nvPr/>
        </p:nvSpPr>
        <p:spPr>
          <a:xfrm>
            <a:off x="4929587" y="3278910"/>
            <a:ext cx="830643" cy="215444"/>
          </a:xfrm>
          <a:prstGeom prst="rect">
            <a:avLst/>
          </a:prstGeom>
          <a:solidFill>
            <a:schemeClr val="tx1">
              <a:lumMod val="50000"/>
              <a:lumOff val="50000"/>
            </a:schemeClr>
          </a:solidFill>
          <a:ln>
            <a:solidFill>
              <a:schemeClr val="accent1"/>
            </a:solidFill>
          </a:ln>
        </p:spPr>
        <p:txBody>
          <a:bodyPr vert="horz" wrap="square" lIns="0" tIns="0" rIns="0" bIns="0" rtlCol="0">
            <a:spAutoFit/>
          </a:bodyPr>
          <a:lstStyle/>
          <a:p>
            <a:pPr marL="4763" algn="ctr"/>
            <a:r>
              <a:rPr lang="hr-HR" sz="1400" b="1" dirty="0">
                <a:solidFill>
                  <a:schemeClr val="bg1"/>
                </a:solidFill>
              </a:rPr>
              <a:t>44%</a:t>
            </a:r>
          </a:p>
        </p:txBody>
      </p:sp>
      <p:sp>
        <p:nvSpPr>
          <p:cNvPr id="45" name="TextBox 44"/>
          <p:cNvSpPr txBox="1"/>
          <p:nvPr/>
        </p:nvSpPr>
        <p:spPr>
          <a:xfrm>
            <a:off x="4944698" y="3702153"/>
            <a:ext cx="831717" cy="215444"/>
          </a:xfrm>
          <a:prstGeom prst="rect">
            <a:avLst/>
          </a:prstGeom>
          <a:solidFill>
            <a:schemeClr val="accent1"/>
          </a:solidFill>
          <a:ln>
            <a:solidFill>
              <a:schemeClr val="accent1"/>
            </a:solidFill>
          </a:ln>
        </p:spPr>
        <p:txBody>
          <a:bodyPr vert="horz" wrap="square" lIns="0" tIns="0" rIns="0" bIns="0" rtlCol="0">
            <a:spAutoFit/>
          </a:bodyPr>
          <a:lstStyle/>
          <a:p>
            <a:pPr marL="4763" algn="ctr"/>
            <a:r>
              <a:rPr lang="hr-HR" sz="1400" b="1" dirty="0">
                <a:solidFill>
                  <a:schemeClr val="bg1"/>
                </a:solidFill>
              </a:rPr>
              <a:t>17%</a:t>
            </a:r>
          </a:p>
        </p:txBody>
      </p:sp>
      <p:sp>
        <p:nvSpPr>
          <p:cNvPr id="46" name="Pentagon 68"/>
          <p:cNvSpPr/>
          <p:nvPr/>
        </p:nvSpPr>
        <p:spPr>
          <a:xfrm>
            <a:off x="2877521" y="4064414"/>
            <a:ext cx="1926338" cy="331364"/>
          </a:xfrm>
          <a:prstGeom prst="homePlate">
            <a:avLst/>
          </a:prstGeom>
          <a:solidFill>
            <a:schemeClr val="accent4">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400" dirty="0"/>
          </a:p>
          <a:p>
            <a:pPr algn="ctr"/>
            <a:r>
              <a:rPr lang="hr-HR" sz="1400" dirty="0">
                <a:latin typeface="Calibri" panose="020F0502020204030204" pitchFamily="34" charset="0"/>
              </a:rPr>
              <a:t>U mirovini</a:t>
            </a:r>
          </a:p>
          <a:p>
            <a:pPr algn="ctr"/>
            <a:endParaRPr lang="hr-HR" sz="1400" dirty="0"/>
          </a:p>
        </p:txBody>
      </p:sp>
      <p:sp>
        <p:nvSpPr>
          <p:cNvPr id="47" name="TextBox 46"/>
          <p:cNvSpPr txBox="1"/>
          <p:nvPr/>
        </p:nvSpPr>
        <p:spPr>
          <a:xfrm>
            <a:off x="4947137" y="4121405"/>
            <a:ext cx="830643" cy="215444"/>
          </a:xfrm>
          <a:prstGeom prst="rect">
            <a:avLst/>
          </a:prstGeom>
          <a:solidFill>
            <a:schemeClr val="tx1">
              <a:lumMod val="50000"/>
              <a:lumOff val="50000"/>
            </a:schemeClr>
          </a:solidFill>
          <a:ln>
            <a:solidFill>
              <a:schemeClr val="accent1"/>
            </a:solidFill>
          </a:ln>
        </p:spPr>
        <p:txBody>
          <a:bodyPr vert="horz" wrap="square" lIns="0" tIns="0" rIns="0" bIns="0" rtlCol="0">
            <a:spAutoFit/>
          </a:bodyPr>
          <a:lstStyle/>
          <a:p>
            <a:pPr marL="4763" algn="ctr"/>
            <a:r>
              <a:rPr lang="hr-HR" sz="1400" b="1" dirty="0">
                <a:solidFill>
                  <a:schemeClr val="bg1"/>
                </a:solidFill>
              </a:rPr>
              <a:t>8%</a:t>
            </a:r>
          </a:p>
        </p:txBody>
      </p:sp>
      <p:sp>
        <p:nvSpPr>
          <p:cNvPr id="53" name="Pentagon 47"/>
          <p:cNvSpPr/>
          <p:nvPr/>
        </p:nvSpPr>
        <p:spPr>
          <a:xfrm>
            <a:off x="3696823" y="4730939"/>
            <a:ext cx="214473" cy="11121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rgbClr val="000000"/>
              </a:solidFill>
            </a:endParaRPr>
          </a:p>
        </p:txBody>
      </p:sp>
      <p:sp>
        <p:nvSpPr>
          <p:cNvPr id="54" name="Oval 53"/>
          <p:cNvSpPr/>
          <p:nvPr/>
        </p:nvSpPr>
        <p:spPr>
          <a:xfrm>
            <a:off x="3175146" y="4516755"/>
            <a:ext cx="534471" cy="53057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rgbClr val="000000"/>
              </a:solidFill>
            </a:endParaRPr>
          </a:p>
        </p:txBody>
      </p:sp>
      <p:sp>
        <p:nvSpPr>
          <p:cNvPr id="55" name="TextBox 54"/>
          <p:cNvSpPr txBox="1"/>
          <p:nvPr/>
        </p:nvSpPr>
        <p:spPr>
          <a:xfrm>
            <a:off x="3193877" y="4674054"/>
            <a:ext cx="519289" cy="246221"/>
          </a:xfrm>
          <a:prstGeom prst="rect">
            <a:avLst/>
          </a:prstGeom>
        </p:spPr>
        <p:txBody>
          <a:bodyPr vert="horz" wrap="square" lIns="0" tIns="0" rIns="0" bIns="0" rtlCol="0">
            <a:spAutoFit/>
          </a:bodyPr>
          <a:lstStyle/>
          <a:p>
            <a:pPr marL="4763" algn="ctr"/>
            <a:r>
              <a:rPr lang="hr-HR" sz="1600" dirty="0">
                <a:solidFill>
                  <a:srgbClr val="000000"/>
                </a:solidFill>
              </a:rPr>
              <a:t>36%</a:t>
            </a:r>
          </a:p>
        </p:txBody>
      </p:sp>
      <p:sp>
        <p:nvSpPr>
          <p:cNvPr id="63" name="Pentagon 47"/>
          <p:cNvSpPr/>
          <p:nvPr/>
        </p:nvSpPr>
        <p:spPr>
          <a:xfrm>
            <a:off x="5320736" y="4721865"/>
            <a:ext cx="201679" cy="11121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rgbClr val="000000"/>
              </a:solidFill>
            </a:endParaRPr>
          </a:p>
        </p:txBody>
      </p:sp>
      <p:sp>
        <p:nvSpPr>
          <p:cNvPr id="64" name="Oval 63"/>
          <p:cNvSpPr/>
          <p:nvPr/>
        </p:nvSpPr>
        <p:spPr>
          <a:xfrm>
            <a:off x="4799059" y="4507681"/>
            <a:ext cx="534471" cy="53057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rgbClr val="000000"/>
              </a:solidFill>
            </a:endParaRPr>
          </a:p>
        </p:txBody>
      </p:sp>
      <p:sp>
        <p:nvSpPr>
          <p:cNvPr id="65" name="TextBox 64"/>
          <p:cNvSpPr txBox="1"/>
          <p:nvPr/>
        </p:nvSpPr>
        <p:spPr>
          <a:xfrm>
            <a:off x="4785933" y="4646241"/>
            <a:ext cx="519289" cy="246221"/>
          </a:xfrm>
          <a:prstGeom prst="rect">
            <a:avLst/>
          </a:prstGeom>
        </p:spPr>
        <p:txBody>
          <a:bodyPr vert="horz" wrap="square" lIns="0" tIns="0" rIns="0" bIns="0" rtlCol="0">
            <a:spAutoFit/>
          </a:bodyPr>
          <a:lstStyle/>
          <a:p>
            <a:pPr marL="4763" algn="ctr"/>
            <a:r>
              <a:rPr lang="hr-HR" sz="1600" dirty="0">
                <a:solidFill>
                  <a:srgbClr val="000000"/>
                </a:solidFill>
              </a:rPr>
              <a:t>25%</a:t>
            </a:r>
          </a:p>
        </p:txBody>
      </p:sp>
      <p:sp>
        <p:nvSpPr>
          <p:cNvPr id="67" name="Rectangle 66"/>
          <p:cNvSpPr/>
          <p:nvPr/>
        </p:nvSpPr>
        <p:spPr>
          <a:xfrm>
            <a:off x="3961473" y="4555644"/>
            <a:ext cx="601511" cy="369332"/>
          </a:xfrm>
          <a:prstGeom prst="rect">
            <a:avLst/>
          </a:prstGeom>
        </p:spPr>
        <p:txBody>
          <a:bodyPr wrap="none">
            <a:spAutoFit/>
          </a:bodyPr>
          <a:lstStyle/>
          <a:p>
            <a:r>
              <a:rPr lang="hr-HR" dirty="0"/>
              <a:t>grad</a:t>
            </a:r>
          </a:p>
        </p:txBody>
      </p:sp>
      <p:sp>
        <p:nvSpPr>
          <p:cNvPr id="68" name="Rectangle 67"/>
          <p:cNvSpPr/>
          <p:nvPr/>
        </p:nvSpPr>
        <p:spPr>
          <a:xfrm>
            <a:off x="5595479" y="4574161"/>
            <a:ext cx="564578" cy="369332"/>
          </a:xfrm>
          <a:prstGeom prst="rect">
            <a:avLst/>
          </a:prstGeom>
        </p:spPr>
        <p:txBody>
          <a:bodyPr wrap="none">
            <a:spAutoFit/>
          </a:bodyPr>
          <a:lstStyle/>
          <a:p>
            <a:r>
              <a:rPr lang="hr-HR" dirty="0"/>
              <a:t>selo</a:t>
            </a:r>
          </a:p>
        </p:txBody>
      </p:sp>
      <p:graphicFrame>
        <p:nvGraphicFramePr>
          <p:cNvPr id="51" name="Chart 50">
            <a:extLst>
              <a:ext uri="{FF2B5EF4-FFF2-40B4-BE49-F238E27FC236}">
                <a16:creationId xmlns:a16="http://schemas.microsoft.com/office/drawing/2014/main" xmlns="" id="{EBA7D141-BB57-4EEB-9D01-BB6F4EE25ADF}"/>
              </a:ext>
            </a:extLst>
          </p:cNvPr>
          <p:cNvGraphicFramePr/>
          <p:nvPr>
            <p:extLst>
              <p:ext uri="{D42A27DB-BD31-4B8C-83A1-F6EECF244321}">
                <p14:modId xmlns:p14="http://schemas.microsoft.com/office/powerpoint/2010/main" val="4205938989"/>
              </p:ext>
            </p:extLst>
          </p:nvPr>
        </p:nvGraphicFramePr>
        <p:xfrm>
          <a:off x="2548577" y="679694"/>
          <a:ext cx="4028813" cy="250126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2" name="Chart 51"/>
          <p:cNvGraphicFramePr/>
          <p:nvPr>
            <p:extLst>
              <p:ext uri="{D42A27DB-BD31-4B8C-83A1-F6EECF244321}">
                <p14:modId xmlns:p14="http://schemas.microsoft.com/office/powerpoint/2010/main" val="2354537858"/>
              </p:ext>
            </p:extLst>
          </p:nvPr>
        </p:nvGraphicFramePr>
        <p:xfrm>
          <a:off x="6073211" y="713004"/>
          <a:ext cx="3134696" cy="381140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585598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665246" y="693734"/>
            <a:ext cx="3279957" cy="276999"/>
          </a:xfrm>
          <a:prstGeom prst="rect">
            <a:avLst/>
          </a:prstGeom>
        </p:spPr>
        <p:txBody>
          <a:bodyPr vert="horz" wrap="square" lIns="0" tIns="0" rIns="0" bIns="0" rtlCol="0" anchor="t">
            <a:spAutoFit/>
          </a:bodyPr>
          <a:lstStyle>
            <a:lvl1pPr algn="l" defTabSz="924282" rtl="0" eaLnBrk="1" latinLnBrk="0" hangingPunct="1">
              <a:lnSpc>
                <a:spcPct val="90000"/>
              </a:lnSpc>
              <a:spcBef>
                <a:spcPts val="408"/>
              </a:spcBef>
              <a:buNone/>
              <a:tabLst/>
              <a:defRPr sz="3300" b="1" kern="1200" baseline="0">
                <a:solidFill>
                  <a:schemeClr val="tx1"/>
                </a:solidFill>
                <a:latin typeface="+mj-lt"/>
                <a:ea typeface="+mj-ea"/>
                <a:cs typeface="+mj-cs"/>
              </a:defRPr>
            </a:lvl1pPr>
          </a:lstStyle>
          <a:p>
            <a:r>
              <a:rPr lang="hr-HR" sz="2000" u="sng" dirty="0">
                <a:solidFill>
                  <a:schemeClr val="accent1"/>
                </a:solidFill>
              </a:rPr>
              <a:t>„Spiralnost životne povijesti”</a:t>
            </a:r>
          </a:p>
        </p:txBody>
      </p:sp>
      <p:sp>
        <p:nvSpPr>
          <p:cNvPr id="4" name="Rectangle 3"/>
          <p:cNvSpPr/>
          <p:nvPr/>
        </p:nvSpPr>
        <p:spPr>
          <a:xfrm>
            <a:off x="330821" y="2736523"/>
            <a:ext cx="3497235" cy="1938992"/>
          </a:xfrm>
          <a:prstGeom prst="rect">
            <a:avLst/>
          </a:prstGeom>
        </p:spPr>
        <p:txBody>
          <a:bodyPr wrap="square">
            <a:spAutoFit/>
          </a:bodyPr>
          <a:lstStyle/>
          <a:p>
            <a:pPr marL="180975" indent="-180975">
              <a:buFont typeface="Wingdings" panose="05000000000000000000" pitchFamily="2" charset="2"/>
              <a:buChar char="§"/>
            </a:pPr>
            <a:r>
              <a:rPr lang="hr-HR" sz="1500" dirty="0">
                <a:solidFill>
                  <a:schemeClr val="tx2"/>
                </a:solidFill>
                <a:latin typeface="Calibri" panose="020F0502020204030204" pitchFamily="34" charset="0"/>
                <a:ea typeface="Calibri" panose="020F0502020204030204" pitchFamily="34" charset="0"/>
                <a:cs typeface="Times New Roman" panose="02020603050405020304" pitchFamily="18" charset="0"/>
              </a:rPr>
              <a:t>Dinamičan tok profesionalnog života, česta promjena poslova</a:t>
            </a:r>
          </a:p>
          <a:p>
            <a:pPr marL="180975" indent="-180975">
              <a:buFont typeface="Wingdings" panose="05000000000000000000" pitchFamily="2" charset="2"/>
              <a:buChar char="§"/>
            </a:pPr>
            <a:r>
              <a:rPr lang="hr-HR" sz="1500" dirty="0">
                <a:solidFill>
                  <a:schemeClr val="tx2"/>
                </a:solidFill>
                <a:latin typeface="Calibri" panose="020F0502020204030204" pitchFamily="34" charset="0"/>
                <a:ea typeface="Calibri" panose="020F0502020204030204" pitchFamily="34" charset="0"/>
                <a:cs typeface="Times New Roman" panose="02020603050405020304" pitchFamily="18" charset="0"/>
              </a:rPr>
              <a:t>Česta promjena </a:t>
            </a:r>
            <a:r>
              <a:rPr lang="hr-HR" sz="1500" dirty="0" err="1">
                <a:solidFill>
                  <a:schemeClr val="tx2"/>
                </a:solidFill>
                <a:latin typeface="Calibri" panose="020F0502020204030204" pitchFamily="34" charset="0"/>
                <a:ea typeface="Calibri" panose="020F0502020204030204" pitchFamily="34" charset="0"/>
                <a:cs typeface="Times New Roman" panose="02020603050405020304" pitchFamily="18" charset="0"/>
              </a:rPr>
              <a:t>socio</a:t>
            </a:r>
            <a:r>
              <a:rPr lang="hr-HR" sz="1500" dirty="0">
                <a:solidFill>
                  <a:schemeClr val="tx2"/>
                </a:solidFill>
                <a:latin typeface="Calibri" panose="020F0502020204030204" pitchFamily="34" charset="0"/>
                <a:ea typeface="Calibri" panose="020F0502020204030204" pitchFamily="34" charset="0"/>
                <a:cs typeface="Times New Roman" panose="02020603050405020304" pitchFamily="18" charset="0"/>
              </a:rPr>
              <a:t>-profesionalnih pozicija</a:t>
            </a:r>
          </a:p>
          <a:p>
            <a:pPr marL="180975" indent="-180975">
              <a:buFont typeface="Wingdings" panose="05000000000000000000" pitchFamily="2" charset="2"/>
              <a:buChar char="§"/>
            </a:pPr>
            <a:r>
              <a:rPr lang="hr-HR" sz="1500" dirty="0">
                <a:solidFill>
                  <a:schemeClr val="tx2"/>
                </a:solidFill>
                <a:latin typeface="Calibri" panose="020F0502020204030204" pitchFamily="34" charset="0"/>
                <a:ea typeface="Calibri" panose="020F0502020204030204" pitchFamily="34" charset="0"/>
                <a:cs typeface="Times New Roman" panose="02020603050405020304" pitchFamily="18" charset="0"/>
              </a:rPr>
              <a:t>Život obilježen većim brojem perioda zaposlenosti i nezaposlenosti, profesionalno kruženje i snalaženje</a:t>
            </a:r>
          </a:p>
          <a:p>
            <a:pPr marL="180975" indent="-180975">
              <a:buFont typeface="Wingdings" panose="05000000000000000000" pitchFamily="2" charset="2"/>
              <a:buChar char="§"/>
            </a:pPr>
            <a:r>
              <a:rPr lang="hr-HR" sz="1500" dirty="0">
                <a:solidFill>
                  <a:schemeClr val="tx2"/>
                </a:solidFill>
                <a:latin typeface="Calibri" panose="020F0502020204030204" pitchFamily="34" charset="0"/>
                <a:ea typeface="Calibri" panose="020F0502020204030204" pitchFamily="34" charset="0"/>
                <a:cs typeface="Times New Roman" panose="02020603050405020304" pitchFamily="18" charset="0"/>
              </a:rPr>
              <a:t>U mnogim slučajevima „rad na crno“ </a:t>
            </a:r>
            <a:endParaRPr lang="hr-HR" sz="1500" dirty="0">
              <a:solidFill>
                <a:schemeClr val="tx2"/>
              </a:solidFill>
            </a:endParaRPr>
          </a:p>
        </p:txBody>
      </p:sp>
      <p:sp>
        <p:nvSpPr>
          <p:cNvPr id="5" name="Rectangle: Rounded Corners 4"/>
          <p:cNvSpPr/>
          <p:nvPr/>
        </p:nvSpPr>
        <p:spPr>
          <a:xfrm>
            <a:off x="252920" y="2736523"/>
            <a:ext cx="3673372" cy="1973204"/>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700"/>
          </a:p>
        </p:txBody>
      </p:sp>
      <p:sp>
        <p:nvSpPr>
          <p:cNvPr id="6" name="Rectangle 5"/>
          <p:cNvSpPr/>
          <p:nvPr/>
        </p:nvSpPr>
        <p:spPr>
          <a:xfrm>
            <a:off x="252920" y="1182218"/>
            <a:ext cx="7206793" cy="782522"/>
          </a:xfrm>
          <a:prstGeom prst="rect">
            <a:avLst/>
          </a:prstGeom>
        </p:spPr>
        <p:txBody>
          <a:bodyPr wrap="square">
            <a:spAutoFit/>
          </a:bodyPr>
          <a:lstStyle/>
          <a:p>
            <a:pPr algn="just">
              <a:lnSpc>
                <a:spcPct val="115000"/>
              </a:lnSpc>
              <a:spcAft>
                <a:spcPts val="0"/>
              </a:spcAft>
            </a:pPr>
            <a:r>
              <a:rPr lang="hr-HR" sz="1300" i="1" dirty="0">
                <a:solidFill>
                  <a:schemeClr val="accent1"/>
                </a:solidFill>
                <a:latin typeface="Calibri" panose="020F0502020204030204" pitchFamily="34" charset="0"/>
                <a:ea typeface="Yu Mincho"/>
                <a:cs typeface="MS Sans Serif"/>
              </a:rPr>
              <a:t>Moje putovanje nije išlo linearno, ja se tješim da je spiralno, da kružim nekako sa svim različitim stvarčicama i drugim stvarima također kojima sam se bavio kasnije u životu, ali da ipak ide to prema gore.</a:t>
            </a:r>
            <a:endParaRPr lang="hr-HR" sz="13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925033" y="1676397"/>
            <a:ext cx="7910623" cy="1242648"/>
          </a:xfrm>
          <a:prstGeom prst="rect">
            <a:avLst/>
          </a:prstGeom>
        </p:spPr>
        <p:txBody>
          <a:bodyPr wrap="square">
            <a:spAutoFit/>
          </a:bodyPr>
          <a:lstStyle/>
          <a:p>
            <a:pPr algn="just">
              <a:lnSpc>
                <a:spcPct val="115000"/>
              </a:lnSpc>
              <a:spcAft>
                <a:spcPts val="0"/>
              </a:spcAft>
            </a:pPr>
            <a:r>
              <a:rPr lang="hr-HR" sz="1300" i="1" dirty="0">
                <a:solidFill>
                  <a:schemeClr val="accent1"/>
                </a:solidFill>
                <a:latin typeface="Calibri" panose="020F0502020204030204" pitchFamily="34" charset="0"/>
                <a:ea typeface="Yu Mincho"/>
                <a:cs typeface="MS Sans Serif"/>
              </a:rPr>
              <a:t>Radio sam sve i svašta, željan svog novca kao mlad, nisam se ustručavao ništa raditi: od teških fizičkih poslova, iskrcavanja brašna s kamiona, pa nadalje. Nakon vojske dvije godine, ukazala se prilika da radim vani na brodu, gdje sam radio šest godina. Nakon toga na autocesti, onda u brodogradilištu, a zadnjih 15 godina u profesionalnoj postrojbi grada Splita. </a:t>
            </a:r>
            <a:endParaRPr lang="hr-HR" sz="1300"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hr-HR" sz="1300" dirty="0">
                <a:latin typeface="Calibri" panose="020F0502020204030204" pitchFamily="34" charset="0"/>
                <a:ea typeface="Times New Roman" panose="02020603050405020304" pitchFamily="18" charset="0"/>
                <a:cs typeface="Times New Roman" panose="02020603050405020304" pitchFamily="18" charset="0"/>
              </a:rPr>
              <a:t> </a:t>
            </a:r>
            <a:endParaRPr lang="hr-HR" sz="13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7" name="Chevron 27"/>
          <p:cNvSpPr/>
          <p:nvPr/>
        </p:nvSpPr>
        <p:spPr>
          <a:xfrm>
            <a:off x="4004193" y="2699768"/>
            <a:ext cx="331863" cy="204671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chemeClr val="tx1"/>
              </a:solidFill>
            </a:endParaRPr>
          </a:p>
        </p:txBody>
      </p:sp>
      <p:sp>
        <p:nvSpPr>
          <p:cNvPr id="8" name="Rectangle 7"/>
          <p:cNvSpPr/>
          <p:nvPr/>
        </p:nvSpPr>
        <p:spPr>
          <a:xfrm>
            <a:off x="4305225" y="2699768"/>
            <a:ext cx="4710906" cy="2046714"/>
          </a:xfrm>
          <a:prstGeom prst="rect">
            <a:avLst/>
          </a:prstGeom>
        </p:spPr>
        <p:txBody>
          <a:bodyPr wrap="square">
            <a:spAutoFit/>
          </a:bodyPr>
          <a:lstStyle/>
          <a:p>
            <a:pPr marL="180975" indent="-180975" algn="just">
              <a:buFont typeface="Wingdings" panose="05000000000000000000" pitchFamily="2" charset="2"/>
              <a:buChar char="§"/>
            </a:pPr>
            <a:r>
              <a:rPr lang="hr-HR" sz="1300" dirty="0">
                <a:solidFill>
                  <a:schemeClr val="tx2"/>
                </a:solidFill>
                <a:latin typeface="Calibri" panose="020F0502020204030204" pitchFamily="34" charset="0"/>
                <a:ea typeface="Calibri" panose="020F0502020204030204" pitchFamily="34" charset="0"/>
                <a:cs typeface="Times New Roman" panose="02020603050405020304" pitchFamily="18" charset="0"/>
              </a:rPr>
              <a:t>Jedan od mogućih kontekstualnih pokretača ulaska u proces obrazovanja. </a:t>
            </a:r>
          </a:p>
          <a:p>
            <a:pPr marL="180975" indent="-180975" algn="just">
              <a:buFont typeface="Wingdings" panose="05000000000000000000" pitchFamily="2" charset="2"/>
              <a:buChar char="§"/>
            </a:pPr>
            <a:endParaRPr lang="hr-HR" sz="5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marL="180975" indent="-180975" algn="just">
              <a:buFont typeface="Wingdings" panose="05000000000000000000" pitchFamily="2" charset="2"/>
              <a:buChar char="§"/>
            </a:pPr>
            <a:r>
              <a:rPr lang="hr-HR" sz="1300" dirty="0">
                <a:solidFill>
                  <a:schemeClr val="tx2"/>
                </a:solidFill>
                <a:latin typeface="Calibri" panose="020F0502020204030204" pitchFamily="34" charset="0"/>
                <a:ea typeface="Calibri" panose="020F0502020204030204" pitchFamily="34" charset="0"/>
                <a:cs typeface="Times New Roman" panose="02020603050405020304" pitchFamily="18" charset="0"/>
              </a:rPr>
              <a:t>Spiralnost životne povijest - kontekst unutar kojeg se pojavljuju specifični motivi koji pokreću odrasle osobe na obrazovanje. </a:t>
            </a:r>
          </a:p>
          <a:p>
            <a:pPr marL="180975" indent="-180975" algn="just">
              <a:buFont typeface="Wingdings" panose="05000000000000000000" pitchFamily="2" charset="2"/>
              <a:buChar char="§"/>
            </a:pPr>
            <a:endParaRPr lang="hr-HR" sz="5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marL="180975" indent="-180975" algn="just">
              <a:buFont typeface="Wingdings" panose="05000000000000000000" pitchFamily="2" charset="2"/>
              <a:buChar char="§"/>
            </a:pPr>
            <a:r>
              <a:rPr lang="hr-HR" sz="1300" dirty="0">
                <a:solidFill>
                  <a:schemeClr val="tx2"/>
                </a:solidFill>
                <a:latin typeface="Calibri" panose="020F0502020204030204" pitchFamily="34" charset="0"/>
                <a:ea typeface="Calibri" panose="020F0502020204030204" pitchFamily="34" charset="0"/>
                <a:cs typeface="Times New Roman" panose="02020603050405020304" pitchFamily="18" charset="0"/>
              </a:rPr>
              <a:t>Očekivani ishod obrazovanja može se na najvišoj razini općenitosti tumačiti kao želja za prekidanjem spiralnosti životnog toka, a sama kvalifikacija (bilo formalna bilo neformalna) kao moguća uporišna točka za uspostavljanje životnog puta većeg stupnja linearnosti. </a:t>
            </a:r>
            <a:endParaRPr lang="hr-HR" sz="1300" dirty="0">
              <a:solidFill>
                <a:schemeClr val="tx2"/>
              </a:solidFill>
            </a:endParaRPr>
          </a:p>
        </p:txBody>
      </p:sp>
      <p:sp>
        <p:nvSpPr>
          <p:cNvPr id="10" name="Title 1"/>
          <p:cNvSpPr txBox="1">
            <a:spLocks/>
          </p:cNvSpPr>
          <p:nvPr/>
        </p:nvSpPr>
        <p:spPr>
          <a:xfrm>
            <a:off x="242718" y="163701"/>
            <a:ext cx="6687032" cy="318549"/>
          </a:xfrm>
          <a:prstGeom prst="rect">
            <a:avLst/>
          </a:prstGeom>
        </p:spPr>
        <p:txBody>
          <a:bodyPr vert="horz" wrap="square" lIns="0" tIns="0" rIns="0" bIns="0" rtlCol="0" anchor="t">
            <a:spAutoFit/>
          </a:bodyPr>
          <a:lstStyle>
            <a:lvl1pPr algn="l" defTabSz="924282" rtl="0" eaLnBrk="1" latinLnBrk="0" hangingPunct="1">
              <a:lnSpc>
                <a:spcPct val="90000"/>
              </a:lnSpc>
              <a:spcBef>
                <a:spcPts val="408"/>
              </a:spcBef>
              <a:buNone/>
              <a:tabLst/>
              <a:defRPr sz="3300" b="1" kern="1200" baseline="0">
                <a:solidFill>
                  <a:schemeClr val="tx1"/>
                </a:solidFill>
                <a:latin typeface="+mj-lt"/>
                <a:ea typeface="+mj-ea"/>
                <a:cs typeface="+mj-cs"/>
              </a:defRPr>
            </a:lvl1pPr>
          </a:lstStyle>
          <a:p>
            <a:r>
              <a:rPr lang="hr-HR" sz="2300" dirty="0">
                <a:solidFill>
                  <a:schemeClr val="tx2"/>
                </a:solidFill>
              </a:rPr>
              <a:t>Tko su sudionici u programima obrazovanja odraslih?</a:t>
            </a:r>
          </a:p>
        </p:txBody>
      </p:sp>
    </p:spTree>
    <p:extLst>
      <p:ext uri="{BB962C8B-B14F-4D97-AF65-F5344CB8AC3E}">
        <p14:creationId xmlns:p14="http://schemas.microsoft.com/office/powerpoint/2010/main" val="733869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32781" y="205743"/>
            <a:ext cx="6390975" cy="332399"/>
          </a:xfrm>
          <a:prstGeom prst="rect">
            <a:avLst/>
          </a:prstGeom>
        </p:spPr>
        <p:txBody>
          <a:bodyPr vert="horz" wrap="square" lIns="0" tIns="0" rIns="0" bIns="0" rtlCol="0" anchor="t">
            <a:spAutoFit/>
          </a:bodyPr>
          <a:lstStyle>
            <a:lvl1pPr algn="l" defTabSz="924282" rtl="0" eaLnBrk="1" latinLnBrk="0" hangingPunct="1">
              <a:lnSpc>
                <a:spcPct val="90000"/>
              </a:lnSpc>
              <a:spcBef>
                <a:spcPts val="408"/>
              </a:spcBef>
              <a:buNone/>
              <a:tabLst/>
              <a:defRPr sz="3300" b="1" kern="1200" baseline="0">
                <a:solidFill>
                  <a:schemeClr val="tx1"/>
                </a:solidFill>
                <a:latin typeface="+mj-lt"/>
                <a:ea typeface="+mj-ea"/>
                <a:cs typeface="+mj-cs"/>
              </a:defRPr>
            </a:lvl1pPr>
          </a:lstStyle>
          <a:p>
            <a:r>
              <a:rPr lang="hr-HR" sz="2400" dirty="0">
                <a:solidFill>
                  <a:schemeClr val="tx2"/>
                </a:solidFill>
              </a:rPr>
              <a:t>U kojim obrazovnim programima su sudjelovali?</a:t>
            </a:r>
          </a:p>
        </p:txBody>
      </p:sp>
      <p:graphicFrame>
        <p:nvGraphicFramePr>
          <p:cNvPr id="4" name="Table 3"/>
          <p:cNvGraphicFramePr>
            <a:graphicFrameLocks noGrp="1"/>
          </p:cNvGraphicFramePr>
          <p:nvPr>
            <p:extLst>
              <p:ext uri="{D42A27DB-BD31-4B8C-83A1-F6EECF244321}">
                <p14:modId xmlns:p14="http://schemas.microsoft.com/office/powerpoint/2010/main" val="4001691822"/>
              </p:ext>
            </p:extLst>
          </p:nvPr>
        </p:nvGraphicFramePr>
        <p:xfrm>
          <a:off x="243873" y="1638864"/>
          <a:ext cx="3673372" cy="2641602"/>
        </p:xfrm>
        <a:graphic>
          <a:graphicData uri="http://schemas.openxmlformats.org/drawingml/2006/table">
            <a:tbl>
              <a:tblPr firstRow="1" firstCol="1" bandRow="1">
                <a:tableStyleId>{2D5ABB26-0587-4C30-8999-92F81FD0307C}</a:tableStyleId>
              </a:tblPr>
              <a:tblGrid>
                <a:gridCol w="2880229">
                  <a:extLst>
                    <a:ext uri="{9D8B030D-6E8A-4147-A177-3AD203B41FA5}">
                      <a16:colId xmlns:a16="http://schemas.microsoft.com/office/drawing/2014/main" xmlns="" val="2777415137"/>
                    </a:ext>
                  </a:extLst>
                </a:gridCol>
                <a:gridCol w="793143">
                  <a:extLst>
                    <a:ext uri="{9D8B030D-6E8A-4147-A177-3AD203B41FA5}">
                      <a16:colId xmlns:a16="http://schemas.microsoft.com/office/drawing/2014/main" xmlns="" val="1444237215"/>
                    </a:ext>
                  </a:extLst>
                </a:gridCol>
              </a:tblGrid>
              <a:tr h="271132">
                <a:tc>
                  <a:txBody>
                    <a:bodyPr/>
                    <a:lstStyle/>
                    <a:p>
                      <a:pPr>
                        <a:lnSpc>
                          <a:spcPct val="115000"/>
                        </a:lnSpc>
                        <a:spcAft>
                          <a:spcPts val="0"/>
                        </a:spcAft>
                      </a:pPr>
                      <a:r>
                        <a:rPr lang="hr-HR" sz="1100" dirty="0">
                          <a:solidFill>
                            <a:schemeClr val="tx2"/>
                          </a:solidFill>
                          <a:effectLst/>
                        </a:rPr>
                        <a:t>Osnovna škola</a:t>
                      </a:r>
                      <a:endParaRPr lang="hr-HR"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3381" marR="63381" marT="0" marB="0" anchor="ctr"/>
                </a:tc>
                <a:tc>
                  <a:txBody>
                    <a:bodyPr/>
                    <a:lstStyle/>
                    <a:p>
                      <a:pPr algn="ctr">
                        <a:lnSpc>
                          <a:spcPct val="115000"/>
                        </a:lnSpc>
                        <a:spcAft>
                          <a:spcPts val="0"/>
                        </a:spcAft>
                      </a:pPr>
                      <a:r>
                        <a:rPr lang="hr-HR" sz="1100">
                          <a:solidFill>
                            <a:schemeClr val="tx2"/>
                          </a:solidFill>
                          <a:effectLst/>
                        </a:rPr>
                        <a:t>0,07%</a:t>
                      </a:r>
                      <a:endParaRPr lang="hr-HR"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3381" marR="63381" marT="0" marB="0" anchor="b"/>
                </a:tc>
                <a:extLst>
                  <a:ext uri="{0D108BD9-81ED-4DB2-BD59-A6C34878D82A}">
                    <a16:rowId xmlns:a16="http://schemas.microsoft.com/office/drawing/2014/main" xmlns="" val="3771984988"/>
                  </a:ext>
                </a:extLst>
              </a:tr>
              <a:tr h="271132">
                <a:tc>
                  <a:txBody>
                    <a:bodyPr/>
                    <a:lstStyle/>
                    <a:p>
                      <a:pPr>
                        <a:lnSpc>
                          <a:spcPct val="115000"/>
                        </a:lnSpc>
                        <a:spcAft>
                          <a:spcPts val="0"/>
                        </a:spcAft>
                      </a:pPr>
                      <a:r>
                        <a:rPr lang="hr-HR" sz="1100" dirty="0">
                          <a:solidFill>
                            <a:schemeClr val="tx2"/>
                          </a:solidFill>
                          <a:effectLst/>
                        </a:rPr>
                        <a:t>Strukovni program u trajanju do 2 godine</a:t>
                      </a:r>
                      <a:endParaRPr lang="hr-HR"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3381" marR="63381" marT="0" marB="0" anchor="ctr"/>
                </a:tc>
                <a:tc>
                  <a:txBody>
                    <a:bodyPr/>
                    <a:lstStyle/>
                    <a:p>
                      <a:pPr algn="ctr">
                        <a:lnSpc>
                          <a:spcPct val="115000"/>
                        </a:lnSpc>
                        <a:spcAft>
                          <a:spcPts val="0"/>
                        </a:spcAft>
                      </a:pPr>
                      <a:r>
                        <a:rPr lang="hr-HR" sz="1100" dirty="0">
                          <a:solidFill>
                            <a:schemeClr val="tx2"/>
                          </a:solidFill>
                          <a:effectLst/>
                        </a:rPr>
                        <a:t>0,46%</a:t>
                      </a:r>
                      <a:endParaRPr lang="hr-HR"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3381" marR="63381" marT="0" marB="0" anchor="b"/>
                </a:tc>
                <a:extLst>
                  <a:ext uri="{0D108BD9-81ED-4DB2-BD59-A6C34878D82A}">
                    <a16:rowId xmlns:a16="http://schemas.microsoft.com/office/drawing/2014/main" xmlns="" val="2880835076"/>
                  </a:ext>
                </a:extLst>
              </a:tr>
              <a:tr h="388740">
                <a:tc>
                  <a:txBody>
                    <a:bodyPr/>
                    <a:lstStyle/>
                    <a:p>
                      <a:pPr>
                        <a:lnSpc>
                          <a:spcPct val="115000"/>
                        </a:lnSpc>
                        <a:spcAft>
                          <a:spcPts val="0"/>
                        </a:spcAft>
                      </a:pPr>
                      <a:r>
                        <a:rPr lang="hr-HR" sz="1100" dirty="0">
                          <a:solidFill>
                            <a:schemeClr val="tx2"/>
                          </a:solidFill>
                          <a:effectLst/>
                        </a:rPr>
                        <a:t>Trogodišnja strukovna škola (škola za industrijska, obrtnička, zanatska zanimanja i sl.)</a:t>
                      </a:r>
                      <a:endParaRPr lang="hr-HR"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3381" marR="63381" marT="0" marB="0" anchor="ctr"/>
                </a:tc>
                <a:tc>
                  <a:txBody>
                    <a:bodyPr/>
                    <a:lstStyle/>
                    <a:p>
                      <a:pPr algn="ctr">
                        <a:lnSpc>
                          <a:spcPct val="115000"/>
                        </a:lnSpc>
                        <a:spcAft>
                          <a:spcPts val="0"/>
                        </a:spcAft>
                      </a:pPr>
                      <a:r>
                        <a:rPr lang="hr-HR" sz="1100">
                          <a:solidFill>
                            <a:schemeClr val="tx2"/>
                          </a:solidFill>
                          <a:effectLst/>
                        </a:rPr>
                        <a:t>0,22%</a:t>
                      </a:r>
                      <a:endParaRPr lang="hr-HR"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3381" marR="63381" marT="0" marB="0" anchor="b"/>
                </a:tc>
                <a:extLst>
                  <a:ext uri="{0D108BD9-81ED-4DB2-BD59-A6C34878D82A}">
                    <a16:rowId xmlns:a16="http://schemas.microsoft.com/office/drawing/2014/main" xmlns="" val="4095307545"/>
                  </a:ext>
                </a:extLst>
              </a:tr>
              <a:tr h="388740">
                <a:tc>
                  <a:txBody>
                    <a:bodyPr/>
                    <a:lstStyle/>
                    <a:p>
                      <a:pPr>
                        <a:lnSpc>
                          <a:spcPct val="115000"/>
                        </a:lnSpc>
                        <a:spcAft>
                          <a:spcPts val="0"/>
                        </a:spcAft>
                      </a:pPr>
                      <a:r>
                        <a:rPr lang="hr-HR" sz="1100" dirty="0">
                          <a:solidFill>
                            <a:schemeClr val="tx2"/>
                          </a:solidFill>
                          <a:effectLst/>
                        </a:rPr>
                        <a:t>Četverogodišnja strukovna škola (tehnička, ekonomska, medicinska, umjetnička itd.)</a:t>
                      </a:r>
                      <a:endParaRPr lang="hr-HR"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3381" marR="63381" marT="0" marB="0" anchor="ctr"/>
                </a:tc>
                <a:tc>
                  <a:txBody>
                    <a:bodyPr/>
                    <a:lstStyle/>
                    <a:p>
                      <a:pPr algn="ctr">
                        <a:lnSpc>
                          <a:spcPct val="115000"/>
                        </a:lnSpc>
                        <a:spcAft>
                          <a:spcPts val="0"/>
                        </a:spcAft>
                      </a:pPr>
                      <a:r>
                        <a:rPr lang="hr-HR" sz="1100">
                          <a:solidFill>
                            <a:schemeClr val="tx2"/>
                          </a:solidFill>
                          <a:effectLst/>
                        </a:rPr>
                        <a:t>0,75%</a:t>
                      </a:r>
                      <a:endParaRPr lang="hr-HR"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3381" marR="63381" marT="0" marB="0" anchor="b"/>
                </a:tc>
                <a:extLst>
                  <a:ext uri="{0D108BD9-81ED-4DB2-BD59-A6C34878D82A}">
                    <a16:rowId xmlns:a16="http://schemas.microsoft.com/office/drawing/2014/main" xmlns="" val="2149317340"/>
                  </a:ext>
                </a:extLst>
              </a:tr>
              <a:tr h="211272">
                <a:tc>
                  <a:txBody>
                    <a:bodyPr/>
                    <a:lstStyle/>
                    <a:p>
                      <a:pPr>
                        <a:lnSpc>
                          <a:spcPct val="115000"/>
                        </a:lnSpc>
                        <a:spcAft>
                          <a:spcPts val="0"/>
                        </a:spcAft>
                      </a:pPr>
                      <a:r>
                        <a:rPr lang="hr-HR" sz="1100" dirty="0">
                          <a:solidFill>
                            <a:schemeClr val="tx2"/>
                          </a:solidFill>
                          <a:effectLst/>
                        </a:rPr>
                        <a:t>Gimnazija</a:t>
                      </a:r>
                      <a:endParaRPr lang="hr-HR"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3381" marR="63381" marT="0" marB="0" anchor="ctr"/>
                </a:tc>
                <a:tc>
                  <a:txBody>
                    <a:bodyPr/>
                    <a:lstStyle/>
                    <a:p>
                      <a:pPr algn="ctr">
                        <a:lnSpc>
                          <a:spcPct val="115000"/>
                        </a:lnSpc>
                        <a:spcAft>
                          <a:spcPts val="0"/>
                        </a:spcAft>
                      </a:pPr>
                      <a:r>
                        <a:rPr lang="hr-HR" sz="1100">
                          <a:solidFill>
                            <a:schemeClr val="tx2"/>
                          </a:solidFill>
                          <a:effectLst/>
                        </a:rPr>
                        <a:t>0,06%</a:t>
                      </a:r>
                      <a:endParaRPr lang="hr-HR"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3381" marR="63381" marT="0" marB="0" anchor="b"/>
                </a:tc>
                <a:extLst>
                  <a:ext uri="{0D108BD9-81ED-4DB2-BD59-A6C34878D82A}">
                    <a16:rowId xmlns:a16="http://schemas.microsoft.com/office/drawing/2014/main" xmlns="" val="2986446291"/>
                  </a:ext>
                </a:extLst>
              </a:tr>
              <a:tr h="246484">
                <a:tc>
                  <a:txBody>
                    <a:bodyPr/>
                    <a:lstStyle/>
                    <a:p>
                      <a:pPr>
                        <a:lnSpc>
                          <a:spcPct val="115000"/>
                        </a:lnSpc>
                        <a:spcAft>
                          <a:spcPts val="0"/>
                        </a:spcAft>
                      </a:pPr>
                      <a:r>
                        <a:rPr lang="hr-HR" sz="1100" dirty="0">
                          <a:solidFill>
                            <a:schemeClr val="tx2"/>
                          </a:solidFill>
                          <a:effectLst/>
                        </a:rPr>
                        <a:t>Stručni studij ili visoka škola</a:t>
                      </a:r>
                      <a:endParaRPr lang="hr-HR"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3381" marR="63381" marT="0" marB="0" anchor="ctr"/>
                </a:tc>
                <a:tc>
                  <a:txBody>
                    <a:bodyPr/>
                    <a:lstStyle/>
                    <a:p>
                      <a:pPr algn="ctr">
                        <a:lnSpc>
                          <a:spcPct val="115000"/>
                        </a:lnSpc>
                        <a:spcAft>
                          <a:spcPts val="0"/>
                        </a:spcAft>
                      </a:pPr>
                      <a:r>
                        <a:rPr lang="hr-HR" sz="1100">
                          <a:solidFill>
                            <a:schemeClr val="tx2"/>
                          </a:solidFill>
                          <a:effectLst/>
                        </a:rPr>
                        <a:t>2,08%</a:t>
                      </a:r>
                      <a:endParaRPr lang="hr-HR"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3381" marR="63381" marT="0" marB="0" anchor="b"/>
                </a:tc>
                <a:extLst>
                  <a:ext uri="{0D108BD9-81ED-4DB2-BD59-A6C34878D82A}">
                    <a16:rowId xmlns:a16="http://schemas.microsoft.com/office/drawing/2014/main" xmlns="" val="3075013147"/>
                  </a:ext>
                </a:extLst>
              </a:tr>
              <a:tr h="246484">
                <a:tc>
                  <a:txBody>
                    <a:bodyPr/>
                    <a:lstStyle/>
                    <a:p>
                      <a:pPr>
                        <a:lnSpc>
                          <a:spcPct val="115000"/>
                        </a:lnSpc>
                        <a:spcAft>
                          <a:spcPts val="0"/>
                        </a:spcAft>
                      </a:pPr>
                      <a:r>
                        <a:rPr lang="hr-HR" sz="1100" dirty="0">
                          <a:solidFill>
                            <a:schemeClr val="tx2"/>
                          </a:solidFill>
                          <a:effectLst/>
                        </a:rPr>
                        <a:t>Preddiplomski sveučilišni studij</a:t>
                      </a:r>
                      <a:endParaRPr lang="hr-HR"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3381" marR="63381" marT="0" marB="0" anchor="ctr"/>
                </a:tc>
                <a:tc>
                  <a:txBody>
                    <a:bodyPr/>
                    <a:lstStyle/>
                    <a:p>
                      <a:pPr algn="ctr">
                        <a:lnSpc>
                          <a:spcPct val="115000"/>
                        </a:lnSpc>
                        <a:spcAft>
                          <a:spcPts val="0"/>
                        </a:spcAft>
                      </a:pPr>
                      <a:r>
                        <a:rPr lang="hr-HR" sz="1100">
                          <a:solidFill>
                            <a:schemeClr val="tx2"/>
                          </a:solidFill>
                          <a:effectLst/>
                        </a:rPr>
                        <a:t>0,98%</a:t>
                      </a:r>
                      <a:endParaRPr lang="hr-HR"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3381" marR="63381" marT="0" marB="0" anchor="b"/>
                </a:tc>
                <a:extLst>
                  <a:ext uri="{0D108BD9-81ED-4DB2-BD59-A6C34878D82A}">
                    <a16:rowId xmlns:a16="http://schemas.microsoft.com/office/drawing/2014/main" xmlns="" val="3816632180"/>
                  </a:ext>
                </a:extLst>
              </a:tr>
              <a:tr h="228878">
                <a:tc>
                  <a:txBody>
                    <a:bodyPr/>
                    <a:lstStyle/>
                    <a:p>
                      <a:pPr>
                        <a:lnSpc>
                          <a:spcPct val="115000"/>
                        </a:lnSpc>
                        <a:spcAft>
                          <a:spcPts val="0"/>
                        </a:spcAft>
                      </a:pPr>
                      <a:r>
                        <a:rPr lang="hr-HR" sz="1100">
                          <a:solidFill>
                            <a:schemeClr val="tx2"/>
                          </a:solidFill>
                          <a:effectLst/>
                        </a:rPr>
                        <a:t>Diplomski ili integrirani sveučilišni studij</a:t>
                      </a:r>
                      <a:endParaRPr lang="hr-HR"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3381" marR="63381" marT="0" marB="0" anchor="ctr"/>
                </a:tc>
                <a:tc>
                  <a:txBody>
                    <a:bodyPr/>
                    <a:lstStyle/>
                    <a:p>
                      <a:pPr algn="ctr">
                        <a:lnSpc>
                          <a:spcPct val="115000"/>
                        </a:lnSpc>
                        <a:spcAft>
                          <a:spcPts val="0"/>
                        </a:spcAft>
                      </a:pPr>
                      <a:r>
                        <a:rPr lang="hr-HR" sz="1100" dirty="0">
                          <a:solidFill>
                            <a:schemeClr val="tx2"/>
                          </a:solidFill>
                          <a:effectLst/>
                        </a:rPr>
                        <a:t>1,68%</a:t>
                      </a:r>
                      <a:endParaRPr lang="hr-HR"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3381" marR="63381" marT="0" marB="0" anchor="b"/>
                </a:tc>
                <a:extLst>
                  <a:ext uri="{0D108BD9-81ED-4DB2-BD59-A6C34878D82A}">
                    <a16:rowId xmlns:a16="http://schemas.microsoft.com/office/drawing/2014/main" xmlns="" val="922705158"/>
                  </a:ext>
                </a:extLst>
              </a:tr>
              <a:tr h="194370">
                <a:tc>
                  <a:txBody>
                    <a:bodyPr/>
                    <a:lstStyle/>
                    <a:p>
                      <a:pPr>
                        <a:lnSpc>
                          <a:spcPct val="115000"/>
                        </a:lnSpc>
                        <a:spcAft>
                          <a:spcPts val="0"/>
                        </a:spcAft>
                      </a:pPr>
                      <a:r>
                        <a:rPr lang="hr-HR" sz="1100">
                          <a:solidFill>
                            <a:schemeClr val="tx2"/>
                          </a:solidFill>
                          <a:effectLst/>
                        </a:rPr>
                        <a:t>Postdiplomski sveučilišni studij</a:t>
                      </a:r>
                      <a:endParaRPr lang="hr-HR"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3381" marR="63381" marT="0" marB="0" anchor="ctr"/>
                </a:tc>
                <a:tc>
                  <a:txBody>
                    <a:bodyPr/>
                    <a:lstStyle/>
                    <a:p>
                      <a:pPr algn="ctr">
                        <a:lnSpc>
                          <a:spcPct val="115000"/>
                        </a:lnSpc>
                        <a:spcAft>
                          <a:spcPts val="0"/>
                        </a:spcAft>
                      </a:pPr>
                      <a:r>
                        <a:rPr lang="hr-HR" sz="1100" dirty="0">
                          <a:solidFill>
                            <a:schemeClr val="tx2"/>
                          </a:solidFill>
                          <a:effectLst/>
                        </a:rPr>
                        <a:t>0,67%</a:t>
                      </a:r>
                      <a:endParaRPr lang="hr-HR"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3381" marR="63381" marT="0" marB="0" anchor="b"/>
                </a:tc>
                <a:extLst>
                  <a:ext uri="{0D108BD9-81ED-4DB2-BD59-A6C34878D82A}">
                    <a16:rowId xmlns:a16="http://schemas.microsoft.com/office/drawing/2014/main" xmlns="" val="793928055"/>
                  </a:ext>
                </a:extLst>
              </a:tr>
              <a:tr h="194370">
                <a:tc>
                  <a:txBody>
                    <a:bodyPr/>
                    <a:lstStyle/>
                    <a:p>
                      <a:pPr>
                        <a:lnSpc>
                          <a:spcPct val="115000"/>
                        </a:lnSpc>
                        <a:spcAft>
                          <a:spcPts val="0"/>
                        </a:spcAft>
                      </a:pPr>
                      <a:r>
                        <a:rPr lang="hr-HR" sz="1100">
                          <a:solidFill>
                            <a:schemeClr val="tx2"/>
                          </a:solidFill>
                          <a:effectLst/>
                        </a:rPr>
                        <a:t>Bez odgovora</a:t>
                      </a:r>
                      <a:endParaRPr lang="hr-HR"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3381" marR="63381" marT="0" marB="0" anchor="ctr"/>
                </a:tc>
                <a:tc>
                  <a:txBody>
                    <a:bodyPr/>
                    <a:lstStyle/>
                    <a:p>
                      <a:pPr algn="ctr">
                        <a:lnSpc>
                          <a:spcPct val="115000"/>
                        </a:lnSpc>
                        <a:spcAft>
                          <a:spcPts val="0"/>
                        </a:spcAft>
                      </a:pPr>
                      <a:r>
                        <a:rPr lang="hr-HR" sz="1100" dirty="0">
                          <a:solidFill>
                            <a:schemeClr val="tx2"/>
                          </a:solidFill>
                          <a:effectLst/>
                        </a:rPr>
                        <a:t>0,02%</a:t>
                      </a:r>
                      <a:endParaRPr lang="hr-HR"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3381" marR="63381" marT="0" marB="0" anchor="b"/>
                </a:tc>
                <a:extLst>
                  <a:ext uri="{0D108BD9-81ED-4DB2-BD59-A6C34878D82A}">
                    <a16:rowId xmlns:a16="http://schemas.microsoft.com/office/drawing/2014/main" xmlns="" val="3600995739"/>
                  </a:ext>
                </a:extLst>
              </a:tr>
            </a:tbl>
          </a:graphicData>
        </a:graphic>
      </p:graphicFrame>
      <p:pic>
        <p:nvPicPr>
          <p:cNvPr id="5" name="Picture 4"/>
          <p:cNvPicPr>
            <a:picLocks noChangeAspect="1"/>
          </p:cNvPicPr>
          <p:nvPr/>
        </p:nvPicPr>
        <p:blipFill>
          <a:blip r:embed="rId3"/>
          <a:stretch>
            <a:fillRect/>
          </a:stretch>
        </p:blipFill>
        <p:spPr>
          <a:xfrm>
            <a:off x="4097868" y="1505374"/>
            <a:ext cx="5226754" cy="2908582"/>
          </a:xfrm>
          <a:prstGeom prst="rect">
            <a:avLst/>
          </a:prstGeom>
        </p:spPr>
      </p:pic>
      <p:sp>
        <p:nvSpPr>
          <p:cNvPr id="6" name="TextBox 5"/>
          <p:cNvSpPr txBox="1"/>
          <p:nvPr/>
        </p:nvSpPr>
        <p:spPr>
          <a:xfrm>
            <a:off x="857956" y="1083732"/>
            <a:ext cx="1952977" cy="246221"/>
          </a:xfrm>
          <a:prstGeom prst="rect">
            <a:avLst/>
          </a:prstGeom>
        </p:spPr>
        <p:txBody>
          <a:bodyPr vert="horz" wrap="square" lIns="0" tIns="0" rIns="0" bIns="0" rtlCol="0">
            <a:spAutoFit/>
          </a:bodyPr>
          <a:lstStyle/>
          <a:p>
            <a:pPr marL="4763" algn="ctr"/>
            <a:r>
              <a:rPr lang="hr-HR" sz="1600" b="1" dirty="0">
                <a:solidFill>
                  <a:schemeClr val="tx2"/>
                </a:solidFill>
                <a:latin typeface="+mj-lt"/>
                <a:ea typeface="+mj-ea"/>
                <a:cs typeface="+mj-cs"/>
              </a:rPr>
              <a:t>Formalno obrazovanje</a:t>
            </a:r>
          </a:p>
        </p:txBody>
      </p:sp>
      <p:sp>
        <p:nvSpPr>
          <p:cNvPr id="50" name="TextBox 49"/>
          <p:cNvSpPr txBox="1"/>
          <p:nvPr/>
        </p:nvSpPr>
        <p:spPr>
          <a:xfrm>
            <a:off x="5379156" y="1083733"/>
            <a:ext cx="2489200" cy="246221"/>
          </a:xfrm>
          <a:prstGeom prst="rect">
            <a:avLst/>
          </a:prstGeom>
        </p:spPr>
        <p:txBody>
          <a:bodyPr vert="horz" wrap="square" lIns="0" tIns="0" rIns="0" bIns="0" rtlCol="0">
            <a:spAutoFit/>
          </a:bodyPr>
          <a:lstStyle/>
          <a:p>
            <a:pPr marL="4763" algn="ctr"/>
            <a:r>
              <a:rPr lang="hr-HR" sz="1600" b="1" dirty="0">
                <a:solidFill>
                  <a:schemeClr val="tx2"/>
                </a:solidFill>
                <a:latin typeface="+mj-lt"/>
                <a:ea typeface="+mj-ea"/>
                <a:cs typeface="+mj-cs"/>
              </a:rPr>
              <a:t>Neformalno obrazovanje</a:t>
            </a:r>
          </a:p>
        </p:txBody>
      </p:sp>
    </p:spTree>
    <p:extLst>
      <p:ext uri="{BB962C8B-B14F-4D97-AF65-F5344CB8AC3E}">
        <p14:creationId xmlns:p14="http://schemas.microsoft.com/office/powerpoint/2010/main" val="4097811018"/>
      </p:ext>
    </p:extLst>
  </p:cSld>
  <p:clrMapOvr>
    <a:masterClrMapping/>
  </p:clrMapOvr>
</p:sld>
</file>

<file path=ppt/theme/theme1.xml><?xml version="1.0" encoding="utf-8"?>
<a:theme xmlns:a="http://schemas.openxmlformats.org/drawingml/2006/main" name="PPT Template - Ipsos Public Affairs">
  <a:themeElements>
    <a:clrScheme name="IpsosCURRENT">
      <a:dk1>
        <a:srgbClr val="222223"/>
      </a:dk1>
      <a:lt1>
        <a:sysClr val="window" lastClr="FFFFFF"/>
      </a:lt1>
      <a:dk2>
        <a:srgbClr val="1B365D"/>
      </a:dk2>
      <a:lt2>
        <a:srgbClr val="888B8D"/>
      </a:lt2>
      <a:accent1>
        <a:srgbClr val="E87722"/>
      </a:accent1>
      <a:accent2>
        <a:srgbClr val="F1BE48"/>
      </a:accent2>
      <a:accent3>
        <a:srgbClr val="B7BF12"/>
      </a:accent3>
      <a:accent4>
        <a:srgbClr val="C8C9C7"/>
      </a:accent4>
      <a:accent5>
        <a:srgbClr val="71B2C9"/>
      </a:accent5>
      <a:accent6>
        <a:srgbClr val="007681"/>
      </a:accent6>
      <a:hlink>
        <a:srgbClr val="485CC7"/>
      </a:hlink>
      <a:folHlink>
        <a:srgbClr val="00B2A9"/>
      </a:folHlink>
    </a:clrScheme>
    <a:fontScheme name="Ipsos MO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noFill/>
        <a:ln w="12700">
          <a:solidFill>
            <a:schemeClr val="bg2"/>
          </a:solidFill>
          <a:round/>
          <a:headEnd/>
          <a:tailEnd/>
        </a:ln>
        <a:effectLst/>
        <a:extLst>
          <a:ext uri="{909E8E84-426E-40DD-AFC4-6F175D3DCCD1}">
            <a14:hiddenFill xmlns:a14="http://schemas.microsoft.com/office/drawing/2010/main">
              <a:noFill/>
            </a14:hiddenFill>
          </a:ext>
        </a:extLst>
      </a:spPr>
      <a:bodyPr/>
      <a:lstStyle/>
    </a:lnDef>
    <a:txDef>
      <a:spPr/>
      <a:bodyPr vert="horz" wrap="square" lIns="0" tIns="0" rIns="0" bIns="0" rtlCol="0">
        <a:spAutoFit/>
      </a:bodyPr>
      <a:lstStyle>
        <a:defPPr marL="4763">
          <a:defRPr sz="11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75AD9DC4239A47AB6FDC49FCFB618A" ma:contentTypeVersion="4" ma:contentTypeDescription="Create a new document." ma:contentTypeScope="" ma:versionID="69aeba2f3a8f0d49e26a660b2f0c621c">
  <xsd:schema xmlns:xsd="http://www.w3.org/2001/XMLSchema" xmlns:xs="http://www.w3.org/2001/XMLSchema" xmlns:p="http://schemas.microsoft.com/office/2006/metadata/properties" xmlns:ns2="85c76272-7e4d-4f8f-89d1-3b227e52ef43" targetNamespace="http://schemas.microsoft.com/office/2006/metadata/properties" ma:root="true" ma:fieldsID="60422ddc67bd77b235c83972511a9145" ns2:_="">
    <xsd:import namespace="85c76272-7e4d-4f8f-89d1-3b227e52ef43"/>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c76272-7e4d-4f8f-89d1-3b227e52ef4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25137D-E3CA-4F99-AB53-F8DE724C3DB1}">
  <ds:schemaRefs>
    <ds:schemaRef ds:uri="http://www.w3.org/XML/1998/namespace"/>
    <ds:schemaRef ds:uri="http://purl.org/dc/terms/"/>
    <ds:schemaRef ds:uri="http://schemas.microsoft.com/office/infopath/2007/PartnerControls"/>
    <ds:schemaRef ds:uri="85c76272-7e4d-4f8f-89d1-3b227e52ef43"/>
    <ds:schemaRef ds:uri="http://schemas.microsoft.com/office/2006/metadata/properties"/>
    <ds:schemaRef ds:uri="http://purl.org/dc/dcmitype/"/>
    <ds:schemaRef ds:uri="http://purl.org/dc/elements/1.1/"/>
    <ds:schemaRef ds:uri="http://schemas.microsoft.com/office/2006/documentManagement/types"/>
    <ds:schemaRef ds:uri="http://schemas.openxmlformats.org/package/2006/metadata/core-properties"/>
  </ds:schemaRefs>
</ds:datastoreItem>
</file>

<file path=customXml/itemProps2.xml><?xml version="1.0" encoding="utf-8"?>
<ds:datastoreItem xmlns:ds="http://schemas.openxmlformats.org/officeDocument/2006/customXml" ds:itemID="{235291C4-A289-4761-8347-AA70EF2D5097}">
  <ds:schemaRefs>
    <ds:schemaRef ds:uri="http://schemas.microsoft.com/sharepoint/v3/contenttype/forms"/>
  </ds:schemaRefs>
</ds:datastoreItem>
</file>

<file path=customXml/itemProps3.xml><?xml version="1.0" encoding="utf-8"?>
<ds:datastoreItem xmlns:ds="http://schemas.openxmlformats.org/officeDocument/2006/customXml" ds:itemID="{8201C839-E844-4546-8ACC-0C91B2EDC9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c76272-7e4d-4f8f-89d1-3b227e52ef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 Template - Ipsos Public Affairs</Template>
  <TotalTime>10375</TotalTime>
  <Words>2047</Words>
  <Application>Microsoft Office PowerPoint</Application>
  <PresentationFormat>On-screen Show (16:9)</PresentationFormat>
  <Paragraphs>463</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PPT Template - Ipsos Public Affairs</vt:lpstr>
      <vt:lpstr>PowerPoint Presentation</vt:lpstr>
      <vt:lpstr>PowerPoint Presentation</vt:lpstr>
      <vt:lpstr>Metode istraživanja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Ipsos Puls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MJERENJE FINANCIJSKE PISMENOSTI I FINANCIJSKE UKLJUČENOSTI</dc:title>
  <dc:creator>Luka Bulian</dc:creator>
  <cp:lastModifiedBy>Nives Pokrajčić</cp:lastModifiedBy>
  <cp:revision>749</cp:revision>
  <cp:lastPrinted>2015-12-08T10:18:56Z</cp:lastPrinted>
  <dcterms:created xsi:type="dcterms:W3CDTF">2015-11-16T11:57:14Z</dcterms:created>
  <dcterms:modified xsi:type="dcterms:W3CDTF">2017-10-25T05:55:11Z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0x0101003B75AD9DC4239A47AB6FDC49FCFB618A</vt:lpwstr>
  </property>
</Properties>
</file>