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4.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93313" r:id="rId4"/>
  </p:sldMasterIdLst>
  <p:notesMasterIdLst>
    <p:notesMasterId r:id="rId33"/>
  </p:notesMasterIdLst>
  <p:handoutMasterIdLst>
    <p:handoutMasterId r:id="rId34"/>
  </p:handoutMasterIdLst>
  <p:sldIdLst>
    <p:sldId id="588" r:id="rId5"/>
    <p:sldId id="631" r:id="rId6"/>
    <p:sldId id="445" r:id="rId7"/>
    <p:sldId id="632" r:id="rId8"/>
    <p:sldId id="653" r:id="rId9"/>
    <p:sldId id="633" r:id="rId10"/>
    <p:sldId id="628" r:id="rId11"/>
    <p:sldId id="642" r:id="rId12"/>
    <p:sldId id="634" r:id="rId13"/>
    <p:sldId id="635" r:id="rId14"/>
    <p:sldId id="636" r:id="rId15"/>
    <p:sldId id="639" r:id="rId16"/>
    <p:sldId id="648" r:id="rId17"/>
    <p:sldId id="651" r:id="rId18"/>
    <p:sldId id="643" r:id="rId19"/>
    <p:sldId id="644" r:id="rId20"/>
    <p:sldId id="645" r:id="rId21"/>
    <p:sldId id="646" r:id="rId22"/>
    <p:sldId id="652" r:id="rId23"/>
    <p:sldId id="638" r:id="rId24"/>
    <p:sldId id="640" r:id="rId25"/>
    <p:sldId id="647" r:id="rId26"/>
    <p:sldId id="641" r:id="rId27"/>
    <p:sldId id="637" r:id="rId28"/>
    <p:sldId id="654" r:id="rId29"/>
    <p:sldId id="649" r:id="rId30"/>
    <p:sldId id="650" r:id="rId31"/>
    <p:sldId id="432" r:id="rId32"/>
  </p:sldIdLst>
  <p:sldSz cx="9144000" cy="5143500" type="screen16x9"/>
  <p:notesSz cx="6797675" cy="9928225"/>
  <p:defaultTextStyle>
    <a:defPPr>
      <a:defRPr lang="en-US"/>
    </a:defPPr>
    <a:lvl1pPr marL="0" algn="l" defTabSz="924282" rtl="0" eaLnBrk="1" latinLnBrk="0" hangingPunct="1">
      <a:defRPr sz="1800" kern="1200">
        <a:solidFill>
          <a:schemeClr val="tx1"/>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2">
          <p15:clr>
            <a:srgbClr val="A4A3A4"/>
          </p15:clr>
        </p15:guide>
        <p15:guide id="2" orient="horz" pos="230">
          <p15:clr>
            <a:srgbClr val="A4A3A4"/>
          </p15:clr>
        </p15:guide>
        <p15:guide id="3" orient="horz" pos="4534">
          <p15:clr>
            <a:srgbClr val="A4A3A4"/>
          </p15:clr>
        </p15:guide>
        <p15:guide id="4" orient="horz" pos="4286">
          <p15:clr>
            <a:srgbClr val="A4A3A4"/>
          </p15:clr>
        </p15:guide>
        <p15:guide id="5" pos="4234">
          <p15:clr>
            <a:srgbClr val="A4A3A4"/>
          </p15:clr>
        </p15:guide>
        <p15:guide id="6" pos="237">
          <p15:clr>
            <a:srgbClr val="A4A3A4"/>
          </p15:clr>
        </p15:guide>
        <p15:guide id="7" pos="8229">
          <p15:clr>
            <a:srgbClr val="A4A3A4"/>
          </p15:clr>
        </p15:guide>
        <p15:guide id="8" pos="949">
          <p15:clr>
            <a:srgbClr val="A4A3A4"/>
          </p15:clr>
        </p15:guide>
        <p15:guide id="9" pos="7517">
          <p15:clr>
            <a:srgbClr val="A4A3A4"/>
          </p15:clr>
        </p15:guide>
        <p15:guide id="10" orient="horz" pos="1685">
          <p15:clr>
            <a:srgbClr val="A4A3A4"/>
          </p15:clr>
        </p15:guide>
        <p15:guide id="11" orient="horz" pos="161">
          <p15:clr>
            <a:srgbClr val="A4A3A4"/>
          </p15:clr>
        </p15:guide>
        <p15:guide id="12" orient="horz" pos="3084">
          <p15:clr>
            <a:srgbClr val="A4A3A4"/>
          </p15:clr>
        </p15:guide>
        <p15:guide id="13" orient="horz" pos="2544">
          <p15:clr>
            <a:srgbClr val="A4A3A4"/>
          </p15:clr>
        </p15:guide>
        <p15:guide id="14" orient="horz" pos="875">
          <p15:clr>
            <a:srgbClr val="A4A3A4"/>
          </p15:clr>
        </p15:guide>
        <p15:guide id="15" orient="horz" pos="1749">
          <p15:clr>
            <a:srgbClr val="A4A3A4"/>
          </p15:clr>
        </p15:guide>
        <p15:guide id="16" orient="horz" pos="621">
          <p15:clr>
            <a:srgbClr val="A4A3A4"/>
          </p15:clr>
        </p15:guide>
        <p15:guide id="17" orient="horz" pos="2865">
          <p15:clr>
            <a:srgbClr val="A4A3A4"/>
          </p15:clr>
        </p15:guide>
        <p15:guide id="18" orient="horz" pos="2130">
          <p15:clr>
            <a:srgbClr val="A4A3A4"/>
          </p15:clr>
        </p15:guide>
        <p15:guide id="19" orient="horz" pos="2184">
          <p15:clr>
            <a:srgbClr val="A4A3A4"/>
          </p15:clr>
        </p15:guide>
        <p15:guide id="20" orient="horz" pos="321">
          <p15:clr>
            <a:srgbClr val="A4A3A4"/>
          </p15:clr>
        </p15:guide>
        <p15:guide id="21" orient="horz" pos="1607">
          <p15:clr>
            <a:srgbClr val="A4A3A4"/>
          </p15:clr>
        </p15:guide>
        <p15:guide id="22" pos="2880">
          <p15:clr>
            <a:srgbClr val="A4A3A4"/>
          </p15:clr>
        </p15:guide>
        <p15:guide id="23" pos="156">
          <p15:clr>
            <a:srgbClr val="A4A3A4"/>
          </p15:clr>
        </p15:guide>
        <p15:guide id="24" pos="5598">
          <p15:clr>
            <a:srgbClr val="A4A3A4"/>
          </p15:clr>
        </p15:guide>
        <p15:guide id="25" pos="399">
          <p15:clr>
            <a:srgbClr val="A4A3A4"/>
          </p15:clr>
        </p15:guide>
        <p15:guide id="26" pos="5114">
          <p15:clr>
            <a:srgbClr val="A4A3A4"/>
          </p15:clr>
        </p15:guide>
        <p15:guide id="27" pos="1373">
          <p15:clr>
            <a:srgbClr val="A4A3A4"/>
          </p15:clr>
        </p15:guide>
        <p15:guide id="28" pos="4383">
          <p15:clr>
            <a:srgbClr val="A4A3A4"/>
          </p15:clr>
        </p15:guide>
        <p15:guide id="29" pos="5368">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ka Bulian" initials="L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6161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Srednji stil 2 - Isticanj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38B1855-1B75-4FBE-930C-398BA8C253C6}" styleName="Stil teme 2 - Isticanj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Tamni stil 1 - Isticanje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Srednji stil 3 - Isticanj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6" autoAdjust="0"/>
    <p:restoredTop sz="98856" autoAdjust="0"/>
  </p:normalViewPr>
  <p:slideViewPr>
    <p:cSldViewPr snapToGrid="0" snapToObjects="1" showGuides="1">
      <p:cViewPr>
        <p:scale>
          <a:sx n="128" d="100"/>
          <a:sy n="128" d="100"/>
        </p:scale>
        <p:origin x="-250" y="34"/>
      </p:cViewPr>
      <p:guideLst>
        <p:guide orient="horz" pos="2382"/>
        <p:guide orient="horz" pos="230"/>
        <p:guide orient="horz" pos="4534"/>
        <p:guide orient="horz" pos="4286"/>
        <p:guide orient="horz" pos="1685"/>
        <p:guide orient="horz" pos="161"/>
        <p:guide orient="horz" pos="3084"/>
        <p:guide orient="horz" pos="2544"/>
        <p:guide orient="horz" pos="875"/>
        <p:guide orient="horz" pos="1749"/>
        <p:guide orient="horz" pos="621"/>
        <p:guide orient="horz" pos="2865"/>
        <p:guide orient="horz" pos="2130"/>
        <p:guide orient="horz" pos="2184"/>
        <p:guide orient="horz" pos="321"/>
        <p:guide orient="horz" pos="1607"/>
        <p:guide pos="4234"/>
        <p:guide pos="237"/>
        <p:guide pos="8229"/>
        <p:guide pos="949"/>
        <p:guide pos="7517"/>
        <p:guide pos="2880"/>
        <p:guide pos="156"/>
        <p:guide pos="5598"/>
        <p:guide pos="399"/>
        <p:guide pos="5114"/>
        <p:guide pos="1373"/>
        <p:guide pos="4383"/>
        <p:guide pos="5368"/>
      </p:guideLst>
    </p:cSldViewPr>
  </p:slideViewPr>
  <p:notesTextViewPr>
    <p:cViewPr>
      <p:scale>
        <a:sx n="1" d="1"/>
        <a:sy n="1" d="1"/>
      </p:scale>
      <p:origin x="0" y="0"/>
    </p:cViewPr>
  </p:notesTextViewPr>
  <p:sorterViewPr>
    <p:cViewPr>
      <p:scale>
        <a:sx n="75" d="100"/>
        <a:sy n="75" d="100"/>
      </p:scale>
      <p:origin x="0" y="0"/>
    </p:cViewPr>
  </p:sorterViewPr>
  <p:notesViewPr>
    <p:cSldViewPr snapToGrid="0" snapToObjects="1" showGuides="1">
      <p:cViewPr varScale="1">
        <p:scale>
          <a:sx n="76" d="100"/>
          <a:sy n="76" d="100"/>
        </p:scale>
        <p:origin x="-396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package" Target="../embeddings/Microsoft_Excel_Worksheet1.xlsx"/><Relationship Id="rId2" Type="http://schemas.openxmlformats.org/officeDocument/2006/relationships/image" Target="../media/image7.emf"/><Relationship Id="rId1" Type="http://schemas.openxmlformats.org/officeDocument/2006/relationships/image" Target="../media/image6.png"/><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png"/></Relationships>
</file>

<file path=ppt/charts/_rels/chart2.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d:\Users\ivanburic\Desktop\obrazovanje%20odraslih\KVANT%20ISTRA&#381;IVANJE\Obrada\faktori.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426608411003525E-2"/>
          <c:y val="0.19596076018475994"/>
          <c:w val="0.87519429544404137"/>
          <c:h val="0.80193659226136638"/>
        </c:manualLayout>
      </c:layout>
      <c:barChart>
        <c:barDir val="col"/>
        <c:grouping val="clustered"/>
        <c:varyColors val="0"/>
        <c:ser>
          <c:idx val="0"/>
          <c:order val="0"/>
          <c:tx>
            <c:strRef>
              <c:f>Sheet1!$A$2</c:f>
              <c:strCache>
                <c:ptCount val="1"/>
                <c:pt idx="0">
                  <c:v>Category 1</c:v>
                </c:pt>
              </c:strCache>
            </c:strRef>
          </c:tx>
          <c:spPr>
            <a:blipFill>
              <a:blip xmlns:r="http://schemas.openxmlformats.org/officeDocument/2006/relationships" r:embed="rId1"/>
              <a:stretch>
                <a:fillRect/>
              </a:stretch>
            </a:blipFill>
          </c:spPr>
          <c:invertIfNegative val="0"/>
          <c:pictureOptions>
            <c:pictureFormat val="stack"/>
          </c:pictureOptions>
          <c:dPt>
            <c:idx val="0"/>
            <c:invertIfNegative val="0"/>
            <c:bubble3D val="0"/>
            <c:spPr>
              <a:blipFill dpi="0" rotWithShape="1">
                <a:blip xmlns:r="http://schemas.openxmlformats.org/officeDocument/2006/relationships" r:embed="rId2"/>
                <a:srcRect/>
                <a:stretch>
                  <a:fillRect/>
                </a:stretch>
              </a:blipFill>
            </c:spPr>
            <c:pictureOptions>
              <c:pictureFormat val="stackScale"/>
            </c:pictureOptions>
            <c:extLst xmlns:c16r2="http://schemas.microsoft.com/office/drawing/2015/06/chart">
              <c:ext xmlns:c16="http://schemas.microsoft.com/office/drawing/2014/chart" uri="{C3380CC4-5D6E-409C-BE32-E72D297353CC}">
                <c16:uniqueId val="{00000001-4DD9-475A-BABB-D156C8119914}"/>
              </c:ext>
            </c:extLst>
          </c:dPt>
          <c:dPt>
            <c:idx val="1"/>
            <c:invertIfNegative val="0"/>
            <c:bubble3D val="0"/>
            <c:spPr>
              <a:blipFill>
                <a:blip xmlns:r="http://schemas.openxmlformats.org/officeDocument/2006/relationships" r:embed="rId3"/>
                <a:stretch>
                  <a:fillRect/>
                </a:stretch>
              </a:blipFill>
            </c:spPr>
            <c:pictureOptions>
              <c:pictureFormat val="stackScale"/>
            </c:pictureOptions>
            <c:extLst xmlns:c16r2="http://schemas.microsoft.com/office/drawing/2015/06/chart">
              <c:ext xmlns:c16="http://schemas.microsoft.com/office/drawing/2014/chart" uri="{C3380CC4-5D6E-409C-BE32-E72D297353CC}">
                <c16:uniqueId val="{00000003-4DD9-475A-BABB-D156C8119914}"/>
              </c:ext>
            </c:extLst>
          </c:dPt>
          <c:dLbls>
            <c:delete val="1"/>
          </c:dLbls>
          <c:cat>
            <c:strRef>
              <c:f>Sheet1!$B$1:$C$1</c:f>
              <c:strCache>
                <c:ptCount val="2"/>
                <c:pt idx="0">
                  <c:v>Column2</c:v>
                </c:pt>
                <c:pt idx="1">
                  <c:v>Column1</c:v>
                </c:pt>
              </c:strCache>
            </c:strRef>
          </c:cat>
          <c:val>
            <c:numRef>
              <c:f>Sheet1!$B$2:$C$2</c:f>
              <c:numCache>
                <c:formatCode>0%</c:formatCode>
                <c:ptCount val="2"/>
                <c:pt idx="0">
                  <c:v>1</c:v>
                </c:pt>
                <c:pt idx="1">
                  <c:v>1</c:v>
                </c:pt>
              </c:numCache>
            </c:numRef>
          </c:val>
          <c:extLst xmlns:c16r2="http://schemas.microsoft.com/office/drawing/2015/06/chart">
            <c:ext xmlns:c16="http://schemas.microsoft.com/office/drawing/2014/chart" uri="{C3380CC4-5D6E-409C-BE32-E72D297353CC}">
              <c16:uniqueId val="{00000004-4DD9-475A-BABB-D156C8119914}"/>
            </c:ext>
          </c:extLst>
        </c:ser>
        <c:ser>
          <c:idx val="1"/>
          <c:order val="1"/>
          <c:tx>
            <c:strRef>
              <c:f>Sheet1!$A$3</c:f>
              <c:strCache>
                <c:ptCount val="1"/>
                <c:pt idx="0">
                  <c:v>Category 2</c:v>
                </c:pt>
              </c:strCache>
            </c:strRef>
          </c:tx>
          <c:spPr>
            <a:blipFill dpi="0" rotWithShape="1">
              <a:blip xmlns:r="http://schemas.openxmlformats.org/officeDocument/2006/relationships" r:embed="rId4">
                <a:alphaModFix amt="75000"/>
              </a:blip>
              <a:srcRect/>
              <a:stretch>
                <a:fillRect/>
              </a:stretch>
            </a:blipFill>
          </c:spPr>
          <c:invertIfNegative val="0"/>
          <c:pictureOptions>
            <c:pictureFormat val="stackScale"/>
            <c:pictureStackUnit val="1"/>
          </c:pictureOptions>
          <c:dPt>
            <c:idx val="0"/>
            <c:invertIfNegative val="0"/>
            <c:bubble3D val="0"/>
            <c:spPr>
              <a:blipFill dpi="0" rotWithShape="1">
                <a:blip xmlns:r="http://schemas.openxmlformats.org/officeDocument/2006/relationships" r:embed="rId5"/>
                <a:srcRect/>
                <a:stretch>
                  <a:fillRect/>
                </a:stretch>
              </a:blipFill>
            </c:spPr>
            <c:pictureOptions>
              <c:pictureFormat val="stackScale"/>
              <c:pictureStackUnit val="1"/>
            </c:pictureOptions>
            <c:extLst xmlns:c16r2="http://schemas.microsoft.com/office/drawing/2015/06/chart">
              <c:ext xmlns:c16="http://schemas.microsoft.com/office/drawing/2014/chart" uri="{C3380CC4-5D6E-409C-BE32-E72D297353CC}">
                <c16:uniqueId val="{00000006-4DD9-475A-BABB-D156C8119914}"/>
              </c:ext>
            </c:extLst>
          </c:dPt>
          <c:dPt>
            <c:idx val="1"/>
            <c:invertIfNegative val="0"/>
            <c:bubble3D val="0"/>
            <c:spPr>
              <a:blipFill dpi="0" rotWithShape="1">
                <a:blip xmlns:r="http://schemas.openxmlformats.org/officeDocument/2006/relationships" r:embed="rId6"/>
                <a:srcRect/>
                <a:stretch>
                  <a:fillRect/>
                </a:stretch>
              </a:blipFill>
            </c:spPr>
            <c:pictureOptions>
              <c:pictureFormat val="stackScale"/>
              <c:pictureStackUnit val="1"/>
            </c:pictureOptions>
            <c:extLst xmlns:c16r2="http://schemas.microsoft.com/office/drawing/2015/06/chart">
              <c:ext xmlns:c16="http://schemas.microsoft.com/office/drawing/2014/chart" uri="{C3380CC4-5D6E-409C-BE32-E72D297353CC}">
                <c16:uniqueId val="{00000008-4DD9-475A-BABB-D156C8119914}"/>
              </c:ext>
            </c:extLst>
          </c:dPt>
          <c:dLbls>
            <c:dLbl>
              <c:idx val="0"/>
              <c:layout>
                <c:manualLayout>
                  <c:x val="-4.6498192936931448E-3"/>
                  <c:y val="-0.41566074525009117"/>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0.3455473614536167"/>
                      <c:h val="0.30528164559317111"/>
                    </c:manualLayout>
                  </c15:layout>
                </c:ext>
                <c:ext xmlns:c16="http://schemas.microsoft.com/office/drawing/2014/chart" uri="{C3380CC4-5D6E-409C-BE32-E72D297353CC}">
                  <c16:uniqueId val="{00000006-4DD9-475A-BABB-D156C8119914}"/>
                </c:ext>
              </c:extLst>
            </c:dLbl>
            <c:dLbl>
              <c:idx val="1"/>
              <c:layout>
                <c:manualLayout>
                  <c:x val="3.254653846379129E-2"/>
                  <c:y val="-0.4076419018984751"/>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0.3455473614536167"/>
                      <c:h val="0.30528164559317111"/>
                    </c:manualLayout>
                  </c15:layout>
                </c:ext>
                <c:ext xmlns:c16="http://schemas.microsoft.com/office/drawing/2014/chart" uri="{C3380CC4-5D6E-409C-BE32-E72D297353CC}">
                  <c16:uniqueId val="{00000008-4DD9-475A-BABB-D156C8119914}"/>
                </c:ext>
              </c:extLst>
            </c:dLbl>
            <c:spPr>
              <a:noFill/>
              <a:ln>
                <a:noFill/>
              </a:ln>
              <a:effectLst/>
            </c:spPr>
            <c:txPr>
              <a:bodyPr/>
              <a:lstStyle/>
              <a:p>
                <a:pPr>
                  <a:defRPr sz="1200" b="1">
                    <a:solidFill>
                      <a:schemeClr val="tx1"/>
                    </a:solidFill>
                  </a:defRPr>
                </a:pPr>
                <a:endParaRPr lang="sr-Latn-R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Sheet1!$B$1:$C$1</c:f>
              <c:strCache>
                <c:ptCount val="2"/>
                <c:pt idx="0">
                  <c:v>Column2</c:v>
                </c:pt>
                <c:pt idx="1">
                  <c:v>Column1</c:v>
                </c:pt>
              </c:strCache>
            </c:strRef>
          </c:cat>
          <c:val>
            <c:numRef>
              <c:f>Sheet1!$B$3:$C$3</c:f>
              <c:numCache>
                <c:formatCode>0%</c:formatCode>
                <c:ptCount val="2"/>
                <c:pt idx="0">
                  <c:v>0.31</c:v>
                </c:pt>
                <c:pt idx="1">
                  <c:v>0.32</c:v>
                </c:pt>
              </c:numCache>
            </c:numRef>
          </c:val>
          <c:extLst xmlns:c16r2="http://schemas.microsoft.com/office/drawing/2015/06/chart">
            <c:ext xmlns:c16="http://schemas.microsoft.com/office/drawing/2014/chart" uri="{C3380CC4-5D6E-409C-BE32-E72D297353CC}">
              <c16:uniqueId val="{00000009-4DD9-475A-BABB-D156C8119914}"/>
            </c:ext>
          </c:extLst>
        </c:ser>
        <c:dLbls>
          <c:dLblPos val="inBase"/>
          <c:showLegendKey val="0"/>
          <c:showVal val="1"/>
          <c:showCatName val="0"/>
          <c:showSerName val="0"/>
          <c:showPercent val="0"/>
          <c:showBubbleSize val="0"/>
        </c:dLbls>
        <c:gapWidth val="12"/>
        <c:overlap val="100"/>
        <c:axId val="37070336"/>
        <c:axId val="37075584"/>
      </c:barChart>
      <c:catAx>
        <c:axId val="37070336"/>
        <c:scaling>
          <c:orientation val="minMax"/>
        </c:scaling>
        <c:delete val="1"/>
        <c:axPos val="b"/>
        <c:numFmt formatCode="General" sourceLinked="0"/>
        <c:majorTickMark val="out"/>
        <c:minorTickMark val="none"/>
        <c:tickLblPos val="nextTo"/>
        <c:crossAx val="37075584"/>
        <c:crosses val="autoZero"/>
        <c:auto val="1"/>
        <c:lblAlgn val="ctr"/>
        <c:lblOffset val="100"/>
        <c:noMultiLvlLbl val="0"/>
      </c:catAx>
      <c:valAx>
        <c:axId val="37075584"/>
        <c:scaling>
          <c:orientation val="minMax"/>
          <c:max val="1"/>
        </c:scaling>
        <c:delete val="1"/>
        <c:axPos val="l"/>
        <c:numFmt formatCode="0%" sourceLinked="1"/>
        <c:majorTickMark val="out"/>
        <c:minorTickMark val="none"/>
        <c:tickLblPos val="nextTo"/>
        <c:crossAx val="37070336"/>
        <c:crosses val="autoZero"/>
        <c:crossBetween val="between"/>
      </c:valAx>
    </c:plotArea>
    <c:plotVisOnly val="1"/>
    <c:dispBlanksAs val="gap"/>
    <c:showDLblsOverMax val="0"/>
  </c:chart>
  <c:txPr>
    <a:bodyPr/>
    <a:lstStyle/>
    <a:p>
      <a:pPr>
        <a:defRPr sz="1800"/>
      </a:pPr>
      <a:endParaRPr lang="sr-Latn-RS"/>
    </a:p>
  </c:txPr>
  <c:externalData r:id="rId7">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Sheet1!$L$19</c:f>
              <c:strCache>
                <c:ptCount val="1"/>
                <c:pt idx="0">
                  <c:v>Formalno obrazovanje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Sheet1!$K$20:$K$23</c:f>
              <c:strCache>
                <c:ptCount val="4"/>
                <c:pt idx="0">
                  <c:v>Niži socioekonomski stratum</c:v>
                </c:pt>
                <c:pt idx="1">
                  <c:v>Niži srednji socioekonomski stratum</c:v>
                </c:pt>
                <c:pt idx="2">
                  <c:v>Viši srednji socioekonomski stratum</c:v>
                </c:pt>
                <c:pt idx="3">
                  <c:v>Viši socioekonomski stratum</c:v>
                </c:pt>
              </c:strCache>
            </c:strRef>
          </c:cat>
          <c:val>
            <c:numRef>
              <c:f>Sheet1!$L$20:$L$23</c:f>
              <c:numCache>
                <c:formatCode>0.0%</c:formatCode>
                <c:ptCount val="4"/>
                <c:pt idx="0">
                  <c:v>2.4E-2</c:v>
                </c:pt>
                <c:pt idx="1">
                  <c:v>5.5E-2</c:v>
                </c:pt>
                <c:pt idx="2">
                  <c:v>5.8000000000000003E-2</c:v>
                </c:pt>
                <c:pt idx="3">
                  <c:v>0.108</c:v>
                </c:pt>
              </c:numCache>
            </c:numRef>
          </c:val>
          <c:extLst xmlns:c16r2="http://schemas.microsoft.com/office/drawing/2015/06/chart">
            <c:ext xmlns:c16="http://schemas.microsoft.com/office/drawing/2014/chart" uri="{C3380CC4-5D6E-409C-BE32-E72D297353CC}">
              <c16:uniqueId val="{00000000-D680-46FD-B189-018C2F234336}"/>
            </c:ext>
          </c:extLst>
        </c:ser>
        <c:ser>
          <c:idx val="1"/>
          <c:order val="1"/>
          <c:tx>
            <c:strRef>
              <c:f>Sheet1!$M$19</c:f>
              <c:strCache>
                <c:ptCount val="1"/>
                <c:pt idx="0">
                  <c:v>Neformalno obrazovanje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Sheet1!$K$20:$K$23</c:f>
              <c:strCache>
                <c:ptCount val="4"/>
                <c:pt idx="0">
                  <c:v>Niži socioekonomski stratum</c:v>
                </c:pt>
                <c:pt idx="1">
                  <c:v>Niži srednji socioekonomski stratum</c:v>
                </c:pt>
                <c:pt idx="2">
                  <c:v>Viši srednji socioekonomski stratum</c:v>
                </c:pt>
                <c:pt idx="3">
                  <c:v>Viši socioekonomski stratum</c:v>
                </c:pt>
              </c:strCache>
            </c:strRef>
          </c:cat>
          <c:val>
            <c:numRef>
              <c:f>Sheet1!$M$20:$M$23</c:f>
              <c:numCache>
                <c:formatCode>0.0%</c:formatCode>
                <c:ptCount val="4"/>
                <c:pt idx="0">
                  <c:v>0.115</c:v>
                </c:pt>
                <c:pt idx="1">
                  <c:v>0.216</c:v>
                </c:pt>
                <c:pt idx="2">
                  <c:v>0.33600000000000002</c:v>
                </c:pt>
                <c:pt idx="3">
                  <c:v>0.59599999999999997</c:v>
                </c:pt>
              </c:numCache>
            </c:numRef>
          </c:val>
          <c:extLst xmlns:c16r2="http://schemas.microsoft.com/office/drawing/2015/06/chart">
            <c:ext xmlns:c16="http://schemas.microsoft.com/office/drawing/2014/chart" uri="{C3380CC4-5D6E-409C-BE32-E72D297353CC}">
              <c16:uniqueId val="{00000001-D680-46FD-B189-018C2F234336}"/>
            </c:ext>
          </c:extLst>
        </c:ser>
        <c:dLbls>
          <c:showLegendKey val="0"/>
          <c:showVal val="0"/>
          <c:showCatName val="0"/>
          <c:showSerName val="0"/>
          <c:showPercent val="0"/>
          <c:showBubbleSize val="0"/>
        </c:dLbls>
        <c:gapWidth val="182"/>
        <c:axId val="38953728"/>
        <c:axId val="38955264"/>
      </c:barChart>
      <c:catAx>
        <c:axId val="38953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38955264"/>
        <c:crosses val="autoZero"/>
        <c:auto val="1"/>
        <c:lblAlgn val="ctr"/>
        <c:lblOffset val="100"/>
        <c:noMultiLvlLbl val="0"/>
      </c:catAx>
      <c:valAx>
        <c:axId val="38955264"/>
        <c:scaling>
          <c:orientation val="minMax"/>
        </c:scaling>
        <c:delete val="1"/>
        <c:axPos val="b"/>
        <c:numFmt formatCode="0.0%" sourceLinked="1"/>
        <c:majorTickMark val="none"/>
        <c:minorTickMark val="none"/>
        <c:tickLblPos val="nextTo"/>
        <c:crossAx val="38953728"/>
        <c:crosses val="autoZero"/>
        <c:crossBetween val="between"/>
      </c:valAx>
      <c:spPr>
        <a:noFill/>
        <a:ln>
          <a:noFill/>
        </a:ln>
        <a:effectLst/>
      </c:spPr>
    </c:plotArea>
    <c:legend>
      <c:legendPos val="b"/>
      <c:layout>
        <c:manualLayout>
          <c:xMode val="edge"/>
          <c:yMode val="edge"/>
          <c:x val="0.13535425943075541"/>
          <c:y val="0.84323372373578986"/>
          <c:w val="0.72929123292642273"/>
          <c:h val="8.56822447841392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solidFill>
      <a:schemeClr val="bg1"/>
    </a:solidFill>
    <a:ln w="9525" cap="flat" cmpd="sng" algn="ctr">
      <a:noFill/>
      <a:round/>
    </a:ln>
    <a:effectLst/>
  </c:spPr>
  <c:txPr>
    <a:bodyPr/>
    <a:lstStyle/>
    <a:p>
      <a:pPr>
        <a:defRPr/>
      </a:pPr>
      <a:endParaRPr lang="sr-Latn-R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Zagrebi i okolica</c:v>
                </c:pt>
                <c:pt idx="1">
                  <c:v>Sjeverena Hrvatska</c:v>
                </c:pt>
                <c:pt idx="2">
                  <c:v>Slavonija</c:v>
                </c:pt>
                <c:pt idx="3">
                  <c:v>Lika i Banovina</c:v>
                </c:pt>
                <c:pt idx="4">
                  <c:v>Hrvatsko Primorje i Istra</c:v>
                </c:pt>
                <c:pt idx="5">
                  <c:v>Dalmacija</c:v>
                </c:pt>
              </c:strCache>
            </c:strRef>
          </c:cat>
          <c:val>
            <c:numRef>
              <c:f>Sheet1!$B$2:$B$7</c:f>
              <c:numCache>
                <c:formatCode>0%</c:formatCode>
                <c:ptCount val="6"/>
                <c:pt idx="0">
                  <c:v>0.38</c:v>
                </c:pt>
                <c:pt idx="1">
                  <c:v>0.32</c:v>
                </c:pt>
                <c:pt idx="2">
                  <c:v>0.27</c:v>
                </c:pt>
                <c:pt idx="3">
                  <c:v>0.32</c:v>
                </c:pt>
                <c:pt idx="4">
                  <c:v>0.28999999999999998</c:v>
                </c:pt>
                <c:pt idx="5">
                  <c:v>0.28000000000000003</c:v>
                </c:pt>
              </c:numCache>
            </c:numRef>
          </c:val>
          <c:extLst xmlns:c16r2="http://schemas.microsoft.com/office/drawing/2015/06/chart">
            <c:ext xmlns:c16="http://schemas.microsoft.com/office/drawing/2014/chart" uri="{C3380CC4-5D6E-409C-BE32-E72D297353CC}">
              <c16:uniqueId val="{00000000-2150-4722-A6E7-4866BC05FCED}"/>
            </c:ext>
          </c:extLst>
        </c:ser>
        <c:dLbls>
          <c:showLegendKey val="0"/>
          <c:showVal val="0"/>
          <c:showCatName val="0"/>
          <c:showSerName val="0"/>
          <c:showPercent val="0"/>
          <c:showBubbleSize val="0"/>
        </c:dLbls>
        <c:gapWidth val="182"/>
        <c:axId val="38976128"/>
        <c:axId val="39006592"/>
      </c:barChart>
      <c:catAx>
        <c:axId val="389761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39006592"/>
        <c:crosses val="autoZero"/>
        <c:auto val="1"/>
        <c:lblAlgn val="ctr"/>
        <c:lblOffset val="100"/>
        <c:noMultiLvlLbl val="0"/>
      </c:catAx>
      <c:valAx>
        <c:axId val="39006592"/>
        <c:scaling>
          <c:orientation val="minMax"/>
        </c:scaling>
        <c:delete val="1"/>
        <c:axPos val="b"/>
        <c:numFmt formatCode="0%" sourceLinked="1"/>
        <c:majorTickMark val="none"/>
        <c:minorTickMark val="none"/>
        <c:tickLblPos val="nextTo"/>
        <c:crossAx val="38976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r-Latn-R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Sheet1!$B$5:$B$10</c:f>
              <c:strCache>
                <c:ptCount val="6"/>
                <c:pt idx="0">
                  <c:v>Posjećujući muzeje, povijesne, prirodne ili proizvodne lokacije uz vodiča</c:v>
                </c:pt>
                <c:pt idx="1">
                  <c:v>Posjećujući knjižnice ili centre za učenje</c:v>
                </c:pt>
                <c:pt idx="2">
                  <c:v>Putem televizije - radija - DVD-a</c:v>
                </c:pt>
                <c:pt idx="3">
                  <c:v>Učeći od člana obitelji, prijatelja ili suradnika</c:v>
                </c:pt>
                <c:pt idx="4">
                  <c:v>Učeći iz tiskanih medija </c:v>
                </c:pt>
                <c:pt idx="5">
                  <c:v>Učeći putem računala </c:v>
                </c:pt>
              </c:strCache>
            </c:strRef>
          </c:cat>
          <c:val>
            <c:numRef>
              <c:f>Sheet1!$C$5:$C$10</c:f>
              <c:numCache>
                <c:formatCode>###0.0%</c:formatCode>
                <c:ptCount val="6"/>
                <c:pt idx="0">
                  <c:v>0.16055885086007338</c:v>
                </c:pt>
                <c:pt idx="1">
                  <c:v>0.1875321122932305</c:v>
                </c:pt>
                <c:pt idx="2">
                  <c:v>0.22662346605570963</c:v>
                </c:pt>
                <c:pt idx="3">
                  <c:v>0.32212916411056453</c:v>
                </c:pt>
                <c:pt idx="4">
                  <c:v>0.3334156963355156</c:v>
                </c:pt>
                <c:pt idx="5">
                  <c:v>0.54772309422673215</c:v>
                </c:pt>
              </c:numCache>
            </c:numRef>
          </c:val>
          <c:extLst xmlns:c16r2="http://schemas.microsoft.com/office/drawing/2015/06/chart">
            <c:ext xmlns:c16="http://schemas.microsoft.com/office/drawing/2014/chart" uri="{C3380CC4-5D6E-409C-BE32-E72D297353CC}">
              <c16:uniqueId val="{00000000-A05F-44CD-B3C8-7EDD979F7B2F}"/>
            </c:ext>
          </c:extLst>
        </c:ser>
        <c:dLbls>
          <c:showLegendKey val="0"/>
          <c:showVal val="0"/>
          <c:showCatName val="0"/>
          <c:showSerName val="0"/>
          <c:showPercent val="0"/>
          <c:showBubbleSize val="0"/>
        </c:dLbls>
        <c:gapWidth val="182"/>
        <c:axId val="42865024"/>
        <c:axId val="42866560"/>
      </c:barChart>
      <c:catAx>
        <c:axId val="428650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42866560"/>
        <c:crosses val="autoZero"/>
        <c:auto val="1"/>
        <c:lblAlgn val="ctr"/>
        <c:lblOffset val="100"/>
        <c:noMultiLvlLbl val="0"/>
      </c:catAx>
      <c:valAx>
        <c:axId val="42866560"/>
        <c:scaling>
          <c:orientation val="minMax"/>
        </c:scaling>
        <c:delete val="1"/>
        <c:axPos val="b"/>
        <c:numFmt formatCode="###0.0%" sourceLinked="1"/>
        <c:majorTickMark val="none"/>
        <c:minorTickMark val="none"/>
        <c:tickLblPos val="nextTo"/>
        <c:crossAx val="4286502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sr-Latn-R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862" cy="495872"/>
          </a:xfrm>
          <a:prstGeom prst="rect">
            <a:avLst/>
          </a:prstGeom>
        </p:spPr>
        <p:txBody>
          <a:bodyPr vert="horz" lIns="88230" tIns="44115" rIns="88230" bIns="44115" rtlCol="0"/>
          <a:lstStyle>
            <a:lvl1pPr algn="l">
              <a:defRPr sz="1200"/>
            </a:lvl1pPr>
          </a:lstStyle>
          <a:p>
            <a:endParaRPr lang="en-GB"/>
          </a:p>
        </p:txBody>
      </p:sp>
      <p:sp>
        <p:nvSpPr>
          <p:cNvPr id="3" name="Date Placeholder 2"/>
          <p:cNvSpPr>
            <a:spLocks noGrp="1"/>
          </p:cNvSpPr>
          <p:nvPr>
            <p:ph type="dt" sz="quarter" idx="1"/>
          </p:nvPr>
        </p:nvSpPr>
        <p:spPr>
          <a:xfrm>
            <a:off x="3850294" y="1"/>
            <a:ext cx="2945862" cy="495872"/>
          </a:xfrm>
          <a:prstGeom prst="rect">
            <a:avLst/>
          </a:prstGeom>
        </p:spPr>
        <p:txBody>
          <a:bodyPr vert="horz" lIns="88230" tIns="44115" rIns="88230" bIns="44115" rtlCol="0"/>
          <a:lstStyle>
            <a:lvl1pPr algn="r">
              <a:defRPr sz="1200"/>
            </a:lvl1pPr>
          </a:lstStyle>
          <a:p>
            <a:fld id="{11059CDB-72EA-483D-9A34-D50D3267644F}" type="datetimeFigureOut">
              <a:rPr lang="en-GB" smtClean="0"/>
              <a:t>25/10/2017</a:t>
            </a:fld>
            <a:endParaRPr lang="en-GB"/>
          </a:p>
        </p:txBody>
      </p:sp>
      <p:sp>
        <p:nvSpPr>
          <p:cNvPr id="4" name="Footer Placeholder 3"/>
          <p:cNvSpPr>
            <a:spLocks noGrp="1"/>
          </p:cNvSpPr>
          <p:nvPr>
            <p:ph type="ftr" sz="quarter" idx="2"/>
          </p:nvPr>
        </p:nvSpPr>
        <p:spPr>
          <a:xfrm>
            <a:off x="0" y="9430813"/>
            <a:ext cx="2945862" cy="495872"/>
          </a:xfrm>
          <a:prstGeom prst="rect">
            <a:avLst/>
          </a:prstGeom>
        </p:spPr>
        <p:txBody>
          <a:bodyPr vert="horz" lIns="88230" tIns="44115" rIns="88230" bIns="44115" rtlCol="0" anchor="b"/>
          <a:lstStyle>
            <a:lvl1pPr algn="l">
              <a:defRPr sz="1200"/>
            </a:lvl1pPr>
          </a:lstStyle>
          <a:p>
            <a:endParaRPr lang="en-GB"/>
          </a:p>
        </p:txBody>
      </p:sp>
      <p:sp>
        <p:nvSpPr>
          <p:cNvPr id="5" name="Slide Number Placeholder 4"/>
          <p:cNvSpPr>
            <a:spLocks noGrp="1"/>
          </p:cNvSpPr>
          <p:nvPr>
            <p:ph type="sldNum" sz="quarter" idx="3"/>
          </p:nvPr>
        </p:nvSpPr>
        <p:spPr>
          <a:xfrm>
            <a:off x="3850294" y="9430813"/>
            <a:ext cx="2945862" cy="495872"/>
          </a:xfrm>
          <a:prstGeom prst="rect">
            <a:avLst/>
          </a:prstGeom>
        </p:spPr>
        <p:txBody>
          <a:bodyPr vert="horz" lIns="88230" tIns="44115" rIns="88230" bIns="44115" rtlCol="0" anchor="b"/>
          <a:lstStyle>
            <a:lvl1pPr algn="r">
              <a:defRPr sz="1200"/>
            </a:lvl1pPr>
          </a:lstStyle>
          <a:p>
            <a:fld id="{82556AC4-8048-47C4-97D0-565009C72CFD}" type="slidenum">
              <a:rPr lang="en-GB" smtClean="0"/>
              <a:t>‹#›</a:t>
            </a:fld>
            <a:endParaRPr lang="en-GB"/>
          </a:p>
        </p:txBody>
      </p:sp>
    </p:spTree>
    <p:extLst>
      <p:ext uri="{BB962C8B-B14F-4D97-AF65-F5344CB8AC3E}">
        <p14:creationId xmlns:p14="http://schemas.microsoft.com/office/powerpoint/2010/main" val="3268241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5571" tIns="47786" rIns="95571" bIns="47786" rtlCol="0"/>
          <a:lstStyle>
            <a:lvl1pPr algn="l">
              <a:defRPr sz="1300"/>
            </a:lvl1pPr>
          </a:lstStyle>
          <a:p>
            <a:endParaRPr lang="en-GB"/>
          </a:p>
        </p:txBody>
      </p:sp>
      <p:sp>
        <p:nvSpPr>
          <p:cNvPr id="3" name="Date Placeholder 2"/>
          <p:cNvSpPr>
            <a:spLocks noGrp="1"/>
          </p:cNvSpPr>
          <p:nvPr>
            <p:ph type="dt" idx="1"/>
          </p:nvPr>
        </p:nvSpPr>
        <p:spPr>
          <a:xfrm>
            <a:off x="3850443" y="0"/>
            <a:ext cx="2945659" cy="496412"/>
          </a:xfrm>
          <a:prstGeom prst="rect">
            <a:avLst/>
          </a:prstGeom>
        </p:spPr>
        <p:txBody>
          <a:bodyPr vert="horz" lIns="95571" tIns="47786" rIns="95571" bIns="47786" rtlCol="0"/>
          <a:lstStyle>
            <a:lvl1pPr algn="r">
              <a:defRPr sz="1300"/>
            </a:lvl1pPr>
          </a:lstStyle>
          <a:p>
            <a:fld id="{2D6798F8-BDA6-46C0-A11F-B16041C3620C}" type="datetimeFigureOut">
              <a:rPr lang="en-GB" smtClean="0"/>
              <a:t>25/10/2017</a:t>
            </a:fld>
            <a:endParaRPr lang="en-GB"/>
          </a:p>
        </p:txBody>
      </p:sp>
      <p:sp>
        <p:nvSpPr>
          <p:cNvPr id="4" name="Slide Image Placeholder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5571" tIns="47786" rIns="95571" bIns="47786"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5571" tIns="47786" rIns="95571" bIns="477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2"/>
          </a:xfrm>
          <a:prstGeom prst="rect">
            <a:avLst/>
          </a:prstGeom>
        </p:spPr>
        <p:txBody>
          <a:bodyPr vert="horz" lIns="95571" tIns="47786" rIns="95571" bIns="47786" rtlCol="0" anchor="b"/>
          <a:lstStyle>
            <a:lvl1pPr algn="l">
              <a:defRPr sz="1300"/>
            </a:lvl1pPr>
          </a:lstStyle>
          <a:p>
            <a:endParaRPr lang="en-GB"/>
          </a:p>
        </p:txBody>
      </p:sp>
      <p:sp>
        <p:nvSpPr>
          <p:cNvPr id="7" name="Slide Number Placeholder 6"/>
          <p:cNvSpPr>
            <a:spLocks noGrp="1"/>
          </p:cNvSpPr>
          <p:nvPr>
            <p:ph type="sldNum" sz="quarter" idx="5"/>
          </p:nvPr>
        </p:nvSpPr>
        <p:spPr>
          <a:xfrm>
            <a:off x="3850443" y="9430091"/>
            <a:ext cx="2945659" cy="496412"/>
          </a:xfrm>
          <a:prstGeom prst="rect">
            <a:avLst/>
          </a:prstGeom>
        </p:spPr>
        <p:txBody>
          <a:bodyPr vert="horz" lIns="95571" tIns="47786" rIns="95571" bIns="47786" rtlCol="0" anchor="b"/>
          <a:lstStyle>
            <a:lvl1pPr algn="r">
              <a:defRPr sz="1300"/>
            </a:lvl1pPr>
          </a:lstStyle>
          <a:p>
            <a:fld id="{628DE85F-A49F-4D4C-8D78-799212E249B2}" type="slidenum">
              <a:rPr lang="en-GB" smtClean="0"/>
              <a:t>‹#›</a:t>
            </a:fld>
            <a:endParaRPr lang="en-GB"/>
          </a:p>
        </p:txBody>
      </p:sp>
    </p:spTree>
    <p:extLst>
      <p:ext uri="{BB962C8B-B14F-4D97-AF65-F5344CB8AC3E}">
        <p14:creationId xmlns:p14="http://schemas.microsoft.com/office/powerpoint/2010/main" val="410335867"/>
      </p:ext>
    </p:extLst>
  </p:cSld>
  <p:clrMap bg1="lt1" tx1="dk1" bg2="lt2" tx2="dk2" accent1="accent1" accent2="accent2" accent3="accent3" accent4="accent4" accent5="accent5" accent6="accent6" hlink="hlink" folHlink="folHlink"/>
  <p:notesStyle>
    <a:lvl1pPr marL="0" algn="l" defTabSz="924282" rtl="0" eaLnBrk="1" latinLnBrk="0" hangingPunct="1">
      <a:defRPr sz="1200" kern="1200">
        <a:solidFill>
          <a:schemeClr val="tx1"/>
        </a:solidFill>
        <a:latin typeface="+mn-lt"/>
        <a:ea typeface="+mn-ea"/>
        <a:cs typeface="+mn-cs"/>
      </a:defRPr>
    </a:lvl1pPr>
    <a:lvl2pPr marL="462140" algn="l" defTabSz="924282" rtl="0" eaLnBrk="1" latinLnBrk="0" hangingPunct="1">
      <a:defRPr sz="1200" kern="1200">
        <a:solidFill>
          <a:schemeClr val="tx1"/>
        </a:solidFill>
        <a:latin typeface="+mn-lt"/>
        <a:ea typeface="+mn-ea"/>
        <a:cs typeface="+mn-cs"/>
      </a:defRPr>
    </a:lvl2pPr>
    <a:lvl3pPr marL="924282" algn="l" defTabSz="924282" rtl="0" eaLnBrk="1" latinLnBrk="0" hangingPunct="1">
      <a:defRPr sz="1200" kern="1200">
        <a:solidFill>
          <a:schemeClr val="tx1"/>
        </a:solidFill>
        <a:latin typeface="+mn-lt"/>
        <a:ea typeface="+mn-ea"/>
        <a:cs typeface="+mn-cs"/>
      </a:defRPr>
    </a:lvl3pPr>
    <a:lvl4pPr marL="1386422" algn="l" defTabSz="924282" rtl="0" eaLnBrk="1" latinLnBrk="0" hangingPunct="1">
      <a:defRPr sz="1200" kern="1200">
        <a:solidFill>
          <a:schemeClr val="tx1"/>
        </a:solidFill>
        <a:latin typeface="+mn-lt"/>
        <a:ea typeface="+mn-ea"/>
        <a:cs typeface="+mn-cs"/>
      </a:defRPr>
    </a:lvl4pPr>
    <a:lvl5pPr marL="1848564" algn="l" defTabSz="924282" rtl="0" eaLnBrk="1" latinLnBrk="0" hangingPunct="1">
      <a:defRPr sz="1200" kern="1200">
        <a:solidFill>
          <a:schemeClr val="tx1"/>
        </a:solidFill>
        <a:latin typeface="+mn-lt"/>
        <a:ea typeface="+mn-ea"/>
        <a:cs typeface="+mn-cs"/>
      </a:defRPr>
    </a:lvl5pPr>
    <a:lvl6pPr marL="2310704" algn="l" defTabSz="924282" rtl="0" eaLnBrk="1" latinLnBrk="0" hangingPunct="1">
      <a:defRPr sz="1200" kern="1200">
        <a:solidFill>
          <a:schemeClr val="tx1"/>
        </a:solidFill>
        <a:latin typeface="+mn-lt"/>
        <a:ea typeface="+mn-ea"/>
        <a:cs typeface="+mn-cs"/>
      </a:defRPr>
    </a:lvl6pPr>
    <a:lvl7pPr marL="2772846" algn="l" defTabSz="924282" rtl="0" eaLnBrk="1" latinLnBrk="0" hangingPunct="1">
      <a:defRPr sz="1200" kern="1200">
        <a:solidFill>
          <a:schemeClr val="tx1"/>
        </a:solidFill>
        <a:latin typeface="+mn-lt"/>
        <a:ea typeface="+mn-ea"/>
        <a:cs typeface="+mn-cs"/>
      </a:defRPr>
    </a:lvl7pPr>
    <a:lvl8pPr marL="3234986" algn="l" defTabSz="924282" rtl="0" eaLnBrk="1" latinLnBrk="0" hangingPunct="1">
      <a:defRPr sz="1200" kern="1200">
        <a:solidFill>
          <a:schemeClr val="tx1"/>
        </a:solidFill>
        <a:latin typeface="+mn-lt"/>
        <a:ea typeface="+mn-ea"/>
        <a:cs typeface="+mn-cs"/>
      </a:defRPr>
    </a:lvl8pPr>
    <a:lvl9pPr marL="3697126" algn="l" defTabSz="92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28DE85F-A49F-4D4C-8D78-799212E249B2}" type="slidenum">
              <a:rPr lang="en-GB" smtClean="0"/>
              <a:t>1</a:t>
            </a:fld>
            <a:endParaRPr lang="en-GB"/>
          </a:p>
        </p:txBody>
      </p:sp>
    </p:spTree>
    <p:extLst>
      <p:ext uri="{BB962C8B-B14F-4D97-AF65-F5344CB8AC3E}">
        <p14:creationId xmlns:p14="http://schemas.microsoft.com/office/powerpoint/2010/main" val="1314086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10</a:t>
            </a:fld>
            <a:endParaRPr lang="en-GB"/>
          </a:p>
        </p:txBody>
      </p:sp>
    </p:spTree>
    <p:extLst>
      <p:ext uri="{BB962C8B-B14F-4D97-AF65-F5344CB8AC3E}">
        <p14:creationId xmlns:p14="http://schemas.microsoft.com/office/powerpoint/2010/main" val="2517585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11</a:t>
            </a:fld>
            <a:endParaRPr lang="en-GB"/>
          </a:p>
        </p:txBody>
      </p:sp>
    </p:spTree>
    <p:extLst>
      <p:ext uri="{BB962C8B-B14F-4D97-AF65-F5344CB8AC3E}">
        <p14:creationId xmlns:p14="http://schemas.microsoft.com/office/powerpoint/2010/main" val="67210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12</a:t>
            </a:fld>
            <a:endParaRPr lang="en-GB"/>
          </a:p>
        </p:txBody>
      </p:sp>
    </p:spTree>
    <p:extLst>
      <p:ext uri="{BB962C8B-B14F-4D97-AF65-F5344CB8AC3E}">
        <p14:creationId xmlns:p14="http://schemas.microsoft.com/office/powerpoint/2010/main" val="1075282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13</a:t>
            </a:fld>
            <a:endParaRPr lang="en-GB"/>
          </a:p>
        </p:txBody>
      </p:sp>
    </p:spTree>
    <p:extLst>
      <p:ext uri="{BB962C8B-B14F-4D97-AF65-F5344CB8AC3E}">
        <p14:creationId xmlns:p14="http://schemas.microsoft.com/office/powerpoint/2010/main" val="1815477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14</a:t>
            </a:fld>
            <a:endParaRPr lang="en-GB"/>
          </a:p>
        </p:txBody>
      </p:sp>
    </p:spTree>
    <p:extLst>
      <p:ext uri="{BB962C8B-B14F-4D97-AF65-F5344CB8AC3E}">
        <p14:creationId xmlns:p14="http://schemas.microsoft.com/office/powerpoint/2010/main" val="3885568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15</a:t>
            </a:fld>
            <a:endParaRPr lang="en-GB"/>
          </a:p>
        </p:txBody>
      </p:sp>
    </p:spTree>
    <p:extLst>
      <p:ext uri="{BB962C8B-B14F-4D97-AF65-F5344CB8AC3E}">
        <p14:creationId xmlns:p14="http://schemas.microsoft.com/office/powerpoint/2010/main" val="3269973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16</a:t>
            </a:fld>
            <a:endParaRPr lang="en-GB"/>
          </a:p>
        </p:txBody>
      </p:sp>
    </p:spTree>
    <p:extLst>
      <p:ext uri="{BB962C8B-B14F-4D97-AF65-F5344CB8AC3E}">
        <p14:creationId xmlns:p14="http://schemas.microsoft.com/office/powerpoint/2010/main" val="2430533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17</a:t>
            </a:fld>
            <a:endParaRPr lang="en-GB"/>
          </a:p>
        </p:txBody>
      </p:sp>
    </p:spTree>
    <p:extLst>
      <p:ext uri="{BB962C8B-B14F-4D97-AF65-F5344CB8AC3E}">
        <p14:creationId xmlns:p14="http://schemas.microsoft.com/office/powerpoint/2010/main" val="3406328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18</a:t>
            </a:fld>
            <a:endParaRPr lang="en-GB"/>
          </a:p>
        </p:txBody>
      </p:sp>
    </p:spTree>
    <p:extLst>
      <p:ext uri="{BB962C8B-B14F-4D97-AF65-F5344CB8AC3E}">
        <p14:creationId xmlns:p14="http://schemas.microsoft.com/office/powerpoint/2010/main" val="540441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19</a:t>
            </a:fld>
            <a:endParaRPr lang="en-GB"/>
          </a:p>
        </p:txBody>
      </p:sp>
    </p:spTree>
    <p:extLst>
      <p:ext uri="{BB962C8B-B14F-4D97-AF65-F5344CB8AC3E}">
        <p14:creationId xmlns:p14="http://schemas.microsoft.com/office/powerpoint/2010/main" val="2308991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a:t>
            </a:fld>
            <a:endParaRPr lang="en-GB"/>
          </a:p>
        </p:txBody>
      </p:sp>
    </p:spTree>
    <p:extLst>
      <p:ext uri="{BB962C8B-B14F-4D97-AF65-F5344CB8AC3E}">
        <p14:creationId xmlns:p14="http://schemas.microsoft.com/office/powerpoint/2010/main" val="3674730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20</a:t>
            </a:fld>
            <a:endParaRPr lang="en-GB"/>
          </a:p>
        </p:txBody>
      </p:sp>
    </p:spTree>
    <p:extLst>
      <p:ext uri="{BB962C8B-B14F-4D97-AF65-F5344CB8AC3E}">
        <p14:creationId xmlns:p14="http://schemas.microsoft.com/office/powerpoint/2010/main" val="1579098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21</a:t>
            </a:fld>
            <a:endParaRPr lang="en-GB"/>
          </a:p>
        </p:txBody>
      </p:sp>
    </p:spTree>
    <p:extLst>
      <p:ext uri="{BB962C8B-B14F-4D97-AF65-F5344CB8AC3E}">
        <p14:creationId xmlns:p14="http://schemas.microsoft.com/office/powerpoint/2010/main" val="791333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22</a:t>
            </a:fld>
            <a:endParaRPr lang="en-GB"/>
          </a:p>
        </p:txBody>
      </p:sp>
    </p:spTree>
    <p:extLst>
      <p:ext uri="{BB962C8B-B14F-4D97-AF65-F5344CB8AC3E}">
        <p14:creationId xmlns:p14="http://schemas.microsoft.com/office/powerpoint/2010/main" val="2672021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23</a:t>
            </a:fld>
            <a:endParaRPr lang="en-GB"/>
          </a:p>
        </p:txBody>
      </p:sp>
    </p:spTree>
    <p:extLst>
      <p:ext uri="{BB962C8B-B14F-4D97-AF65-F5344CB8AC3E}">
        <p14:creationId xmlns:p14="http://schemas.microsoft.com/office/powerpoint/2010/main" val="1470645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24</a:t>
            </a:fld>
            <a:endParaRPr lang="en-GB"/>
          </a:p>
        </p:txBody>
      </p:sp>
    </p:spTree>
    <p:extLst>
      <p:ext uri="{BB962C8B-B14F-4D97-AF65-F5344CB8AC3E}">
        <p14:creationId xmlns:p14="http://schemas.microsoft.com/office/powerpoint/2010/main" val="1977219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25</a:t>
            </a:fld>
            <a:endParaRPr lang="en-GB"/>
          </a:p>
        </p:txBody>
      </p:sp>
    </p:spTree>
    <p:extLst>
      <p:ext uri="{BB962C8B-B14F-4D97-AF65-F5344CB8AC3E}">
        <p14:creationId xmlns:p14="http://schemas.microsoft.com/office/powerpoint/2010/main" val="33633190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26</a:t>
            </a:fld>
            <a:endParaRPr lang="en-GB"/>
          </a:p>
        </p:txBody>
      </p:sp>
    </p:spTree>
    <p:extLst>
      <p:ext uri="{BB962C8B-B14F-4D97-AF65-F5344CB8AC3E}">
        <p14:creationId xmlns:p14="http://schemas.microsoft.com/office/powerpoint/2010/main" val="38914365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27</a:t>
            </a:fld>
            <a:endParaRPr lang="en-GB"/>
          </a:p>
        </p:txBody>
      </p:sp>
    </p:spTree>
    <p:extLst>
      <p:ext uri="{BB962C8B-B14F-4D97-AF65-F5344CB8AC3E}">
        <p14:creationId xmlns:p14="http://schemas.microsoft.com/office/powerpoint/2010/main" val="14318639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28</a:t>
            </a:fld>
            <a:endParaRPr lang="en-GB"/>
          </a:p>
        </p:txBody>
      </p:sp>
    </p:spTree>
    <p:extLst>
      <p:ext uri="{BB962C8B-B14F-4D97-AF65-F5344CB8AC3E}">
        <p14:creationId xmlns:p14="http://schemas.microsoft.com/office/powerpoint/2010/main" val="291050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3</a:t>
            </a:fld>
            <a:endParaRPr lang="en-GB"/>
          </a:p>
        </p:txBody>
      </p:sp>
    </p:spTree>
    <p:extLst>
      <p:ext uri="{BB962C8B-B14F-4D97-AF65-F5344CB8AC3E}">
        <p14:creationId xmlns:p14="http://schemas.microsoft.com/office/powerpoint/2010/main" val="1238864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4</a:t>
            </a:fld>
            <a:endParaRPr lang="en-GB"/>
          </a:p>
        </p:txBody>
      </p:sp>
    </p:spTree>
    <p:extLst>
      <p:ext uri="{BB962C8B-B14F-4D97-AF65-F5344CB8AC3E}">
        <p14:creationId xmlns:p14="http://schemas.microsoft.com/office/powerpoint/2010/main" val="528448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5</a:t>
            </a:fld>
            <a:endParaRPr lang="en-GB"/>
          </a:p>
        </p:txBody>
      </p:sp>
    </p:spTree>
    <p:extLst>
      <p:ext uri="{BB962C8B-B14F-4D97-AF65-F5344CB8AC3E}">
        <p14:creationId xmlns:p14="http://schemas.microsoft.com/office/powerpoint/2010/main" val="351461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6</a:t>
            </a:fld>
            <a:endParaRPr lang="en-GB"/>
          </a:p>
        </p:txBody>
      </p:sp>
    </p:spTree>
    <p:extLst>
      <p:ext uri="{BB962C8B-B14F-4D97-AF65-F5344CB8AC3E}">
        <p14:creationId xmlns:p14="http://schemas.microsoft.com/office/powerpoint/2010/main" val="538490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7</a:t>
            </a:fld>
            <a:endParaRPr lang="en-GB"/>
          </a:p>
        </p:txBody>
      </p:sp>
    </p:spTree>
    <p:extLst>
      <p:ext uri="{BB962C8B-B14F-4D97-AF65-F5344CB8AC3E}">
        <p14:creationId xmlns:p14="http://schemas.microsoft.com/office/powerpoint/2010/main" val="3942923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8</a:t>
            </a:fld>
            <a:endParaRPr lang="en-GB"/>
          </a:p>
        </p:txBody>
      </p:sp>
    </p:spTree>
    <p:extLst>
      <p:ext uri="{BB962C8B-B14F-4D97-AF65-F5344CB8AC3E}">
        <p14:creationId xmlns:p14="http://schemas.microsoft.com/office/powerpoint/2010/main" val="2533072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28DE85F-A49F-4D4C-8D78-799212E249B2}" type="slidenum">
              <a:rPr lang="en-GB" smtClean="0"/>
              <a:t>9</a:t>
            </a:fld>
            <a:endParaRPr lang="en-GB"/>
          </a:p>
        </p:txBody>
      </p:sp>
    </p:spTree>
    <p:extLst>
      <p:ext uri="{BB962C8B-B14F-4D97-AF65-F5344CB8AC3E}">
        <p14:creationId xmlns:p14="http://schemas.microsoft.com/office/powerpoint/2010/main" val="16556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microsoft.com/office/2007/relationships/hdphoto" Target="../media/hdphoto1.wdp"/></Relationships>
</file>

<file path=ppt/slideLayouts/_rels/slideLayout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46971" cy="461548"/>
          </a:xfrm>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8167" cy="442661"/>
          </a:xfrm>
        </p:spPr>
        <p:txBody>
          <a:bodyPr anchor="b">
            <a:no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Text Placeholder 6"/>
          <p:cNvSpPr>
            <a:spLocks noGrp="1"/>
          </p:cNvSpPr>
          <p:nvPr>
            <p:ph type="body" sz="quarter" idx="16" hasCustomPrompt="1"/>
          </p:nvPr>
        </p:nvSpPr>
        <p:spPr>
          <a:xfrm>
            <a:off x="224598" y="4215715"/>
            <a:ext cx="6718075" cy="318287"/>
          </a:xfrm>
        </p:spPr>
        <p:txBody>
          <a:bodyPr anchor="b">
            <a:normAutofit/>
          </a:bodyPr>
          <a:lstStyle>
            <a:lvl1pPr algn="l">
              <a:lnSpc>
                <a:spcPct val="95000"/>
              </a:lnSpc>
              <a:spcBef>
                <a:spcPts val="204"/>
              </a:spcBef>
              <a:defRPr sz="1000" cap="none" baseline="0">
                <a:solidFill>
                  <a:schemeClr val="bg2">
                    <a:lumMod val="50000"/>
                  </a:schemeClr>
                </a:solidFill>
              </a:defRPr>
            </a:lvl1pPr>
          </a:lstStyle>
          <a:p>
            <a:pPr lvl="0"/>
            <a:r>
              <a:rPr lang="en-US" dirty="0"/>
              <a:t>Question and Base</a:t>
            </a:r>
            <a:endParaRPr lang="en-GB" dirty="0"/>
          </a:p>
        </p:txBody>
      </p:sp>
    </p:spTree>
    <p:extLst>
      <p:ext uri="{BB962C8B-B14F-4D97-AF65-F5344CB8AC3E}">
        <p14:creationId xmlns:p14="http://schemas.microsoft.com/office/powerpoint/2010/main" val="409869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1_Triangles and Blob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
        <p:nvSpPr>
          <p:cNvPr id="6" name="Picture Placeholder 5"/>
          <p:cNvSpPr>
            <a:spLocks noGrp="1"/>
          </p:cNvSpPr>
          <p:nvPr>
            <p:ph type="pic" sz="quarter" idx="15"/>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hr-HR"/>
              <a:t>Kliknite ikonu da biste dodali  sliku</a:t>
            </a:r>
            <a:endParaRPr lang="en-GB"/>
          </a:p>
        </p:txBody>
      </p:sp>
    </p:spTree>
    <p:extLst>
      <p:ext uri="{BB962C8B-B14F-4D97-AF65-F5344CB8AC3E}">
        <p14:creationId xmlns:p14="http://schemas.microsoft.com/office/powerpoint/2010/main" val="60159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 wide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6438166" cy="5143500"/>
          </a:xfrm>
        </p:spPr>
        <p:txBody>
          <a:bodyPr/>
          <a:lstStyle/>
          <a:p>
            <a:r>
              <a:rPr lang="hr-HR"/>
              <a:t>Kliknite ikonu da biste dodali  sliku</a:t>
            </a:r>
            <a:endParaRPr lang="en-GB"/>
          </a:p>
        </p:txBody>
      </p:sp>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Tree>
    <p:extLst>
      <p:ext uri="{BB962C8B-B14F-4D97-AF65-F5344CB8AC3E}">
        <p14:creationId xmlns:p14="http://schemas.microsoft.com/office/powerpoint/2010/main" val="1789272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1 -Wide image">
    <p:spTree>
      <p:nvGrpSpPr>
        <p:cNvPr id="1" name=""/>
        <p:cNvGrpSpPr/>
        <p:nvPr/>
      </p:nvGrpSpPr>
      <p:grpSpPr>
        <a:xfrm>
          <a:off x="0" y="0"/>
          <a:ext cx="0" cy="0"/>
          <a:chOff x="0" y="0"/>
          <a:chExt cx="0" cy="0"/>
        </a:xfrm>
      </p:grpSpPr>
      <p:sp>
        <p:nvSpPr>
          <p:cNvPr id="17" name="Rectangle 1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 name="Title 1"/>
          <p:cNvSpPr>
            <a:spLocks noGrp="1"/>
          </p:cNvSpPr>
          <p:nvPr>
            <p:ph type="ctrTitle" hasCustomPrompt="1"/>
          </p:nvPr>
        </p:nvSpPr>
        <p:spPr>
          <a:xfrm>
            <a:off x="6741096" y="2136385"/>
            <a:ext cx="2145875" cy="747897"/>
          </a:xfrm>
        </p:spPr>
        <p:txBody>
          <a:bodyPr anchor="ctr"/>
          <a:lstStyle>
            <a:lvl1pPr>
              <a:defRPr sz="2700" cap="all" baseline="0"/>
            </a:lvl1pPr>
          </a:lstStyle>
          <a:p>
            <a:r>
              <a:rPr lang="en-GB" dirty="0"/>
              <a:t>Title </a:t>
            </a:r>
            <a:r>
              <a:rPr lang="en-GB" dirty="0" err="1"/>
              <a:t>title</a:t>
            </a:r>
            <a:r>
              <a:rPr lang="en-GB" dirty="0"/>
              <a:t> </a:t>
            </a:r>
            <a:r>
              <a:rPr lang="en-GB" dirty="0" err="1"/>
              <a:t>title</a:t>
            </a:r>
            <a:r>
              <a:rPr lang="en-GB" dirty="0"/>
              <a:t> </a:t>
            </a:r>
            <a:r>
              <a:rPr lang="en-GB" dirty="0" err="1"/>
              <a:t>title</a:t>
            </a:r>
            <a:endParaRPr lang="en-US" dirty="0"/>
          </a:p>
        </p:txBody>
      </p:sp>
      <p:sp>
        <p:nvSpPr>
          <p:cNvPr id="7" name="Rectangle 6"/>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8" name="Rectangle 7"/>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9" name="TextBox 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0" name="Rectangle 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1" name="TextBox 1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2" name="Rectangle 1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3" name="TextBox 1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4" name="Rectangle 13"/>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5" name="TextBox 14"/>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16" name="Rectangle 15"/>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19" name="TextBox 18"/>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0" name="Rectangle 19"/>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1" name="TextBox 20"/>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2" name="Rectangle 21"/>
          <p:cNvSpPr/>
          <p:nvPr/>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3" name="TextBox 22"/>
          <p:cNvSpPr txBox="1"/>
          <p:nvPr/>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24" name="Rectangle 23"/>
          <p:cNvSpPr/>
          <p:nvPr userDrawn="1"/>
        </p:nvSpPr>
        <p:spPr bwMode="white">
          <a:xfrm>
            <a:off x="0" y="4679247"/>
            <a:ext cx="1867882" cy="46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GB"/>
          </a:p>
        </p:txBody>
      </p:sp>
      <p:sp>
        <p:nvSpPr>
          <p:cNvPr id="25" name="TextBox 24"/>
          <p:cNvSpPr txBox="1"/>
          <p:nvPr userDrawn="1"/>
        </p:nvSpPr>
        <p:spPr>
          <a:xfrm>
            <a:off x="247311" y="4659204"/>
            <a:ext cx="560381" cy="246779"/>
          </a:xfrm>
          <a:prstGeom prst="rect">
            <a:avLst/>
          </a:prstGeom>
        </p:spPr>
        <p:txBody>
          <a:bodyPr vert="horz" wrap="square" lIns="0" tIns="0" rIns="0" bIns="0" rtlCol="0" anchor="b">
            <a:noAutofit/>
          </a:bodyPr>
          <a:lstStyle/>
          <a:p>
            <a:pPr marL="3240">
              <a:spcBef>
                <a:spcPts val="816"/>
              </a:spcBef>
            </a:pPr>
            <a:fld id="{5575D932-8F50-448D-A3FF-976A850649DE}" type="slidenum">
              <a:rPr lang="en-GB" sz="700" smtClean="0">
                <a:solidFill>
                  <a:schemeClr val="bg2"/>
                </a:solidFill>
              </a:rPr>
              <a:pPr marL="3240">
                <a:spcBef>
                  <a:spcPts val="816"/>
                </a:spcBef>
              </a:pPr>
              <a:t>‹#›</a:t>
            </a:fld>
            <a:endParaRPr lang="en-GB" sz="700" dirty="0">
              <a:solidFill>
                <a:schemeClr val="bg2"/>
              </a:solidFill>
            </a:endParaRPr>
          </a:p>
        </p:txBody>
      </p:sp>
      <p:sp>
        <p:nvSpPr>
          <p:cNvPr id="4" name="Picture Placeholder 3"/>
          <p:cNvSpPr>
            <a:spLocks noGrp="1"/>
          </p:cNvSpPr>
          <p:nvPr>
            <p:ph type="pic" sz="quarter" idx="10"/>
          </p:nvPr>
        </p:nvSpPr>
        <p:spPr>
          <a:xfrm>
            <a:off x="0" y="0"/>
            <a:ext cx="6340288" cy="5143500"/>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288" h="5143500">
                <a:moveTo>
                  <a:pt x="0" y="0"/>
                </a:moveTo>
                <a:lnTo>
                  <a:pt x="4654924" y="0"/>
                </a:lnTo>
                <a:lnTo>
                  <a:pt x="6340288" y="5143500"/>
                </a:lnTo>
                <a:lnTo>
                  <a:pt x="0" y="5143500"/>
                </a:lnTo>
                <a:lnTo>
                  <a:pt x="0" y="0"/>
                </a:lnTo>
                <a:close/>
              </a:path>
            </a:pathLst>
          </a:custGeom>
        </p:spPr>
        <p:txBody>
          <a:bodyPr/>
          <a:lstStyle/>
          <a:p>
            <a:r>
              <a:rPr lang="hr-HR"/>
              <a:t>Kliknite ikonu da biste dodali  sliku</a:t>
            </a:r>
            <a:endParaRPr lang="en-GB"/>
          </a:p>
        </p:txBody>
      </p:sp>
    </p:spTree>
    <p:extLst>
      <p:ext uri="{BB962C8B-B14F-4D97-AF65-F5344CB8AC3E}">
        <p14:creationId xmlns:p14="http://schemas.microsoft.com/office/powerpoint/2010/main" val="3108411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ub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4000" y="1535277"/>
            <a:ext cx="3569511" cy="1017291"/>
          </a:xfrm>
        </p:spPr>
        <p:txBody>
          <a:bodyPr anchor="ctr"/>
          <a:lstStyle>
            <a:lvl1pPr>
              <a:defRPr sz="3700" baseline="0"/>
            </a:lvl1pPr>
          </a:lstStyle>
          <a:p>
            <a:r>
              <a:rPr lang="en-US" dirty="0"/>
              <a:t>Subject</a:t>
            </a:r>
            <a:br>
              <a:rPr lang="en-US" dirty="0"/>
            </a:br>
            <a:r>
              <a:rPr lang="en-US" dirty="0"/>
              <a:t>Title</a:t>
            </a:r>
          </a:p>
        </p:txBody>
      </p:sp>
      <p:sp>
        <p:nvSpPr>
          <p:cNvPr id="3" name="Subtitle 2"/>
          <p:cNvSpPr>
            <a:spLocks noGrp="1"/>
          </p:cNvSpPr>
          <p:nvPr>
            <p:ph type="subTitle" idx="1" hasCustomPrompt="1"/>
          </p:nvPr>
        </p:nvSpPr>
        <p:spPr>
          <a:xfrm>
            <a:off x="234000" y="2724522"/>
            <a:ext cx="3569511" cy="1816529"/>
          </a:xfrm>
        </p:spPr>
        <p:txBody>
          <a:bodyPr/>
          <a:lstStyle>
            <a:lvl1pPr marL="0" indent="0" algn="l">
              <a:buNone/>
              <a:defRPr baseline="0">
                <a:solidFill>
                  <a:schemeClr val="bg2"/>
                </a:solidFill>
              </a:defRPr>
            </a:lvl1pPr>
            <a:lvl2pPr marL="3240" indent="0" algn="l">
              <a:spcBef>
                <a:spcPts val="816"/>
              </a:spcBef>
              <a:buNone/>
              <a:tabLst/>
              <a:defRPr baseline="0">
                <a:solidFill>
                  <a:schemeClr val="tx1"/>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MORE COMPLETE TITLE</a:t>
            </a:r>
          </a:p>
          <a:p>
            <a:pPr lvl="1"/>
            <a:r>
              <a:rPr lang="en-US" dirty="0"/>
              <a:t>Body text: Lorem ipsum dolor sit amet, consectetuer adipiscing elit. Maecenas porttitor congue massa. </a:t>
            </a:r>
            <a:r>
              <a:rPr lang="en-US" dirty="0" err="1"/>
              <a:t>Fusce</a:t>
            </a:r>
            <a:r>
              <a:rPr lang="en-US" dirty="0"/>
              <a:t> </a:t>
            </a:r>
            <a:r>
              <a:rPr lang="en-US" dirty="0" err="1"/>
              <a:t>posuere</a:t>
            </a:r>
            <a:r>
              <a:rPr lang="en-US" dirty="0"/>
              <a:t>.</a:t>
            </a:r>
          </a:p>
          <a:p>
            <a:pPr lvl="1"/>
            <a:r>
              <a:rPr lang="en-US" dirty="0"/>
              <a:t>Pellentesque habitant morbi tristique senectus et netus et malesuada fames ac turpis egestas. Proin pharetra nonummy pede. Mauris et </a:t>
            </a:r>
            <a:r>
              <a:rPr lang="en-US" dirty="0" err="1"/>
              <a:t>orci</a:t>
            </a:r>
            <a:r>
              <a:rPr lang="en-US" dirty="0"/>
              <a:t>.</a:t>
            </a:r>
          </a:p>
        </p:txBody>
      </p:sp>
      <p:sp>
        <p:nvSpPr>
          <p:cNvPr id="20" name="Text Placeholder 19"/>
          <p:cNvSpPr>
            <a:spLocks noGrp="1"/>
          </p:cNvSpPr>
          <p:nvPr>
            <p:ph type="body" sz="quarter" idx="13" hasCustomPrompt="1"/>
          </p:nvPr>
        </p:nvSpPr>
        <p:spPr>
          <a:xfrm>
            <a:off x="234000" y="248322"/>
            <a:ext cx="3569510" cy="1172925"/>
          </a:xfrm>
        </p:spPr>
        <p:txBody>
          <a:bodyPr anchor="b">
            <a:normAutofit/>
          </a:bodyPr>
          <a:lstStyle>
            <a:lvl1pPr>
              <a:defRPr sz="2200" b="0" cap="none" baseline="0">
                <a:solidFill>
                  <a:schemeClr val="bg2"/>
                </a:solidFill>
              </a:defRPr>
            </a:lvl1pPr>
          </a:lstStyle>
          <a:p>
            <a:pPr lvl="0"/>
            <a:r>
              <a:rPr lang="en-US" dirty="0"/>
              <a:t>Related phrase</a:t>
            </a:r>
            <a:endParaRPr lang="en-GB" dirty="0"/>
          </a:p>
        </p:txBody>
      </p:sp>
      <p:sp>
        <p:nvSpPr>
          <p:cNvPr id="19" name="Oval 18"/>
          <p:cNvSpPr/>
          <p:nvPr/>
        </p:nvSpPr>
        <p:spPr>
          <a:xfrm>
            <a:off x="7166089" y="922544"/>
            <a:ext cx="1081211" cy="108091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ZA" dirty="0">
              <a:solidFill>
                <a:srgbClr val="FFFFFF"/>
              </a:solidFill>
            </a:endParaRPr>
          </a:p>
        </p:txBody>
      </p:sp>
      <p:sp>
        <p:nvSpPr>
          <p:cNvPr id="21" name="Oval 20"/>
          <p:cNvSpPr/>
          <p:nvPr/>
        </p:nvSpPr>
        <p:spPr>
          <a:xfrm>
            <a:off x="5385163" y="2987329"/>
            <a:ext cx="1384960" cy="138457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ZA" dirty="0">
              <a:solidFill>
                <a:srgbClr val="FFFFFF"/>
              </a:solidFill>
            </a:endParaRPr>
          </a:p>
        </p:txBody>
      </p:sp>
      <p:sp>
        <p:nvSpPr>
          <p:cNvPr id="22" name="Oval 21"/>
          <p:cNvSpPr/>
          <p:nvPr/>
        </p:nvSpPr>
        <p:spPr>
          <a:xfrm>
            <a:off x="5246169" y="3098171"/>
            <a:ext cx="381308" cy="38120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ZA" dirty="0">
              <a:solidFill>
                <a:srgbClr val="FFFFFF"/>
              </a:solidFill>
            </a:endParaRPr>
          </a:p>
        </p:txBody>
      </p:sp>
      <p:sp>
        <p:nvSpPr>
          <p:cNvPr id="24" name="Oval 23"/>
          <p:cNvSpPr/>
          <p:nvPr/>
        </p:nvSpPr>
        <p:spPr>
          <a:xfrm>
            <a:off x="8163709" y="838978"/>
            <a:ext cx="167181" cy="1671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2195" tIns="31098" rIns="62195" bIns="31098" rtlCol="0" anchor="ctr"/>
          <a:lstStyle/>
          <a:p>
            <a:pPr algn="ctr"/>
            <a:endParaRPr lang="en-ZA" dirty="0">
              <a:solidFill>
                <a:srgbClr val="FFFFFF"/>
              </a:solidFill>
            </a:endParaRPr>
          </a:p>
        </p:txBody>
      </p:sp>
      <p:sp>
        <p:nvSpPr>
          <p:cNvPr id="7" name="Picture Placeholder 6"/>
          <p:cNvSpPr>
            <a:spLocks noGrp="1"/>
          </p:cNvSpPr>
          <p:nvPr>
            <p:ph type="pic" sz="quarter" idx="14"/>
          </p:nvPr>
        </p:nvSpPr>
        <p:spPr>
          <a:xfrm>
            <a:off x="5142217" y="809746"/>
            <a:ext cx="2979602" cy="2978781"/>
          </a:xfrm>
          <a:prstGeom prst="ellipse">
            <a:avLst/>
          </a:prstGeom>
          <a:ln w="38100">
            <a:solidFill>
              <a:schemeClr val="accent3"/>
            </a:solidFill>
          </a:ln>
        </p:spPr>
        <p:txBody>
          <a:bodyPr/>
          <a:lstStyle/>
          <a:p>
            <a:r>
              <a:rPr lang="hr-HR"/>
              <a:t>Kliknite ikonu da biste dodali  sliku</a:t>
            </a:r>
            <a:endParaRPr lang="en-GB"/>
          </a:p>
        </p:txBody>
      </p:sp>
    </p:spTree>
    <p:extLst>
      <p:ext uri="{BB962C8B-B14F-4D97-AF65-F5344CB8AC3E}">
        <p14:creationId xmlns:p14="http://schemas.microsoft.com/office/powerpoint/2010/main" val="76497451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2688"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hr-HR"/>
              <a:t>Uredite stilove teksta matrice</a:t>
            </a:r>
          </a:p>
          <a:p>
            <a:pPr lvl="1"/>
            <a:r>
              <a:rPr lang="hr-HR"/>
              <a:t>Druga razina</a:t>
            </a:r>
          </a:p>
        </p:txBody>
      </p:sp>
      <p:sp>
        <p:nvSpPr>
          <p:cNvPr id="9" name="Text Placeholder 10"/>
          <p:cNvSpPr>
            <a:spLocks noGrp="1"/>
          </p:cNvSpPr>
          <p:nvPr>
            <p:ph type="body" sz="quarter" idx="15"/>
          </p:nvPr>
        </p:nvSpPr>
        <p:spPr>
          <a:xfrm>
            <a:off x="5043071" y="3486270"/>
            <a:ext cx="3843754" cy="657105"/>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hr-HR"/>
              <a:t>Uredite stilove teksta matrice</a:t>
            </a:r>
          </a:p>
          <a:p>
            <a:pPr lvl="1"/>
            <a:r>
              <a:rPr lang="hr-HR"/>
              <a:t>Druga razina</a:t>
            </a:r>
          </a:p>
        </p:txBody>
      </p:sp>
      <p:sp>
        <p:nvSpPr>
          <p:cNvPr id="7" name="Picture Placeholder 6"/>
          <p:cNvSpPr>
            <a:spLocks noGrp="1"/>
          </p:cNvSpPr>
          <p:nvPr>
            <p:ph type="pic" sz="quarter" idx="16"/>
          </p:nvPr>
        </p:nvSpPr>
        <p:spPr>
          <a:xfrm>
            <a:off x="242688" y="1831103"/>
            <a:ext cx="3843754" cy="1550392"/>
          </a:xfrm>
        </p:spPr>
        <p:txBody>
          <a:bodyPr>
            <a:normAutofit/>
          </a:bodyPr>
          <a:lstStyle>
            <a:lvl1pPr>
              <a:defRPr sz="1100">
                <a:solidFill>
                  <a:schemeClr val="bg2"/>
                </a:solidFill>
              </a:defRPr>
            </a:lvl1pPr>
          </a:lstStyle>
          <a:p>
            <a:r>
              <a:rPr lang="hr-HR"/>
              <a:t>Kliknite ikonu da biste dodali  sliku</a:t>
            </a:r>
            <a:endParaRPr lang="en-GB"/>
          </a:p>
        </p:txBody>
      </p:sp>
      <p:sp>
        <p:nvSpPr>
          <p:cNvPr id="12" name="Picture Placeholder 6"/>
          <p:cNvSpPr>
            <a:spLocks noGrp="1"/>
          </p:cNvSpPr>
          <p:nvPr>
            <p:ph type="pic" sz="quarter" idx="17"/>
          </p:nvPr>
        </p:nvSpPr>
        <p:spPr>
          <a:xfrm>
            <a:off x="5043071" y="1831103"/>
            <a:ext cx="3843754" cy="1550392"/>
          </a:xfrm>
        </p:spPr>
        <p:txBody>
          <a:bodyPr>
            <a:normAutofit/>
          </a:bodyPr>
          <a:lstStyle>
            <a:lvl1pPr>
              <a:defRPr sz="1100">
                <a:solidFill>
                  <a:schemeClr val="bg2"/>
                </a:solidFill>
              </a:defRPr>
            </a:lvl1pPr>
          </a:lstStyle>
          <a:p>
            <a:r>
              <a:rPr lang="hr-HR"/>
              <a:t>Kliknite ikonu da biste dodali  sliku</a:t>
            </a:r>
            <a:endParaRPr lang="en-GB" dirty="0"/>
          </a:p>
        </p:txBody>
      </p:sp>
      <p:sp>
        <p:nvSpPr>
          <p:cNvPr id="13" name="Text Placeholder 10"/>
          <p:cNvSpPr>
            <a:spLocks noGrp="1"/>
          </p:cNvSpPr>
          <p:nvPr>
            <p:ph type="body" sz="quarter" idx="18"/>
          </p:nvPr>
        </p:nvSpPr>
        <p:spPr>
          <a:xfrm>
            <a:off x="242688" y="1388443"/>
            <a:ext cx="384375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5043071" y="1388443"/>
            <a:ext cx="384375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Tree>
    <p:extLst>
      <p:ext uri="{BB962C8B-B14F-4D97-AF65-F5344CB8AC3E}">
        <p14:creationId xmlns:p14="http://schemas.microsoft.com/office/powerpoint/2010/main" val="1872077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95158"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4533"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hr-HR"/>
              <a:t>Uredite stilove teksta matrice</a:t>
            </a:r>
          </a:p>
          <a:p>
            <a:pPr lvl="1"/>
            <a:r>
              <a:rPr lang="hr-HR"/>
              <a:t>Druga razina</a:t>
            </a:r>
          </a:p>
        </p:txBody>
      </p:sp>
      <p:sp>
        <p:nvSpPr>
          <p:cNvPr id="9" name="Text Placeholder 10"/>
          <p:cNvSpPr>
            <a:spLocks noGrp="1"/>
          </p:cNvSpPr>
          <p:nvPr>
            <p:ph type="body" sz="quarter" idx="15"/>
          </p:nvPr>
        </p:nvSpPr>
        <p:spPr>
          <a:xfrm>
            <a:off x="3300205"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hr-HR"/>
              <a:t>Uredite stilove teksta matrice</a:t>
            </a:r>
          </a:p>
          <a:p>
            <a:pPr lvl="1"/>
            <a:r>
              <a:rPr lang="hr-HR"/>
              <a:t>Druga razina</a:t>
            </a:r>
          </a:p>
        </p:txBody>
      </p:sp>
      <p:sp>
        <p:nvSpPr>
          <p:cNvPr id="7" name="Picture Placeholder 6"/>
          <p:cNvSpPr>
            <a:spLocks noGrp="1"/>
          </p:cNvSpPr>
          <p:nvPr>
            <p:ph type="pic" sz="quarter" idx="16"/>
          </p:nvPr>
        </p:nvSpPr>
        <p:spPr>
          <a:xfrm>
            <a:off x="244533" y="1831103"/>
            <a:ext cx="2561614" cy="1550392"/>
          </a:xfrm>
        </p:spPr>
        <p:txBody>
          <a:bodyPr>
            <a:normAutofit/>
          </a:bodyPr>
          <a:lstStyle>
            <a:lvl1pPr>
              <a:defRPr sz="1100">
                <a:solidFill>
                  <a:schemeClr val="bg2"/>
                </a:solidFill>
              </a:defRPr>
            </a:lvl1pPr>
          </a:lstStyle>
          <a:p>
            <a:r>
              <a:rPr lang="hr-HR"/>
              <a:t>Kliknite ikonu da biste dodali  sliku</a:t>
            </a:r>
            <a:endParaRPr lang="en-GB"/>
          </a:p>
        </p:txBody>
      </p:sp>
      <p:sp>
        <p:nvSpPr>
          <p:cNvPr id="12" name="Picture Placeholder 6"/>
          <p:cNvSpPr>
            <a:spLocks noGrp="1"/>
          </p:cNvSpPr>
          <p:nvPr>
            <p:ph type="pic" sz="quarter" idx="17"/>
          </p:nvPr>
        </p:nvSpPr>
        <p:spPr>
          <a:xfrm>
            <a:off x="3300205" y="1831103"/>
            <a:ext cx="2561614" cy="1550392"/>
          </a:xfrm>
        </p:spPr>
        <p:txBody>
          <a:bodyPr>
            <a:normAutofit/>
          </a:bodyPr>
          <a:lstStyle>
            <a:lvl1pPr>
              <a:defRPr sz="1100">
                <a:solidFill>
                  <a:schemeClr val="bg2"/>
                </a:solidFill>
              </a:defRPr>
            </a:lvl1pPr>
          </a:lstStyle>
          <a:p>
            <a:r>
              <a:rPr lang="hr-HR"/>
              <a:t>Kliknite ikonu da biste dodali  sliku</a:t>
            </a:r>
            <a:endParaRPr lang="en-GB"/>
          </a:p>
        </p:txBody>
      </p:sp>
      <p:sp>
        <p:nvSpPr>
          <p:cNvPr id="13" name="Text Placeholder 10"/>
          <p:cNvSpPr>
            <a:spLocks noGrp="1"/>
          </p:cNvSpPr>
          <p:nvPr>
            <p:ph type="body" sz="quarter" idx="18"/>
          </p:nvPr>
        </p:nvSpPr>
        <p:spPr>
          <a:xfrm>
            <a:off x="244533" y="1388443"/>
            <a:ext cx="2561614"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3300205" y="1388443"/>
            <a:ext cx="2561614"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5" name="Text Placeholder 10"/>
          <p:cNvSpPr>
            <a:spLocks noGrp="1"/>
          </p:cNvSpPr>
          <p:nvPr>
            <p:ph type="body" sz="quarter" idx="20"/>
          </p:nvPr>
        </p:nvSpPr>
        <p:spPr>
          <a:xfrm>
            <a:off x="6301029" y="3481305"/>
            <a:ext cx="2561614" cy="785512"/>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solidFill>
                  <a:schemeClr val="tx1"/>
                </a:solidFill>
              </a:defRPr>
            </a:lvl2pPr>
          </a:lstStyle>
          <a:p>
            <a:pPr lvl="0"/>
            <a:r>
              <a:rPr lang="hr-HR"/>
              <a:t>Uredite stilove teksta matrice</a:t>
            </a:r>
          </a:p>
          <a:p>
            <a:pPr lvl="1"/>
            <a:r>
              <a:rPr lang="hr-HR"/>
              <a:t>Druga razina</a:t>
            </a:r>
          </a:p>
        </p:txBody>
      </p:sp>
      <p:sp>
        <p:nvSpPr>
          <p:cNvPr id="16" name="Picture Placeholder 6"/>
          <p:cNvSpPr>
            <a:spLocks noGrp="1"/>
          </p:cNvSpPr>
          <p:nvPr>
            <p:ph type="pic" sz="quarter" idx="21"/>
          </p:nvPr>
        </p:nvSpPr>
        <p:spPr>
          <a:xfrm>
            <a:off x="6301029" y="1831103"/>
            <a:ext cx="2561614" cy="1550392"/>
          </a:xfrm>
        </p:spPr>
        <p:txBody>
          <a:bodyPr>
            <a:normAutofit/>
          </a:bodyPr>
          <a:lstStyle>
            <a:lvl1pPr>
              <a:defRPr sz="1100">
                <a:solidFill>
                  <a:schemeClr val="bg2"/>
                </a:solidFill>
              </a:defRPr>
            </a:lvl1pPr>
          </a:lstStyle>
          <a:p>
            <a:r>
              <a:rPr lang="hr-HR"/>
              <a:t>Kliknite ikonu da biste dodali  sliku</a:t>
            </a:r>
            <a:endParaRPr lang="en-GB"/>
          </a:p>
        </p:txBody>
      </p:sp>
      <p:sp>
        <p:nvSpPr>
          <p:cNvPr id="17" name="Text Placeholder 10"/>
          <p:cNvSpPr>
            <a:spLocks noGrp="1"/>
          </p:cNvSpPr>
          <p:nvPr>
            <p:ph type="body" sz="quarter" idx="22"/>
          </p:nvPr>
        </p:nvSpPr>
        <p:spPr>
          <a:xfrm>
            <a:off x="6301029" y="1388443"/>
            <a:ext cx="2561614"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Tree>
    <p:extLst>
      <p:ext uri="{BB962C8B-B14F-4D97-AF65-F5344CB8AC3E}">
        <p14:creationId xmlns:p14="http://schemas.microsoft.com/office/powerpoint/2010/main" val="833649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6723160"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615283"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5007"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hr-HR"/>
              <a:t>Uredite stilove teksta matrice</a:t>
            </a:r>
          </a:p>
          <a:p>
            <a:pPr lvl="1"/>
            <a:r>
              <a:rPr lang="hr-HR"/>
              <a:t>Druga razina</a:t>
            </a:r>
          </a:p>
        </p:txBody>
      </p:sp>
      <p:sp>
        <p:nvSpPr>
          <p:cNvPr id="9" name="Text Placeholder 10"/>
          <p:cNvSpPr>
            <a:spLocks noGrp="1"/>
          </p:cNvSpPr>
          <p:nvPr>
            <p:ph type="body" sz="quarter" idx="15"/>
          </p:nvPr>
        </p:nvSpPr>
        <p:spPr>
          <a:xfrm>
            <a:off x="2469336"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hr-HR"/>
              <a:t>Uredite stilove teksta matrice</a:t>
            </a:r>
          </a:p>
          <a:p>
            <a:pPr lvl="1"/>
            <a:r>
              <a:rPr lang="hr-HR"/>
              <a:t>Druga razina</a:t>
            </a:r>
          </a:p>
        </p:txBody>
      </p:sp>
      <p:sp>
        <p:nvSpPr>
          <p:cNvPr id="7" name="Picture Placeholder 6"/>
          <p:cNvSpPr>
            <a:spLocks noGrp="1"/>
          </p:cNvSpPr>
          <p:nvPr>
            <p:ph type="pic" sz="quarter" idx="16"/>
          </p:nvPr>
        </p:nvSpPr>
        <p:spPr>
          <a:xfrm>
            <a:off x="235007" y="1831103"/>
            <a:ext cx="1948830" cy="1550392"/>
          </a:xfrm>
        </p:spPr>
        <p:txBody>
          <a:bodyPr lIns="72000" tIns="72000" rIns="72000" bIns="72000">
            <a:normAutofit/>
          </a:bodyPr>
          <a:lstStyle>
            <a:lvl1pPr>
              <a:defRPr sz="1100">
                <a:solidFill>
                  <a:schemeClr val="bg2"/>
                </a:solidFill>
              </a:defRPr>
            </a:lvl1pPr>
          </a:lstStyle>
          <a:p>
            <a:r>
              <a:rPr lang="hr-HR"/>
              <a:t>Kliknite ikonu da biste dodali  sliku</a:t>
            </a:r>
            <a:endParaRPr lang="en-GB" dirty="0"/>
          </a:p>
        </p:txBody>
      </p:sp>
      <p:sp>
        <p:nvSpPr>
          <p:cNvPr id="13" name="Text Placeholder 10"/>
          <p:cNvSpPr>
            <a:spLocks noGrp="1"/>
          </p:cNvSpPr>
          <p:nvPr>
            <p:ph type="body" sz="quarter" idx="18"/>
          </p:nvPr>
        </p:nvSpPr>
        <p:spPr>
          <a:xfrm>
            <a:off x="235007" y="1388443"/>
            <a:ext cx="1948830" cy="442660"/>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2469336" y="1388443"/>
            <a:ext cx="1948830" cy="442660"/>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2" name="Picture Placeholder 6"/>
          <p:cNvSpPr>
            <a:spLocks noGrp="1"/>
          </p:cNvSpPr>
          <p:nvPr>
            <p:ph type="pic" sz="quarter" idx="17"/>
          </p:nvPr>
        </p:nvSpPr>
        <p:spPr>
          <a:xfrm>
            <a:off x="2469336" y="1831103"/>
            <a:ext cx="1948830" cy="1550392"/>
          </a:xfrm>
        </p:spPr>
        <p:txBody>
          <a:bodyPr lIns="72000" tIns="72000" rIns="72000" bIns="72000">
            <a:normAutofit/>
          </a:bodyPr>
          <a:lstStyle>
            <a:lvl1pPr>
              <a:defRPr sz="1100">
                <a:solidFill>
                  <a:schemeClr val="bg2"/>
                </a:solidFill>
              </a:defRPr>
            </a:lvl1pPr>
          </a:lstStyle>
          <a:p>
            <a:r>
              <a:rPr lang="hr-HR"/>
              <a:t>Kliknite ikonu da biste dodali  sliku</a:t>
            </a:r>
            <a:endParaRPr lang="en-GB" dirty="0"/>
          </a:p>
        </p:txBody>
      </p:sp>
      <p:sp>
        <p:nvSpPr>
          <p:cNvPr id="15" name="Text Placeholder 10"/>
          <p:cNvSpPr>
            <a:spLocks noGrp="1"/>
          </p:cNvSpPr>
          <p:nvPr>
            <p:ph type="body" sz="quarter" idx="20"/>
          </p:nvPr>
        </p:nvSpPr>
        <p:spPr>
          <a:xfrm>
            <a:off x="470366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hr-HR"/>
              <a:t>Uredite stilove teksta matrice</a:t>
            </a:r>
          </a:p>
          <a:p>
            <a:pPr lvl="1"/>
            <a:r>
              <a:rPr lang="hr-HR"/>
              <a:t>Druga razina</a:t>
            </a:r>
          </a:p>
        </p:txBody>
      </p:sp>
      <p:sp>
        <p:nvSpPr>
          <p:cNvPr id="17" name="Text Placeholder 10"/>
          <p:cNvSpPr>
            <a:spLocks noGrp="1"/>
          </p:cNvSpPr>
          <p:nvPr>
            <p:ph type="body" sz="quarter" idx="22"/>
          </p:nvPr>
        </p:nvSpPr>
        <p:spPr>
          <a:xfrm>
            <a:off x="4703665" y="1388443"/>
            <a:ext cx="1948830" cy="442660"/>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6" name="Picture Placeholder 6"/>
          <p:cNvSpPr>
            <a:spLocks noGrp="1"/>
          </p:cNvSpPr>
          <p:nvPr>
            <p:ph type="pic" sz="quarter" idx="21"/>
          </p:nvPr>
        </p:nvSpPr>
        <p:spPr>
          <a:xfrm>
            <a:off x="4703665" y="1831103"/>
            <a:ext cx="1948830" cy="1550392"/>
          </a:xfrm>
        </p:spPr>
        <p:txBody>
          <a:bodyPr lIns="72000" tIns="72000" rIns="72000" bIns="72000">
            <a:normAutofit/>
          </a:bodyPr>
          <a:lstStyle>
            <a:lvl1pPr>
              <a:defRPr sz="1100">
                <a:solidFill>
                  <a:schemeClr val="bg2"/>
                </a:solidFill>
              </a:defRPr>
            </a:lvl1pPr>
          </a:lstStyle>
          <a:p>
            <a:r>
              <a:rPr lang="hr-HR"/>
              <a:t>Kliknite ikonu da biste dodali  sliku</a:t>
            </a:r>
            <a:endParaRPr lang="en-GB"/>
          </a:p>
        </p:txBody>
      </p:sp>
      <p:sp>
        <p:nvSpPr>
          <p:cNvPr id="18" name="Text Placeholder 10"/>
          <p:cNvSpPr>
            <a:spLocks noGrp="1"/>
          </p:cNvSpPr>
          <p:nvPr>
            <p:ph type="body" sz="quarter" idx="23"/>
          </p:nvPr>
        </p:nvSpPr>
        <p:spPr>
          <a:xfrm>
            <a:off x="6937995" y="3481305"/>
            <a:ext cx="1948830" cy="840694"/>
          </a:xfrm>
        </p:spPr>
        <p:txBody>
          <a:bodyPr/>
          <a:lstStyle>
            <a:lvl1pPr>
              <a:defRPr lang="en-US" sz="1200" kern="1200" cap="none" baseline="0" dirty="0" smtClean="0">
                <a:solidFill>
                  <a:schemeClr val="tx1"/>
                </a:solidFill>
                <a:latin typeface="+mn-lt"/>
                <a:ea typeface="+mn-ea"/>
                <a:cs typeface="+mn-cs"/>
              </a:defRPr>
            </a:lvl1pPr>
            <a:lvl2pPr marL="197599" indent="-137132">
              <a:buFont typeface="Arial" panose="020B0604020202020204" pitchFamily="34" charset="0"/>
              <a:buChar char="•"/>
              <a:defRPr/>
            </a:lvl2pPr>
          </a:lstStyle>
          <a:p>
            <a:pPr lvl="0"/>
            <a:r>
              <a:rPr lang="hr-HR"/>
              <a:t>Uredite stilove teksta matrice</a:t>
            </a:r>
          </a:p>
          <a:p>
            <a:pPr lvl="1"/>
            <a:r>
              <a:rPr lang="hr-HR"/>
              <a:t>Druga razina</a:t>
            </a:r>
          </a:p>
        </p:txBody>
      </p:sp>
      <p:sp>
        <p:nvSpPr>
          <p:cNvPr id="20" name="Text Placeholder 10"/>
          <p:cNvSpPr>
            <a:spLocks noGrp="1"/>
          </p:cNvSpPr>
          <p:nvPr>
            <p:ph type="body" sz="quarter" idx="25"/>
          </p:nvPr>
        </p:nvSpPr>
        <p:spPr>
          <a:xfrm>
            <a:off x="6937995" y="1388443"/>
            <a:ext cx="1948830" cy="442660"/>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9" name="Picture Placeholder 6"/>
          <p:cNvSpPr>
            <a:spLocks noGrp="1"/>
          </p:cNvSpPr>
          <p:nvPr>
            <p:ph type="pic" sz="quarter" idx="24"/>
          </p:nvPr>
        </p:nvSpPr>
        <p:spPr>
          <a:xfrm>
            <a:off x="6937995" y="1831103"/>
            <a:ext cx="1948830" cy="1550392"/>
          </a:xfrm>
        </p:spPr>
        <p:txBody>
          <a:bodyPr lIns="72000" tIns="72000" rIns="72000" bIns="72000">
            <a:normAutofit/>
          </a:bodyPr>
          <a:lstStyle>
            <a:lvl1pPr>
              <a:defRPr sz="1100">
                <a:solidFill>
                  <a:schemeClr val="bg2"/>
                </a:solidFill>
              </a:defRPr>
            </a:lvl1pPr>
          </a:lstStyle>
          <a:p>
            <a:r>
              <a:rPr lang="hr-HR"/>
              <a:t>Kliknite ikonu da biste dodali  sliku</a:t>
            </a:r>
            <a:endParaRPr lang="en-GB"/>
          </a:p>
        </p:txBody>
      </p:sp>
    </p:spTree>
    <p:extLst>
      <p:ext uri="{BB962C8B-B14F-4D97-AF65-F5344CB8AC3E}">
        <p14:creationId xmlns:p14="http://schemas.microsoft.com/office/powerpoint/2010/main" val="3326914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2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7" y="1388443"/>
            <a:ext cx="3864347"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5012927" y="1388443"/>
            <a:ext cx="3873898"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0" name="Text Placeholder 9"/>
          <p:cNvSpPr>
            <a:spLocks noGrp="1"/>
          </p:cNvSpPr>
          <p:nvPr>
            <p:ph type="body" sz="quarter" idx="20"/>
          </p:nvPr>
        </p:nvSpPr>
        <p:spPr>
          <a:xfrm>
            <a:off x="242687" y="2001691"/>
            <a:ext cx="3864347"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15" name="Text Placeholder 9"/>
          <p:cNvSpPr>
            <a:spLocks noGrp="1"/>
          </p:cNvSpPr>
          <p:nvPr>
            <p:ph type="body" sz="quarter" idx="21"/>
          </p:nvPr>
        </p:nvSpPr>
        <p:spPr>
          <a:xfrm>
            <a:off x="5012927" y="2001691"/>
            <a:ext cx="3873898"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12" name="Text Placeholder 6"/>
          <p:cNvSpPr>
            <a:spLocks noGrp="1"/>
          </p:cNvSpPr>
          <p:nvPr>
            <p:ph type="body" sz="quarter" idx="16" hasCustomPrompt="1"/>
          </p:nvPr>
        </p:nvSpPr>
        <p:spPr>
          <a:xfrm>
            <a:off x="232376" y="4215715"/>
            <a:ext cx="6725791"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27678250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3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2686" y="1388444"/>
            <a:ext cx="2654085"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3255264" y="1388443"/>
            <a:ext cx="2654085"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7" name="Text Placeholder 10"/>
          <p:cNvSpPr>
            <a:spLocks noGrp="1"/>
          </p:cNvSpPr>
          <p:nvPr>
            <p:ph type="body" sz="quarter" idx="22"/>
          </p:nvPr>
        </p:nvSpPr>
        <p:spPr>
          <a:xfrm>
            <a:off x="6232737" y="1388444"/>
            <a:ext cx="2654085"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8" name="Text Placeholder 9"/>
          <p:cNvSpPr>
            <a:spLocks noGrp="1"/>
          </p:cNvSpPr>
          <p:nvPr>
            <p:ph type="body" sz="quarter" idx="23"/>
          </p:nvPr>
        </p:nvSpPr>
        <p:spPr>
          <a:xfrm>
            <a:off x="250368" y="2001691"/>
            <a:ext cx="2654086"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19" name="Text Placeholder 9"/>
          <p:cNvSpPr>
            <a:spLocks noGrp="1"/>
          </p:cNvSpPr>
          <p:nvPr>
            <p:ph type="body" sz="quarter" idx="21"/>
          </p:nvPr>
        </p:nvSpPr>
        <p:spPr>
          <a:xfrm>
            <a:off x="3255266" y="2001691"/>
            <a:ext cx="2654086"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20" name="Text Placeholder 9"/>
          <p:cNvSpPr>
            <a:spLocks noGrp="1"/>
          </p:cNvSpPr>
          <p:nvPr>
            <p:ph type="body" sz="quarter" idx="24"/>
          </p:nvPr>
        </p:nvSpPr>
        <p:spPr>
          <a:xfrm>
            <a:off x="6232739" y="2001691"/>
            <a:ext cx="2654086"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16" name="Text Placeholder 6"/>
          <p:cNvSpPr>
            <a:spLocks noGrp="1"/>
          </p:cNvSpPr>
          <p:nvPr>
            <p:ph type="body" sz="quarter" idx="16" hasCustomPrompt="1"/>
          </p:nvPr>
        </p:nvSpPr>
        <p:spPr>
          <a:xfrm>
            <a:off x="232377" y="4215715"/>
            <a:ext cx="7880266"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3517875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4 Column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7870391"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517"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3" name="Text Placeholder 10"/>
          <p:cNvSpPr>
            <a:spLocks noGrp="1"/>
          </p:cNvSpPr>
          <p:nvPr>
            <p:ph type="body" sz="quarter" idx="18"/>
          </p:nvPr>
        </p:nvSpPr>
        <p:spPr>
          <a:xfrm>
            <a:off x="240527" y="1388443"/>
            <a:ext cx="1912119" cy="442661"/>
          </a:xfrm>
          <a:solidFill>
            <a:schemeClr val="tx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4" name="Text Placeholder 10"/>
          <p:cNvSpPr>
            <a:spLocks noGrp="1"/>
          </p:cNvSpPr>
          <p:nvPr>
            <p:ph type="body" sz="quarter" idx="19"/>
          </p:nvPr>
        </p:nvSpPr>
        <p:spPr>
          <a:xfrm>
            <a:off x="2477192" y="1388443"/>
            <a:ext cx="1912119" cy="442661"/>
          </a:xfrm>
          <a:solidFill>
            <a:schemeClr val="accent2"/>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17" name="Text Placeholder 10"/>
          <p:cNvSpPr>
            <a:spLocks noGrp="1"/>
          </p:cNvSpPr>
          <p:nvPr>
            <p:ph type="body" sz="quarter" idx="22"/>
          </p:nvPr>
        </p:nvSpPr>
        <p:spPr>
          <a:xfrm>
            <a:off x="4713857" y="1388443"/>
            <a:ext cx="1912119" cy="442661"/>
          </a:xfrm>
          <a:solidFill>
            <a:schemeClr val="accent6"/>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20" name="Text Placeholder 10"/>
          <p:cNvSpPr>
            <a:spLocks noGrp="1"/>
          </p:cNvSpPr>
          <p:nvPr>
            <p:ph type="body" sz="quarter" idx="25"/>
          </p:nvPr>
        </p:nvSpPr>
        <p:spPr>
          <a:xfrm>
            <a:off x="6950523" y="1388443"/>
            <a:ext cx="1912119" cy="442661"/>
          </a:xfrm>
          <a:solidFill>
            <a:schemeClr val="accent3"/>
          </a:solidFill>
        </p:spPr>
        <p:txBody>
          <a:bodyPr lIns="73459" rIns="24486" anchor="ctr">
            <a:normAutofit/>
          </a:bodyPr>
          <a:lstStyle>
            <a:lvl1pPr>
              <a:lnSpc>
                <a:spcPct val="80000"/>
              </a:lnSpc>
              <a:spcBef>
                <a:spcPts val="816"/>
              </a:spcBef>
              <a:defRPr lang="en-US" sz="1600" kern="1200" cap="all" baseline="0" dirty="0" smtClean="0">
                <a:solidFill>
                  <a:schemeClr val="bg1"/>
                </a:solidFill>
                <a:latin typeface="+mn-lt"/>
                <a:ea typeface="+mn-ea"/>
                <a:cs typeface="+mn-cs"/>
              </a:defRPr>
            </a:lvl1pPr>
            <a:lvl2pPr marL="197599" indent="-137132">
              <a:buFont typeface="Arial" panose="020B0604020202020204" pitchFamily="34" charset="0"/>
              <a:buChar char="•"/>
              <a:defRPr>
                <a:solidFill>
                  <a:schemeClr val="bg1"/>
                </a:solidFill>
              </a:defRPr>
            </a:lvl2pPr>
          </a:lstStyle>
          <a:p>
            <a:pPr lvl="0"/>
            <a:r>
              <a:rPr lang="hr-HR"/>
              <a:t>Uredite stilove teksta matrice</a:t>
            </a:r>
          </a:p>
        </p:txBody>
      </p:sp>
      <p:sp>
        <p:nvSpPr>
          <p:cNvPr id="21" name="Text Placeholder 9"/>
          <p:cNvSpPr>
            <a:spLocks noGrp="1"/>
          </p:cNvSpPr>
          <p:nvPr>
            <p:ph type="body" sz="quarter" idx="20"/>
          </p:nvPr>
        </p:nvSpPr>
        <p:spPr>
          <a:xfrm>
            <a:off x="240527" y="2001691"/>
            <a:ext cx="1912119"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22" name="Text Placeholder 9"/>
          <p:cNvSpPr>
            <a:spLocks noGrp="1"/>
          </p:cNvSpPr>
          <p:nvPr>
            <p:ph type="body" sz="quarter" idx="21"/>
          </p:nvPr>
        </p:nvSpPr>
        <p:spPr>
          <a:xfrm>
            <a:off x="2477192" y="2001691"/>
            <a:ext cx="1912119"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23" name="Text Placeholder 9"/>
          <p:cNvSpPr>
            <a:spLocks noGrp="1"/>
          </p:cNvSpPr>
          <p:nvPr>
            <p:ph type="body" sz="quarter" idx="26"/>
          </p:nvPr>
        </p:nvSpPr>
        <p:spPr>
          <a:xfrm>
            <a:off x="4713857" y="2001691"/>
            <a:ext cx="1912119"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24" name="Text Placeholder 9"/>
          <p:cNvSpPr>
            <a:spLocks noGrp="1"/>
          </p:cNvSpPr>
          <p:nvPr>
            <p:ph type="body" sz="quarter" idx="27"/>
          </p:nvPr>
        </p:nvSpPr>
        <p:spPr>
          <a:xfrm>
            <a:off x="6950523" y="2001691"/>
            <a:ext cx="1912119" cy="2029761"/>
          </a:xfrm>
        </p:spPr>
        <p:txBody>
          <a:bodyPr lIns="73459" rIns="24486"/>
          <a:lstStyle>
            <a:lvl1pPr>
              <a:defRPr sz="1500"/>
            </a:lvl1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
        <p:nvSpPr>
          <p:cNvPr id="16" name="Text Placeholder 6"/>
          <p:cNvSpPr>
            <a:spLocks noGrp="1"/>
          </p:cNvSpPr>
          <p:nvPr>
            <p:ph type="body" sz="quarter" idx="16" hasCustomPrompt="1"/>
          </p:nvPr>
        </p:nvSpPr>
        <p:spPr>
          <a:xfrm>
            <a:off x="240527" y="4215715"/>
            <a:ext cx="6717639" cy="318287"/>
          </a:xfrm>
        </p:spPr>
        <p:txBody>
          <a:bodyPr anchor="b">
            <a:normAutofit/>
          </a:bodyPr>
          <a:lstStyle>
            <a:lvl1pPr algn="l">
              <a:lnSpc>
                <a:spcPct val="95000"/>
              </a:lnSpc>
              <a:spcBef>
                <a:spcPts val="204"/>
              </a:spcBef>
              <a:defRPr sz="1000" cap="none" baseline="0">
                <a:solidFill>
                  <a:schemeClr val="tx1"/>
                </a:solidFill>
              </a:defRPr>
            </a:lvl1pPr>
          </a:lstStyle>
          <a:p>
            <a:pPr lvl="0"/>
            <a:r>
              <a:rPr lang="en-US" dirty="0"/>
              <a:t>Question and Base</a:t>
            </a:r>
            <a:endParaRPr lang="en-GB" dirty="0"/>
          </a:p>
        </p:txBody>
      </p:sp>
    </p:spTree>
    <p:extLst>
      <p:ext uri="{BB962C8B-B14F-4D97-AF65-F5344CB8AC3E}">
        <p14:creationId xmlns:p14="http://schemas.microsoft.com/office/powerpoint/2010/main" val="116001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Optio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spTree>
    <p:extLst>
      <p:ext uri="{BB962C8B-B14F-4D97-AF65-F5344CB8AC3E}">
        <p14:creationId xmlns:p14="http://schemas.microsoft.com/office/powerpoint/2010/main" val="3235213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Mobile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Picture Placeholder 6"/>
          <p:cNvSpPr>
            <a:spLocks noGrp="1"/>
          </p:cNvSpPr>
          <p:nvPr>
            <p:ph type="pic" sz="quarter" idx="16"/>
          </p:nvPr>
        </p:nvSpPr>
        <p:spPr>
          <a:xfrm rot="420000">
            <a:off x="6480242" y="1618453"/>
            <a:ext cx="1515340" cy="2451323"/>
          </a:xfrm>
        </p:spPr>
        <p:txBody>
          <a:bodyPr/>
          <a:lstStyle/>
          <a:p>
            <a:r>
              <a:rPr lang="hr-HR"/>
              <a:t>Kliknite ikonu da biste dodali  sliku</a:t>
            </a:r>
            <a:endParaRPr lang="en-GB" dirty="0"/>
          </a:p>
        </p:txBody>
      </p:sp>
    </p:spTree>
    <p:extLst>
      <p:ext uri="{BB962C8B-B14F-4D97-AF65-F5344CB8AC3E}">
        <p14:creationId xmlns:p14="http://schemas.microsoft.com/office/powerpoint/2010/main" val="11961878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Mobile Up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7" name="Picture Placeholder 6"/>
          <p:cNvSpPr>
            <a:spLocks noGrp="1"/>
          </p:cNvSpPr>
          <p:nvPr>
            <p:ph type="pic" sz="quarter" idx="16"/>
          </p:nvPr>
        </p:nvSpPr>
        <p:spPr>
          <a:xfrm>
            <a:off x="6808770" y="1707293"/>
            <a:ext cx="1501361" cy="2420380"/>
          </a:xfrm>
        </p:spPr>
        <p:txBody>
          <a:bodyPr/>
          <a:lstStyle/>
          <a:p>
            <a:r>
              <a:rPr lang="hr-HR"/>
              <a:t>Kliknite ikonu da biste dodali  sliku</a:t>
            </a:r>
            <a:endParaRPr lang="en-GB" dirty="0"/>
          </a:p>
        </p:txBody>
      </p:sp>
      <p:sp>
        <p:nvSpPr>
          <p:cNvPr id="9" name="Text Placeholder 6"/>
          <p:cNvSpPr>
            <a:spLocks noGrp="1"/>
          </p:cNvSpPr>
          <p:nvPr>
            <p:ph type="body" sz="quarter" idx="17" hasCustomPrompt="1"/>
          </p:nvPr>
        </p:nvSpPr>
        <p:spPr>
          <a:xfrm>
            <a:off x="631889" y="4219806"/>
            <a:ext cx="6326278" cy="318287"/>
          </a:xfrm>
        </p:spPr>
        <p:txBody>
          <a:bodyPr anchor="b">
            <a:normAutofit/>
          </a:bodyPr>
          <a:lstStyle>
            <a:lvl1pPr algn="l">
              <a:lnSpc>
                <a:spcPct val="95000"/>
              </a:lnSpc>
              <a:spcBef>
                <a:spcPts val="204"/>
              </a:spcBef>
              <a:defRPr sz="1000" cap="none" baseline="0">
                <a:solidFill>
                  <a:schemeClr val="bg2"/>
                </a:solidFill>
              </a:defRPr>
            </a:lvl1pPr>
          </a:lstStyle>
          <a:p>
            <a:pPr lvl="0"/>
            <a:r>
              <a:rPr lang="en-US" dirty="0"/>
              <a:t>Question and Base</a:t>
            </a:r>
            <a:endParaRPr lang="en-GB" dirty="0"/>
          </a:p>
        </p:txBody>
      </p:sp>
    </p:spTree>
    <p:extLst>
      <p:ext uri="{BB962C8B-B14F-4D97-AF65-F5344CB8AC3E}">
        <p14:creationId xmlns:p14="http://schemas.microsoft.com/office/powerpoint/2010/main" val="25372182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itle Slide - Box Image [Green]">
    <p:bg>
      <p:bgPr>
        <a:solidFill>
          <a:schemeClr val="accent6"/>
        </a:solidFill>
        <a:effectLst/>
      </p:bgPr>
    </p:bg>
    <p:spTree>
      <p:nvGrpSpPr>
        <p:cNvPr id="1" name=""/>
        <p:cNvGrpSpPr/>
        <p:nvPr/>
      </p:nvGrpSpPr>
      <p:grpSpPr>
        <a:xfrm>
          <a:off x="0" y="0"/>
          <a:ext cx="0" cy="0"/>
          <a:chOff x="0" y="0"/>
          <a:chExt cx="0" cy="0"/>
        </a:xfrm>
      </p:grpSpPr>
      <p:sp>
        <p:nvSpPr>
          <p:cNvPr id="12" name="Picture Placeholder 5"/>
          <p:cNvSpPr>
            <a:spLocks noGrp="1"/>
          </p:cNvSpPr>
          <p:nvPr>
            <p:ph type="pic" sz="quarter" idx="18"/>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hr-HR"/>
              <a:t>Kliknite ikonu da biste dodali  sliku</a:t>
            </a:r>
            <a:endParaRPr lang="en-GB"/>
          </a:p>
        </p:txBody>
      </p:sp>
      <p:sp>
        <p:nvSpPr>
          <p:cNvPr id="3" name="Subtitle 2"/>
          <p:cNvSpPr>
            <a:spLocks noGrp="1"/>
          </p:cNvSpPr>
          <p:nvPr>
            <p:ph type="subTitle" idx="1" hasCustomPrompt="1"/>
          </p:nvPr>
        </p:nvSpPr>
        <p:spPr>
          <a:xfrm>
            <a:off x="4652766" y="1388444"/>
            <a:ext cx="4216925" cy="2247851"/>
          </a:xfrm>
        </p:spPr>
        <p:txBody>
          <a:bodyPr anchor="ctr">
            <a:normAutofit/>
          </a:bodyPr>
          <a:lstStyle>
            <a:lvl1pPr marL="0" indent="0" algn="l">
              <a:buNone/>
              <a:defRPr sz="2700" baseline="0">
                <a:solidFill>
                  <a:schemeClr val="bg1"/>
                </a:solidFill>
              </a:defRPr>
            </a:lvl1pPr>
            <a:lvl2pPr marL="3240" indent="0" algn="l">
              <a:lnSpc>
                <a:spcPct val="90000"/>
              </a:lnSpc>
              <a:spcBef>
                <a:spcPts val="408"/>
              </a:spcBef>
              <a:buNone/>
              <a:tabLst/>
              <a:defRPr sz="2200" baseline="0">
                <a:solidFill>
                  <a:schemeClr val="bg1">
                    <a:alpha val="70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amet, consectetuer adipiscing elit. Maecenas porttitor congue </a:t>
            </a:r>
            <a:r>
              <a:rPr lang="en-US" dirty="0" err="1"/>
              <a:t>massa</a:t>
            </a:r>
            <a:r>
              <a:rPr lang="en-US" dirty="0"/>
              <a:t>.</a:t>
            </a:r>
          </a:p>
        </p:txBody>
      </p:sp>
      <p:pic>
        <p:nvPicPr>
          <p:cNvPr id="7" name="Picture 6"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11" name="Picture 10" descr="IPSOS_GAMECHANGERS_blue.png"/>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9" name="Footer Placeholder 3"/>
          <p:cNvSpPr>
            <a:spLocks noGrp="1"/>
          </p:cNvSpPr>
          <p:nvPr>
            <p:ph type="ftr" sz="quarter" idx="15"/>
          </p:nvPr>
        </p:nvSpPr>
        <p:spPr>
          <a:xfrm>
            <a:off x="614375" y="4665811"/>
            <a:ext cx="3164412" cy="269490"/>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0"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71976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Title Slide - wide image [Green]">
    <p:bg>
      <p:bgPr>
        <a:solidFill>
          <a:schemeClr val="accent6"/>
        </a:solidFill>
        <a:effectLst/>
      </p:bgPr>
    </p:bg>
    <p:spTree>
      <p:nvGrpSpPr>
        <p:cNvPr id="1" name=""/>
        <p:cNvGrpSpPr/>
        <p:nvPr/>
      </p:nvGrpSpPr>
      <p:grpSpPr>
        <a:xfrm>
          <a:off x="0" y="0"/>
          <a:ext cx="0" cy="0"/>
          <a:chOff x="0" y="0"/>
          <a:chExt cx="0" cy="0"/>
        </a:xfrm>
      </p:grpSpPr>
      <p:sp>
        <p:nvSpPr>
          <p:cNvPr id="16" name="Picture Placeholder 3"/>
          <p:cNvSpPr>
            <a:spLocks noGrp="1"/>
          </p:cNvSpPr>
          <p:nvPr>
            <p:ph type="pic" sz="quarter" idx="10"/>
          </p:nvPr>
        </p:nvSpPr>
        <p:spPr>
          <a:xfrm>
            <a:off x="0" y="-8964"/>
            <a:ext cx="6223748" cy="5152464"/>
          </a:xfrm>
          <a:custGeom>
            <a:avLst/>
            <a:gdLst>
              <a:gd name="connsiteX0" fmla="*/ 0 w 6438900"/>
              <a:gd name="connsiteY0" fmla="*/ 0 h 5143500"/>
              <a:gd name="connsiteX1" fmla="*/ 6438900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438900"/>
              <a:gd name="connsiteY0" fmla="*/ 0 h 5143500"/>
              <a:gd name="connsiteX1" fmla="*/ 4654924 w 6438900"/>
              <a:gd name="connsiteY1" fmla="*/ 0 h 5143500"/>
              <a:gd name="connsiteX2" fmla="*/ 6438900 w 6438900"/>
              <a:gd name="connsiteY2" fmla="*/ 5143500 h 5143500"/>
              <a:gd name="connsiteX3" fmla="*/ 0 w 6438900"/>
              <a:gd name="connsiteY3" fmla="*/ 5143500 h 5143500"/>
              <a:gd name="connsiteX4" fmla="*/ 0 w 6438900"/>
              <a:gd name="connsiteY4" fmla="*/ 0 h 5143500"/>
              <a:gd name="connsiteX0" fmla="*/ 0 w 6340288"/>
              <a:gd name="connsiteY0" fmla="*/ 0 h 5143500"/>
              <a:gd name="connsiteX1" fmla="*/ 4654924 w 6340288"/>
              <a:gd name="connsiteY1" fmla="*/ 0 h 5143500"/>
              <a:gd name="connsiteX2" fmla="*/ 6340288 w 6340288"/>
              <a:gd name="connsiteY2" fmla="*/ 5143500 h 5143500"/>
              <a:gd name="connsiteX3" fmla="*/ 0 w 6340288"/>
              <a:gd name="connsiteY3" fmla="*/ 5143500 h 5143500"/>
              <a:gd name="connsiteX4" fmla="*/ 0 w 6340288"/>
              <a:gd name="connsiteY4" fmla="*/ 0 h 5143500"/>
              <a:gd name="connsiteX0" fmla="*/ 0 w 6205818"/>
              <a:gd name="connsiteY0" fmla="*/ 0 h 5143500"/>
              <a:gd name="connsiteX1" fmla="*/ 4654924 w 6205818"/>
              <a:gd name="connsiteY1" fmla="*/ 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493559 w 6205818"/>
              <a:gd name="connsiteY1" fmla="*/ 17930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26895 h 5143500"/>
              <a:gd name="connsiteX2" fmla="*/ 6205818 w 6205818"/>
              <a:gd name="connsiteY2" fmla="*/ 5134535 h 5143500"/>
              <a:gd name="connsiteX3" fmla="*/ 0 w 6205818"/>
              <a:gd name="connsiteY3" fmla="*/ 5143500 h 5143500"/>
              <a:gd name="connsiteX4" fmla="*/ 0 w 6205818"/>
              <a:gd name="connsiteY4" fmla="*/ 0 h 5143500"/>
              <a:gd name="connsiteX0" fmla="*/ 0 w 6205818"/>
              <a:gd name="connsiteY0" fmla="*/ 0 h 5143500"/>
              <a:gd name="connsiteX1" fmla="*/ 4502524 w 6205818"/>
              <a:gd name="connsiteY1" fmla="*/ 1 h 5143500"/>
              <a:gd name="connsiteX2" fmla="*/ 6205818 w 6205818"/>
              <a:gd name="connsiteY2" fmla="*/ 5134535 h 5143500"/>
              <a:gd name="connsiteX3" fmla="*/ 0 w 6205818"/>
              <a:gd name="connsiteY3" fmla="*/ 5143500 h 5143500"/>
              <a:gd name="connsiteX4" fmla="*/ 0 w 6205818"/>
              <a:gd name="connsiteY4" fmla="*/ 0 h 5143500"/>
              <a:gd name="connsiteX0" fmla="*/ 0 w 6223748"/>
              <a:gd name="connsiteY0" fmla="*/ 0 h 5143500"/>
              <a:gd name="connsiteX1" fmla="*/ 4502524 w 6223748"/>
              <a:gd name="connsiteY1" fmla="*/ 1 h 5143500"/>
              <a:gd name="connsiteX2" fmla="*/ 6223748 w 6223748"/>
              <a:gd name="connsiteY2" fmla="*/ 5143499 h 5143500"/>
              <a:gd name="connsiteX3" fmla="*/ 0 w 6223748"/>
              <a:gd name="connsiteY3" fmla="*/ 5143500 h 5143500"/>
              <a:gd name="connsiteX4" fmla="*/ 0 w 6223748"/>
              <a:gd name="connsiteY4" fmla="*/ 0 h 5143500"/>
              <a:gd name="connsiteX0" fmla="*/ 0 w 6223748"/>
              <a:gd name="connsiteY0" fmla="*/ 8964 h 5152464"/>
              <a:gd name="connsiteX1" fmla="*/ 4529418 w 6223748"/>
              <a:gd name="connsiteY1" fmla="*/ 0 h 5152464"/>
              <a:gd name="connsiteX2" fmla="*/ 6223748 w 6223748"/>
              <a:gd name="connsiteY2" fmla="*/ 5152463 h 5152464"/>
              <a:gd name="connsiteX3" fmla="*/ 0 w 6223748"/>
              <a:gd name="connsiteY3" fmla="*/ 5152464 h 5152464"/>
              <a:gd name="connsiteX4" fmla="*/ 0 w 6223748"/>
              <a:gd name="connsiteY4" fmla="*/ 8964 h 5152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23748" h="5152464">
                <a:moveTo>
                  <a:pt x="0" y="8964"/>
                </a:moveTo>
                <a:lnTo>
                  <a:pt x="4529418" y="0"/>
                </a:lnTo>
                <a:lnTo>
                  <a:pt x="6223748" y="5152463"/>
                </a:lnTo>
                <a:lnTo>
                  <a:pt x="0" y="5152464"/>
                </a:lnTo>
                <a:lnTo>
                  <a:pt x="0" y="8964"/>
                </a:lnTo>
                <a:close/>
              </a:path>
            </a:pathLst>
          </a:custGeom>
        </p:spPr>
        <p:txBody>
          <a:bodyPr/>
          <a:lstStyle/>
          <a:p>
            <a:r>
              <a:rPr lang="hr-HR"/>
              <a:t>Kliknite ikonu da biste dodali  sliku</a:t>
            </a:r>
            <a:endParaRPr lang="en-GB"/>
          </a:p>
        </p:txBody>
      </p:sp>
      <p:sp>
        <p:nvSpPr>
          <p:cNvPr id="2" name="Title 1"/>
          <p:cNvSpPr>
            <a:spLocks noGrp="1"/>
          </p:cNvSpPr>
          <p:nvPr>
            <p:ph type="ctrTitle" hasCustomPrompt="1"/>
          </p:nvPr>
        </p:nvSpPr>
        <p:spPr>
          <a:xfrm>
            <a:off x="6678999" y="2102790"/>
            <a:ext cx="2190693" cy="747897"/>
          </a:xfrm>
        </p:spPr>
        <p:txBody>
          <a:bodyPr anchor="ctr"/>
          <a:lstStyle>
            <a:lvl1pPr>
              <a:defRPr sz="2700" baseline="0">
                <a:solidFill>
                  <a:schemeClr val="bg1"/>
                </a:solidFill>
              </a:defRPr>
            </a:lvl1pPr>
          </a:lstStyle>
          <a:p>
            <a:r>
              <a:rPr lang="en-US" dirty="0"/>
              <a:t>TITLE </a:t>
            </a:r>
            <a:r>
              <a:rPr lang="en-US" dirty="0" err="1"/>
              <a:t>TITLE</a:t>
            </a:r>
            <a:r>
              <a:rPr lang="en-US" dirty="0"/>
              <a:t> </a:t>
            </a:r>
            <a:r>
              <a:rPr lang="en-US" dirty="0" err="1"/>
              <a:t>TITLE</a:t>
            </a:r>
            <a:r>
              <a:rPr lang="en-US" dirty="0"/>
              <a:t> </a:t>
            </a:r>
            <a:r>
              <a:rPr lang="en-US" dirty="0" err="1"/>
              <a:t>TITLE</a:t>
            </a:r>
            <a:endParaRPr lang="en-US" dirty="0"/>
          </a:p>
        </p:txBody>
      </p:sp>
      <p:pic>
        <p:nvPicPr>
          <p:cNvPr id="11" name="Picture 10"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3" name="Footer Placeholder 3"/>
          <p:cNvSpPr>
            <a:spLocks noGrp="1"/>
          </p:cNvSpPr>
          <p:nvPr>
            <p:ph type="ftr" sz="quarter" idx="15"/>
          </p:nvPr>
        </p:nvSpPr>
        <p:spPr>
          <a:xfrm>
            <a:off x="614374" y="4665811"/>
            <a:ext cx="4951963" cy="260192"/>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4"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15" name="Picture 14"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7681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 Box Image [Red]">
    <p:bg>
      <p:bgPr>
        <a:solidFill>
          <a:schemeClr val="accent1"/>
        </a:solidFill>
        <a:effectLst/>
      </p:bgPr>
    </p:bg>
    <p:spTree>
      <p:nvGrpSpPr>
        <p:cNvPr id="1" name=""/>
        <p:cNvGrpSpPr/>
        <p:nvPr/>
      </p:nvGrpSpPr>
      <p:grpSpPr>
        <a:xfrm>
          <a:off x="0" y="0"/>
          <a:ext cx="0" cy="0"/>
          <a:chOff x="0" y="0"/>
          <a:chExt cx="0" cy="0"/>
        </a:xfrm>
      </p:grpSpPr>
      <p:sp>
        <p:nvSpPr>
          <p:cNvPr id="17" name="Picture Placeholder 5"/>
          <p:cNvSpPr>
            <a:spLocks noGrp="1"/>
          </p:cNvSpPr>
          <p:nvPr>
            <p:ph type="pic" sz="quarter" idx="18"/>
          </p:nvPr>
        </p:nvSpPr>
        <p:spPr>
          <a:xfrm>
            <a:off x="0" y="-8966"/>
            <a:ext cx="4392706" cy="5152465"/>
          </a:xfrm>
          <a:custGeom>
            <a:avLst/>
            <a:gdLst>
              <a:gd name="connsiteX0" fmla="*/ 0 w 4392706"/>
              <a:gd name="connsiteY0" fmla="*/ 0 h 5143500"/>
              <a:gd name="connsiteX1" fmla="*/ 4392706 w 4392706"/>
              <a:gd name="connsiteY1" fmla="*/ 0 h 5143500"/>
              <a:gd name="connsiteX2" fmla="*/ 4392706 w 4392706"/>
              <a:gd name="connsiteY2" fmla="*/ 5143500 h 5143500"/>
              <a:gd name="connsiteX3" fmla="*/ 0 w 4392706"/>
              <a:gd name="connsiteY3" fmla="*/ 5143500 h 5143500"/>
              <a:gd name="connsiteX4" fmla="*/ 0 w 4392706"/>
              <a:gd name="connsiteY4" fmla="*/ 0 h 5143500"/>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07341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 name="connsiteX0" fmla="*/ 0 w 4392706"/>
              <a:gd name="connsiteY0" fmla="*/ 8965 h 5152465"/>
              <a:gd name="connsiteX1" fmla="*/ 2716306 w 4392706"/>
              <a:gd name="connsiteY1" fmla="*/ 0 h 5152465"/>
              <a:gd name="connsiteX2" fmla="*/ 4392706 w 4392706"/>
              <a:gd name="connsiteY2" fmla="*/ 5152465 h 5152465"/>
              <a:gd name="connsiteX3" fmla="*/ 0 w 4392706"/>
              <a:gd name="connsiteY3" fmla="*/ 5152465 h 5152465"/>
              <a:gd name="connsiteX4" fmla="*/ 0 w 4392706"/>
              <a:gd name="connsiteY4" fmla="*/ 8965 h 51524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2706" h="5152465">
                <a:moveTo>
                  <a:pt x="0" y="8965"/>
                </a:moveTo>
                <a:lnTo>
                  <a:pt x="2716306" y="0"/>
                </a:lnTo>
                <a:lnTo>
                  <a:pt x="4392706" y="5152465"/>
                </a:lnTo>
                <a:lnTo>
                  <a:pt x="0" y="5152465"/>
                </a:lnTo>
                <a:lnTo>
                  <a:pt x="0" y="8965"/>
                </a:lnTo>
                <a:close/>
              </a:path>
            </a:pathLst>
          </a:custGeom>
        </p:spPr>
        <p:txBody>
          <a:bodyPr/>
          <a:lstStyle/>
          <a:p>
            <a:r>
              <a:rPr lang="hr-HR"/>
              <a:t>Kliknite ikonu da biste dodali  sliku</a:t>
            </a:r>
            <a:endParaRPr lang="en-GB"/>
          </a:p>
        </p:txBody>
      </p:sp>
      <p:sp>
        <p:nvSpPr>
          <p:cNvPr id="3" name="Subtitle 2"/>
          <p:cNvSpPr>
            <a:spLocks noGrp="1"/>
          </p:cNvSpPr>
          <p:nvPr>
            <p:ph type="subTitle" idx="1" hasCustomPrompt="1"/>
          </p:nvPr>
        </p:nvSpPr>
        <p:spPr>
          <a:xfrm>
            <a:off x="4670046" y="1388444"/>
            <a:ext cx="4216925" cy="2247851"/>
          </a:xfrm>
        </p:spPr>
        <p:txBody>
          <a:bodyPr anchor="ctr">
            <a:normAutofit/>
          </a:bodyPr>
          <a:lstStyle>
            <a:lvl1pPr marL="0" indent="0" algn="l">
              <a:buNone/>
              <a:defRPr sz="2700" b="1" baseline="0">
                <a:solidFill>
                  <a:schemeClr val="bg1"/>
                </a:solidFill>
              </a:defRPr>
            </a:lvl1pPr>
            <a:lvl2pPr marL="3240" indent="0" algn="l">
              <a:lnSpc>
                <a:spcPct val="90000"/>
              </a:lnSpc>
              <a:spcBef>
                <a:spcPts val="408"/>
              </a:spcBef>
              <a:buNone/>
              <a:tabLst/>
              <a:defRPr sz="2200" baseline="0">
                <a:solidFill>
                  <a:schemeClr val="bg1">
                    <a:alpha val="70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amet, consectetuer adipiscing elit. Maecenas porttitor congue </a:t>
            </a:r>
            <a:r>
              <a:rPr lang="en-US" dirty="0" err="1"/>
              <a:t>massa</a:t>
            </a:r>
            <a:r>
              <a:rPr lang="en-US" dirty="0"/>
              <a:t>.</a:t>
            </a:r>
          </a:p>
        </p:txBody>
      </p:sp>
      <p:pic>
        <p:nvPicPr>
          <p:cNvPr id="11" name="Picture 10"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0" name="Footer Placeholder 3"/>
          <p:cNvSpPr>
            <a:spLocks noGrp="1"/>
          </p:cNvSpPr>
          <p:nvPr>
            <p:ph type="ftr" sz="quarter" idx="15"/>
          </p:nvPr>
        </p:nvSpPr>
        <p:spPr>
          <a:xfrm>
            <a:off x="614374" y="4665811"/>
            <a:ext cx="4951963" cy="260192"/>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2"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13" name="Picture 12"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63792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le Slide - wide image [Re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89050" y="2033543"/>
            <a:ext cx="1982834" cy="886397"/>
          </a:xfrm>
        </p:spPr>
        <p:txBody>
          <a:bodyPr anchor="ctr"/>
          <a:lstStyle>
            <a:lvl1pPr>
              <a:defRPr sz="3200" baseline="0">
                <a:solidFill>
                  <a:schemeClr val="bg1"/>
                </a:solidFill>
              </a:defRPr>
            </a:lvl1pPr>
          </a:lstStyle>
          <a:p>
            <a:r>
              <a:rPr lang="en-US" dirty="0"/>
              <a:t>Title </a:t>
            </a:r>
            <a:r>
              <a:rPr lang="en-US" dirty="0" err="1"/>
              <a:t>title</a:t>
            </a:r>
            <a:r>
              <a:rPr lang="en-US" dirty="0"/>
              <a:t> </a:t>
            </a:r>
            <a:r>
              <a:rPr lang="en-US" dirty="0" err="1"/>
              <a:t>title</a:t>
            </a:r>
            <a:r>
              <a:rPr lang="en-US" dirty="0"/>
              <a:t> </a:t>
            </a:r>
            <a:r>
              <a:rPr lang="en-US" dirty="0" err="1"/>
              <a:t>title</a:t>
            </a:r>
            <a:endParaRPr lang="en-US" dirty="0"/>
          </a:p>
        </p:txBody>
      </p:sp>
      <p:pic>
        <p:nvPicPr>
          <p:cNvPr id="11" name="Picture 10"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2" name="Footer Placeholder 3"/>
          <p:cNvSpPr>
            <a:spLocks noGrp="1"/>
          </p:cNvSpPr>
          <p:nvPr>
            <p:ph type="ftr" sz="quarter" idx="15"/>
          </p:nvPr>
        </p:nvSpPr>
        <p:spPr>
          <a:xfrm>
            <a:off x="614374" y="4665811"/>
            <a:ext cx="4951963" cy="260192"/>
          </a:xfrm>
          <a:prstGeom prst="rect">
            <a:avLst/>
          </a:prstGeom>
        </p:spPr>
        <p:txBody>
          <a:bodyPr vert="horz" lIns="0" tIns="0" rIns="0" bIns="0" rtlCol="0" anchor="b">
            <a:normAutofit/>
          </a:bodyPr>
          <a:lstStyle>
            <a:lvl1pPr>
              <a:defRPr lang="en-GB" sz="800" cap="none" baseline="0" smtClean="0">
                <a:solidFill>
                  <a:schemeClr val="bg1"/>
                </a:solidFill>
              </a:defRPr>
            </a:lvl1pPr>
          </a:lstStyle>
          <a:p>
            <a:pPr>
              <a:lnSpc>
                <a:spcPct val="95000"/>
              </a:lnSpc>
              <a:spcBef>
                <a:spcPts val="204"/>
              </a:spcBef>
            </a:pPr>
            <a:r>
              <a:rPr lang="en-GB"/>
              <a:t>© 2015 Ipsos. </a:t>
            </a:r>
            <a:endParaRPr lang="en-GB" dirty="0"/>
          </a:p>
        </p:txBody>
      </p:sp>
      <p:sp>
        <p:nvSpPr>
          <p:cNvPr id="13" name="Slide Number Placeholder 8"/>
          <p:cNvSpPr>
            <a:spLocks noGrp="1"/>
          </p:cNvSpPr>
          <p:nvPr>
            <p:ph type="sldNum" sz="quarter" idx="17"/>
          </p:nvPr>
        </p:nvSpPr>
        <p:spPr>
          <a:xfrm>
            <a:off x="247312" y="4665811"/>
            <a:ext cx="382425" cy="260192"/>
          </a:xfrm>
          <a:prstGeom prst="rect">
            <a:avLst/>
          </a:prstGeom>
        </p:spPr>
        <p:txBody>
          <a:bodyPr vert="horz" lIns="0" tIns="0" rIns="0" bIns="0" rtlCol="0" anchor="b">
            <a:normAutofit/>
          </a:bodyPr>
          <a:lstStyle>
            <a:lvl1pPr>
              <a:defRPr lang="en-US" sz="800" cap="none" baseline="0" smtClean="0">
                <a:solidFill>
                  <a:schemeClr val="bg1"/>
                </a:solidFill>
              </a:defRPr>
            </a:lvl1pPr>
          </a:lstStyle>
          <a:p>
            <a:pPr>
              <a:lnSpc>
                <a:spcPct val="95000"/>
              </a:lnSpc>
              <a:spcBef>
                <a:spcPts val="204"/>
              </a:spcBef>
            </a:pPr>
            <a:fld id="{7F034911-0302-4AAB-AEF0-815419E29289}" type="slidenum">
              <a:rPr lang="en-GB" smtClean="0"/>
              <a:pPr>
                <a:lnSpc>
                  <a:spcPct val="95000"/>
                </a:lnSpc>
                <a:spcBef>
                  <a:spcPts val="204"/>
                </a:spcBef>
              </a:pPr>
              <a:t>‹#›</a:t>
            </a:fld>
            <a:endParaRPr lang="en-GB" dirty="0"/>
          </a:p>
        </p:txBody>
      </p:sp>
      <p:pic>
        <p:nvPicPr>
          <p:cNvPr id="17" name="Picture 16"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7"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72185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cSld name="Fill1_Text Option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33349"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2377" y="1388444"/>
            <a:ext cx="7885666" cy="26430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pic>
        <p:nvPicPr>
          <p:cNvPr id="21" name="Picture 20"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0680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Fill1_Bullets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33349"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2377" y="1388444"/>
            <a:ext cx="7885666" cy="26430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pic>
        <p:nvPicPr>
          <p:cNvPr id="21" name="Picture 20"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4866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Fill2_Bullets Only">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25791"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pic>
        <p:nvPicPr>
          <p:cNvPr id="22" name="Picture 21"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sp>
        <p:nvSpPr>
          <p:cNvPr id="12" name="Text Placeholder 4"/>
          <p:cNvSpPr>
            <a:spLocks noGrp="1"/>
          </p:cNvSpPr>
          <p:nvPr>
            <p:ph type="body" sz="quarter" idx="14" hasCustomPrompt="1"/>
          </p:nvPr>
        </p:nvSpPr>
        <p:spPr>
          <a:xfrm>
            <a:off x="233363" y="1399203"/>
            <a:ext cx="8653462"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solidFill>
                  <a:schemeClr val="bg1"/>
                </a:solidFill>
              </a:defRPr>
            </a:lvl1pPr>
            <a:lvl2pPr marL="476250" indent="-166688">
              <a:lnSpc>
                <a:spcPct val="100000"/>
              </a:lnSpc>
              <a:spcBef>
                <a:spcPts val="300"/>
              </a:spcBef>
              <a:spcAft>
                <a:spcPts val="300"/>
              </a:spcAft>
              <a:buFont typeface="Arial" panose="020B0604020202020204" pitchFamily="34" charset="0"/>
              <a:buChar char="–"/>
              <a:tabLst/>
              <a:defRPr sz="1200">
                <a:solidFill>
                  <a:schemeClr val="bg1"/>
                </a:solidFill>
              </a:defRPr>
            </a:lvl2pPr>
            <a:lvl3pPr marL="692150" indent="-177800">
              <a:lnSpc>
                <a:spcPct val="100000"/>
              </a:lnSpc>
              <a:spcBef>
                <a:spcPts val="300"/>
              </a:spcBef>
              <a:spcAft>
                <a:spcPts val="300"/>
              </a:spcAft>
              <a:buSzPct val="85000"/>
              <a:buFont typeface="Arial" panose="020B0604020202020204" pitchFamily="34" charset="0"/>
              <a:buChar char="•"/>
              <a:defRPr sz="1200">
                <a:solidFill>
                  <a:schemeClr val="bg1"/>
                </a:solidFill>
              </a:defRPr>
            </a:lvl3pPr>
            <a:lvl5pPr marL="968375" indent="-174625">
              <a:lnSpc>
                <a:spcPct val="100000"/>
              </a:lnSpc>
              <a:spcBef>
                <a:spcPts val="300"/>
              </a:spcBef>
              <a:spcAft>
                <a:spcPts val="300"/>
              </a:spcAft>
              <a:buSzPct val="85000"/>
              <a:buFont typeface="Arial" panose="020B0604020202020204" pitchFamily="34" charset="0"/>
              <a:buChar char="-"/>
              <a:defRPr sz="1200">
                <a:solidFill>
                  <a:schemeClr val="bg1"/>
                </a:solidFill>
              </a:defRPr>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96868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Fill3_Title Only">
    <p:bg bwMode="inv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
        <p:txBody>
          <a:bodyPr/>
          <a:lstStyle>
            <a:lvl1pPr>
              <a:defRPr baseline="0">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bwMode="black">
          <a:xfrm>
            <a:off x="232376" y="248323"/>
            <a:ext cx="6733351" cy="442661"/>
          </a:xfrm>
        </p:spPr>
        <p:txBody>
          <a:bodyPr anchor="b">
            <a:normAutofit/>
          </a:bodyPr>
          <a:lstStyle>
            <a:lvl1pPr marL="0" indent="0">
              <a:buNone/>
              <a:defRPr sz="1900" b="0" baseline="0">
                <a:solidFill>
                  <a:schemeClr val="bg1"/>
                </a:solidFill>
              </a:defRPr>
            </a:lvl1pPr>
          </a:lstStyle>
          <a:p>
            <a:pPr lvl="0"/>
            <a:r>
              <a:rPr lang="en-US" dirty="0"/>
              <a:t>CLICK TO ADD TAG LINE OR BEGINNING OF TITLE</a:t>
            </a:r>
            <a:endParaRPr lang="en-GB" dirty="0"/>
          </a:p>
        </p:txBody>
      </p:sp>
      <p:pic>
        <p:nvPicPr>
          <p:cNvPr id="20" name="Picture 19"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bwMode="black">
          <a:xfrm>
            <a:off x="6965726" y="4658133"/>
            <a:ext cx="1380186" cy="277168"/>
          </a:xfrm>
          <a:prstGeom prst="rect">
            <a:avLst/>
          </a:prstGeom>
        </p:spPr>
      </p:pic>
      <p:sp>
        <p:nvSpPr>
          <p:cNvPr id="13" name="TextBox 12"/>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8" name="Picture 17"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786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s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4000" y="248323"/>
            <a:ext cx="6710396"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5" name="Text Placeholder 4"/>
          <p:cNvSpPr>
            <a:spLocks noGrp="1"/>
          </p:cNvSpPr>
          <p:nvPr>
            <p:ph type="body" sz="quarter" idx="14" hasCustomPrompt="1"/>
          </p:nvPr>
        </p:nvSpPr>
        <p:spPr>
          <a:xfrm>
            <a:off x="233363" y="1399203"/>
            <a:ext cx="8288337"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lvl1pPr>
            <a:lvl2pPr marL="476250" indent="-166688">
              <a:lnSpc>
                <a:spcPct val="100000"/>
              </a:lnSpc>
              <a:spcBef>
                <a:spcPts val="300"/>
              </a:spcBef>
              <a:spcAft>
                <a:spcPts val="300"/>
              </a:spcAft>
              <a:buFont typeface="Arial" panose="020B0604020202020204" pitchFamily="34" charset="0"/>
              <a:buChar char="–"/>
              <a:tabLst/>
              <a:defRPr sz="1200"/>
            </a:lvl2pPr>
            <a:lvl3pPr marL="692150" indent="-177800">
              <a:lnSpc>
                <a:spcPct val="100000"/>
              </a:lnSpc>
              <a:spcBef>
                <a:spcPts val="300"/>
              </a:spcBef>
              <a:spcAft>
                <a:spcPts val="300"/>
              </a:spcAft>
              <a:buSzPct val="85000"/>
              <a:buFont typeface="Arial" panose="020B0604020202020204" pitchFamily="34" charset="0"/>
              <a:buChar char="•"/>
              <a:defRPr sz="1200"/>
            </a:lvl3pPr>
            <a:lvl5pPr marL="968375" indent="-174625">
              <a:lnSpc>
                <a:spcPct val="100000"/>
              </a:lnSpc>
              <a:spcBef>
                <a:spcPts val="300"/>
              </a:spcBef>
              <a:spcAft>
                <a:spcPts val="300"/>
              </a:spcAft>
              <a:buSzPct val="85000"/>
              <a:buFont typeface="Arial" panose="020B0604020202020204" pitchFamily="34" charset="0"/>
              <a:buChar char="-"/>
              <a:defRPr sz="1200"/>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spTree>
    <p:extLst>
      <p:ext uri="{BB962C8B-B14F-4D97-AF65-F5344CB8AC3E}">
        <p14:creationId xmlns:p14="http://schemas.microsoft.com/office/powerpoint/2010/main" val="31950507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Fill3_Text Options">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33349"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32377" y="1388444"/>
            <a:ext cx="7885666" cy="26430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pic>
        <p:nvPicPr>
          <p:cNvPr id="21" name="Picture 20"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69498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Fill3_Bullets Only">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1"/>
                </a:solidFill>
              </a:defRPr>
            </a:lvl1p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33349" cy="442661"/>
          </a:xfrm>
        </p:spPr>
        <p:txBody>
          <a:bodyPr anchor="b">
            <a:normAutofit/>
          </a:bodyPr>
          <a:lstStyle>
            <a:lvl1pPr marL="0" indent="0">
              <a:buNone/>
              <a:defRPr sz="1900" b="0">
                <a:solidFill>
                  <a:schemeClr val="bg1"/>
                </a:solidFill>
              </a:defRPr>
            </a:lvl1pPr>
          </a:lstStyle>
          <a:p>
            <a:pPr lvl="0"/>
            <a:r>
              <a:rPr lang="en-US" dirty="0"/>
              <a:t>CLICK TO ADD TAG LINE OR BEGINNING OF TITLE</a:t>
            </a:r>
            <a:endParaRPr lang="en-GB" dirty="0"/>
          </a:p>
        </p:txBody>
      </p:sp>
      <p:pic>
        <p:nvPicPr>
          <p:cNvPr id="21" name="Picture 20"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14" name="TextBox 13"/>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15" name="TextBox 14"/>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16" name="Picture 15"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sp>
        <p:nvSpPr>
          <p:cNvPr id="12" name="Text Placeholder 4"/>
          <p:cNvSpPr>
            <a:spLocks noGrp="1"/>
          </p:cNvSpPr>
          <p:nvPr>
            <p:ph type="body" sz="quarter" idx="14" hasCustomPrompt="1"/>
          </p:nvPr>
        </p:nvSpPr>
        <p:spPr>
          <a:xfrm>
            <a:off x="233363" y="1399203"/>
            <a:ext cx="8288337" cy="2639397"/>
          </a:xfrm>
        </p:spPr>
        <p:txBody>
          <a:bodyPr/>
          <a:lstStyle>
            <a:lvl1pPr marL="176213" indent="-176213">
              <a:lnSpc>
                <a:spcPct val="100000"/>
              </a:lnSpc>
              <a:spcBef>
                <a:spcPts val="300"/>
              </a:spcBef>
              <a:spcAft>
                <a:spcPts val="300"/>
              </a:spcAft>
              <a:buFont typeface="Arial" panose="020B0604020202020204" pitchFamily="34" charset="0"/>
              <a:buChar char="•"/>
              <a:defRPr sz="1200" cap="none">
                <a:solidFill>
                  <a:schemeClr val="bg1"/>
                </a:solidFill>
              </a:defRPr>
            </a:lvl1pPr>
            <a:lvl2pPr marL="476250" indent="-166688">
              <a:lnSpc>
                <a:spcPct val="100000"/>
              </a:lnSpc>
              <a:spcBef>
                <a:spcPts val="300"/>
              </a:spcBef>
              <a:spcAft>
                <a:spcPts val="300"/>
              </a:spcAft>
              <a:buFont typeface="Arial" panose="020B0604020202020204" pitchFamily="34" charset="0"/>
              <a:buChar char="–"/>
              <a:tabLst/>
              <a:defRPr sz="1200">
                <a:solidFill>
                  <a:schemeClr val="bg1"/>
                </a:solidFill>
              </a:defRPr>
            </a:lvl2pPr>
            <a:lvl3pPr marL="692150" indent="-177800">
              <a:lnSpc>
                <a:spcPct val="100000"/>
              </a:lnSpc>
              <a:spcBef>
                <a:spcPts val="300"/>
              </a:spcBef>
              <a:spcAft>
                <a:spcPts val="300"/>
              </a:spcAft>
              <a:buSzPct val="85000"/>
              <a:buFont typeface="Arial" panose="020B0604020202020204" pitchFamily="34" charset="0"/>
              <a:buChar char="•"/>
              <a:defRPr sz="1200">
                <a:solidFill>
                  <a:schemeClr val="bg1"/>
                </a:solidFill>
              </a:defRPr>
            </a:lvl3pPr>
            <a:lvl5pPr marL="968375" indent="-174625">
              <a:lnSpc>
                <a:spcPct val="100000"/>
              </a:lnSpc>
              <a:spcBef>
                <a:spcPts val="300"/>
              </a:spcBef>
              <a:spcAft>
                <a:spcPts val="300"/>
              </a:spcAft>
              <a:buSzPct val="85000"/>
              <a:buFont typeface="Arial" panose="020B0604020202020204" pitchFamily="34" charset="0"/>
              <a:buChar char="-"/>
              <a:defRPr sz="1200">
                <a:solidFill>
                  <a:schemeClr val="bg1"/>
                </a:solidFill>
              </a:defRPr>
            </a:lvl5pPr>
          </a:lstStyle>
          <a:p>
            <a:pPr lvl="0"/>
            <a:r>
              <a:rPr lang="en-US" dirty="0"/>
              <a:t>First level bullet</a:t>
            </a:r>
          </a:p>
          <a:p>
            <a:pPr lvl="1"/>
            <a:r>
              <a:rPr lang="en-US" dirty="0"/>
              <a:t>Second level</a:t>
            </a:r>
          </a:p>
          <a:p>
            <a:pPr lvl="2"/>
            <a:r>
              <a:rPr lang="en-US" dirty="0"/>
              <a:t>Third level</a:t>
            </a:r>
          </a:p>
          <a:p>
            <a:pPr lvl="4"/>
            <a:r>
              <a:rPr lang="en-US" dirty="0"/>
              <a:t>Fourth level</a:t>
            </a:r>
            <a:endParaRPr lang="en-GB" dirty="0"/>
          </a:p>
        </p:txBody>
      </p:sp>
      <p:pic>
        <p:nvPicPr>
          <p:cNvPr id="9"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671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Main Title - 1/3 Image">
    <p:spTree>
      <p:nvGrpSpPr>
        <p:cNvPr id="1" name=""/>
        <p:cNvGrpSpPr/>
        <p:nvPr/>
      </p:nvGrpSpPr>
      <p:grpSpPr>
        <a:xfrm>
          <a:off x="0" y="0"/>
          <a:ext cx="0" cy="0"/>
          <a:chOff x="0" y="0"/>
          <a:chExt cx="0" cy="0"/>
        </a:xfrm>
      </p:grpSpPr>
      <p:sp>
        <p:nvSpPr>
          <p:cNvPr id="5" name="Picture Placeholder 4"/>
          <p:cNvSpPr>
            <a:spLocks noGrp="1"/>
          </p:cNvSpPr>
          <p:nvPr>
            <p:ph type="pic" sz="quarter" idx="16"/>
          </p:nvPr>
        </p:nvSpPr>
        <p:spPr>
          <a:xfrm>
            <a:off x="-1" y="-8966"/>
            <a:ext cx="3740523" cy="5152466"/>
          </a:xfrm>
          <a:custGeom>
            <a:avLst/>
            <a:gdLst>
              <a:gd name="connsiteX0" fmla="*/ 0 w 4000500"/>
              <a:gd name="connsiteY0" fmla="*/ 0 h 5143500"/>
              <a:gd name="connsiteX1" fmla="*/ 4000500 w 4000500"/>
              <a:gd name="connsiteY1" fmla="*/ 0 h 5143500"/>
              <a:gd name="connsiteX2" fmla="*/ 4000500 w 4000500"/>
              <a:gd name="connsiteY2" fmla="*/ 5143500 h 5143500"/>
              <a:gd name="connsiteX3" fmla="*/ 0 w 4000500"/>
              <a:gd name="connsiteY3" fmla="*/ 5143500 h 5143500"/>
              <a:gd name="connsiteX4" fmla="*/ 0 w 4000500"/>
              <a:gd name="connsiteY4" fmla="*/ 0 h 5143500"/>
              <a:gd name="connsiteX0" fmla="*/ 0 w 4000500"/>
              <a:gd name="connsiteY0" fmla="*/ 0 h 5143500"/>
              <a:gd name="connsiteX1" fmla="*/ 432547 w 4000500"/>
              <a:gd name="connsiteY1" fmla="*/ 8964 h 5143500"/>
              <a:gd name="connsiteX2" fmla="*/ 4000500 w 4000500"/>
              <a:gd name="connsiteY2" fmla="*/ 5143500 h 5143500"/>
              <a:gd name="connsiteX3" fmla="*/ 0 w 4000500"/>
              <a:gd name="connsiteY3" fmla="*/ 5143500 h 5143500"/>
              <a:gd name="connsiteX4" fmla="*/ 0 w 4000500"/>
              <a:gd name="connsiteY4" fmla="*/ 0 h 5143500"/>
              <a:gd name="connsiteX0" fmla="*/ 0 w 3740523"/>
              <a:gd name="connsiteY0" fmla="*/ 0 h 5143500"/>
              <a:gd name="connsiteX1" fmla="*/ 432547 w 3740523"/>
              <a:gd name="connsiteY1" fmla="*/ 8964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0 h 5143500"/>
              <a:gd name="connsiteX1" fmla="*/ 441511 w 3740523"/>
              <a:gd name="connsiteY1" fmla="*/ 17929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8966 h 5152466"/>
              <a:gd name="connsiteX1" fmla="*/ 441511 w 3740523"/>
              <a:gd name="connsiteY1" fmla="*/ 0 h 5152466"/>
              <a:gd name="connsiteX2" fmla="*/ 3740523 w 3740523"/>
              <a:gd name="connsiteY2" fmla="*/ 5152466 h 5152466"/>
              <a:gd name="connsiteX3" fmla="*/ 0 w 3740523"/>
              <a:gd name="connsiteY3" fmla="*/ 5152466 h 5152466"/>
              <a:gd name="connsiteX4" fmla="*/ 0 w 3740523"/>
              <a:gd name="connsiteY4" fmla="*/ 8966 h 515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523" h="5152466">
                <a:moveTo>
                  <a:pt x="0" y="8966"/>
                </a:moveTo>
                <a:lnTo>
                  <a:pt x="441511" y="0"/>
                </a:lnTo>
                <a:lnTo>
                  <a:pt x="3740523" y="5152466"/>
                </a:lnTo>
                <a:lnTo>
                  <a:pt x="0" y="5152466"/>
                </a:lnTo>
                <a:lnTo>
                  <a:pt x="0" y="8966"/>
                </a:lnTo>
                <a:close/>
              </a:path>
            </a:pathLst>
          </a:custGeom>
        </p:spPr>
        <p:txBody>
          <a:bodyPr/>
          <a:lstStyle/>
          <a:p>
            <a:r>
              <a:rPr lang="hr-HR"/>
              <a:t>Kliknite ikonu da biste dodali  sliku</a:t>
            </a:r>
            <a:endParaRPr lang="en-GB"/>
          </a:p>
        </p:txBody>
      </p:sp>
      <p:sp>
        <p:nvSpPr>
          <p:cNvPr id="2" name="Title 1"/>
          <p:cNvSpPr>
            <a:spLocks noGrp="1"/>
          </p:cNvSpPr>
          <p:nvPr>
            <p:ph type="ctrTitle" hasCustomPrompt="1"/>
          </p:nvPr>
        </p:nvSpPr>
        <p:spPr>
          <a:xfrm>
            <a:off x="4176000" y="2152234"/>
            <a:ext cx="469905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176000" y="2864332"/>
            <a:ext cx="4699059" cy="1332300"/>
          </a:xfrm>
        </p:spPr>
        <p:txBody>
          <a:bodyPr/>
          <a:lstStyle>
            <a:lvl1pPr marL="0" indent="0" algn="l">
              <a:buNone/>
              <a:defRPr baseline="0">
                <a:solidFill>
                  <a:schemeClr val="bg2">
                    <a:lumMod val="75000"/>
                  </a:schemeClr>
                </a:solidFill>
              </a:defRPr>
            </a:lvl1pPr>
            <a:lvl2pPr marL="3240" indent="0" algn="l">
              <a:spcBef>
                <a:spcPts val="0"/>
              </a:spcBef>
              <a:buNone/>
              <a:tabLst/>
              <a:defRPr baseline="0">
                <a:solidFill>
                  <a:schemeClr val="bg2">
                    <a:lumMod val="75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20" name="Text Placeholder 19"/>
          <p:cNvSpPr>
            <a:spLocks noGrp="1"/>
          </p:cNvSpPr>
          <p:nvPr>
            <p:ph type="body" sz="quarter" idx="13" hasCustomPrompt="1"/>
          </p:nvPr>
        </p:nvSpPr>
        <p:spPr>
          <a:xfrm>
            <a:off x="4176000" y="1389063"/>
            <a:ext cx="4699059" cy="637454"/>
          </a:xfrm>
        </p:spPr>
        <p:txBody>
          <a:bodyPr anchor="b">
            <a:normAutofit/>
          </a:bodyPr>
          <a:lstStyle>
            <a:lvl1pPr>
              <a:defRPr sz="2200" b="0" cap="none" baseline="0">
                <a:solidFill>
                  <a:schemeClr val="bg2"/>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689036" y="672878"/>
            <a:ext cx="1165276" cy="633412"/>
          </a:xfrm>
          <a:solidFill>
            <a:schemeClr val="bg1"/>
          </a:solidFill>
        </p:spPr>
        <p:txBody>
          <a:bodyPr/>
          <a:lstStyle>
            <a:lvl1pPr algn="ctr">
              <a:defRPr sz="1400"/>
            </a:lvl1pPr>
          </a:lstStyle>
          <a:p>
            <a:r>
              <a:rPr lang="en-GB" dirty="0"/>
              <a:t>Client Logo</a:t>
            </a:r>
            <a:br>
              <a:rPr lang="en-GB" dirty="0"/>
            </a:br>
            <a:r>
              <a:rPr lang="en-GB" dirty="0"/>
              <a:t>(delete if unused)</a:t>
            </a:r>
          </a:p>
        </p:txBody>
      </p:sp>
      <p:sp>
        <p:nvSpPr>
          <p:cNvPr id="11" name="Slide Number Placeholder 5"/>
          <p:cNvSpPr>
            <a:spLocks noGrp="1"/>
          </p:cNvSpPr>
          <p:nvPr>
            <p:ph type="sldNum" sz="quarter" idx="12"/>
          </p:nvPr>
        </p:nvSpPr>
        <p:spPr>
          <a:xfrm>
            <a:off x="247311" y="4627422"/>
            <a:ext cx="560381" cy="260192"/>
          </a:xfrm>
          <a:prstGeom prst="rect">
            <a:avLst/>
          </a:prstGeom>
        </p:spPr>
        <p:txBody>
          <a:bodyPr lIns="0" tIns="0" rIns="0" bIns="0" anchor="b"/>
          <a:lstStyle>
            <a:lvl1pPr>
              <a:defRPr sz="800">
                <a:solidFill>
                  <a:schemeClr val="bg1">
                    <a:lumMod val="95000"/>
                  </a:schemeClr>
                </a:solidFill>
              </a:defRPr>
            </a:lvl1pPr>
          </a:lstStyle>
          <a:p>
            <a:fld id="{7F034911-0302-4AAB-AEF0-815419E29289}" type="slidenum">
              <a:rPr lang="en-US" smtClean="0"/>
              <a:pPr/>
              <a:t>‹#›</a:t>
            </a:fld>
            <a:endParaRPr lang="en-US"/>
          </a:p>
        </p:txBody>
      </p:sp>
      <p:sp>
        <p:nvSpPr>
          <p:cNvPr id="14" name="Footer Placeholder 10"/>
          <p:cNvSpPr>
            <a:spLocks noGrp="1"/>
          </p:cNvSpPr>
          <p:nvPr>
            <p:ph type="ftr" sz="quarter" idx="11"/>
          </p:nvPr>
        </p:nvSpPr>
        <p:spPr>
          <a:xfrm>
            <a:off x="4176000" y="4031450"/>
            <a:ext cx="4699059" cy="595972"/>
          </a:xfrm>
          <a:prstGeom prst="rect">
            <a:avLst/>
          </a:prstGeom>
        </p:spPr>
        <p:txBody>
          <a:bodyPr lIns="0" tIns="0" rIns="0" bIns="0"/>
          <a:lstStyle>
            <a:lvl1pPr>
              <a:defRPr sz="1000">
                <a:solidFill>
                  <a:schemeClr val="accent4">
                    <a:lumMod val="75000"/>
                  </a:schemeClr>
                </a:solidFill>
              </a:defRPr>
            </a:lvl1pPr>
          </a:lstStyle>
          <a:p>
            <a:r>
              <a:rPr lang="en-GB" dirty="0"/>
              <a:t>© 2015 Ipsos.  All rights reserved. Contains Ipsos' Confidential and Proprietary information and may not be disclosed or reproduced without the prior written consent of Ipsos.</a:t>
            </a:r>
          </a:p>
        </p:txBody>
      </p:sp>
      <p:sp>
        <p:nvSpPr>
          <p:cNvPr id="21" name="TextBox 20"/>
          <p:cNvSpPr txBox="1"/>
          <p:nvPr userDrawn="1"/>
        </p:nvSpPr>
        <p:spPr>
          <a:xfrm>
            <a:off x="239634" y="4686827"/>
            <a:ext cx="307188" cy="238005"/>
          </a:xfrm>
          <a:prstGeom prst="rect">
            <a:avLst/>
          </a:prstGeom>
        </p:spPr>
        <p:txBody>
          <a:bodyPr vert="horz" wrap="none" lIns="0" tIns="0" rIns="0" bIns="0" rtlCol="0" anchor="b">
            <a:normAutofit/>
          </a:bodyPr>
          <a:lstStyle/>
          <a:p>
            <a:pPr>
              <a:lnSpc>
                <a:spcPct val="85000"/>
              </a:lnSpc>
              <a:spcBef>
                <a:spcPts val="204"/>
              </a:spcBef>
            </a:pPr>
            <a:fld id="{01990C03-C3A3-48FE-AF6D-3AE397C89625}" type="slidenum">
              <a:rPr lang="en-GB" sz="1000">
                <a:solidFill>
                  <a:schemeClr val="bg1"/>
                </a:solidFill>
              </a:rPr>
              <a:pPr>
                <a:lnSpc>
                  <a:spcPct val="85000"/>
                </a:lnSpc>
                <a:spcBef>
                  <a:spcPts val="204"/>
                </a:spcBef>
              </a:pPr>
              <a:t>‹#›</a:t>
            </a:fld>
            <a:endParaRPr lang="en-GB" sz="1000" dirty="0">
              <a:solidFill>
                <a:schemeClr val="bg1"/>
              </a:solidFill>
            </a:endParaRPr>
          </a:p>
        </p:txBody>
      </p:sp>
    </p:spTree>
    <p:extLst>
      <p:ext uri="{BB962C8B-B14F-4D97-AF65-F5344CB8AC3E}">
        <p14:creationId xmlns:p14="http://schemas.microsoft.com/office/powerpoint/2010/main" val="37751068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Contacts">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bg1"/>
                </a:solidFill>
              </a:defRPr>
            </a:lvl1pPr>
          </a:lstStyle>
          <a:p>
            <a:r>
              <a:rPr lang="en-US" dirty="0"/>
              <a:t>Click to add emphasis part of title</a:t>
            </a:r>
          </a:p>
        </p:txBody>
      </p:sp>
      <p:pic>
        <p:nvPicPr>
          <p:cNvPr id="20" name="Picture 19" descr="IPSOS_GAMECHANGERS_blue.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21" name="TextBox 20"/>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22" name="TextBox 21"/>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2015 Ipsos.</a:t>
            </a:r>
            <a:endParaRPr lang="en-GB" sz="1200" dirty="0">
              <a:solidFill>
                <a:schemeClr val="bg1"/>
              </a:solidFill>
            </a:endParaRPr>
          </a:p>
        </p:txBody>
      </p:sp>
      <p:pic>
        <p:nvPicPr>
          <p:cNvPr id="23" name="Picture 22"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sp>
        <p:nvSpPr>
          <p:cNvPr id="6" name="Picture Placeholder 5"/>
          <p:cNvSpPr>
            <a:spLocks noGrp="1"/>
          </p:cNvSpPr>
          <p:nvPr>
            <p:ph type="pic" sz="quarter" idx="10"/>
          </p:nvPr>
        </p:nvSpPr>
        <p:spPr>
          <a:xfrm>
            <a:off x="743381" y="1622613"/>
            <a:ext cx="1211263" cy="1209675"/>
          </a:xfrm>
          <a:prstGeom prst="ellipse">
            <a:avLst/>
          </a:prstGeom>
        </p:spPr>
        <p:txBody>
          <a:bodyPr/>
          <a:lstStyle>
            <a:lvl1pPr>
              <a:defRPr>
                <a:solidFill>
                  <a:schemeClr val="bg1"/>
                </a:solidFill>
              </a:defRPr>
            </a:lvl1pPr>
          </a:lstStyle>
          <a:p>
            <a:r>
              <a:rPr lang="hr-HR"/>
              <a:t>Kliknite ikonu da biste dodali  sliku</a:t>
            </a:r>
            <a:endParaRPr lang="en-GB" dirty="0"/>
          </a:p>
        </p:txBody>
      </p:sp>
      <p:sp>
        <p:nvSpPr>
          <p:cNvPr id="16" name="Picture Placeholder 5"/>
          <p:cNvSpPr>
            <a:spLocks noGrp="1"/>
          </p:cNvSpPr>
          <p:nvPr>
            <p:ph type="pic" sz="quarter" idx="11"/>
          </p:nvPr>
        </p:nvSpPr>
        <p:spPr>
          <a:xfrm>
            <a:off x="3818226" y="1622613"/>
            <a:ext cx="1211263" cy="1209675"/>
          </a:xfrm>
          <a:prstGeom prst="ellipse">
            <a:avLst/>
          </a:prstGeom>
        </p:spPr>
        <p:txBody>
          <a:bodyPr/>
          <a:lstStyle>
            <a:lvl1pPr>
              <a:defRPr>
                <a:solidFill>
                  <a:schemeClr val="bg1"/>
                </a:solidFill>
              </a:defRPr>
            </a:lvl1pPr>
          </a:lstStyle>
          <a:p>
            <a:r>
              <a:rPr lang="hr-HR"/>
              <a:t>Kliknite ikonu da biste dodali  sliku</a:t>
            </a:r>
            <a:endParaRPr lang="en-GB" dirty="0"/>
          </a:p>
        </p:txBody>
      </p:sp>
      <p:sp>
        <p:nvSpPr>
          <p:cNvPr id="19" name="Picture Placeholder 5"/>
          <p:cNvSpPr>
            <a:spLocks noGrp="1"/>
          </p:cNvSpPr>
          <p:nvPr>
            <p:ph type="pic" sz="quarter" idx="12"/>
          </p:nvPr>
        </p:nvSpPr>
        <p:spPr>
          <a:xfrm>
            <a:off x="6893072" y="1622613"/>
            <a:ext cx="1211263" cy="1209675"/>
          </a:xfrm>
          <a:prstGeom prst="ellipse">
            <a:avLst/>
          </a:prstGeom>
        </p:spPr>
        <p:txBody>
          <a:bodyPr/>
          <a:lstStyle>
            <a:lvl1pPr>
              <a:defRPr>
                <a:solidFill>
                  <a:schemeClr val="bg1"/>
                </a:solidFill>
              </a:defRPr>
            </a:lvl1pPr>
          </a:lstStyle>
          <a:p>
            <a:r>
              <a:rPr lang="hr-HR"/>
              <a:t>Kliknite ikonu da biste dodali  sliku</a:t>
            </a:r>
            <a:endParaRPr lang="en-GB" dirty="0"/>
          </a:p>
        </p:txBody>
      </p:sp>
      <p:pic>
        <p:nvPicPr>
          <p:cNvPr id="10"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0404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cSld name="Section Header">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2833" y="2480191"/>
            <a:ext cx="7093160" cy="962868"/>
          </a:xfrm>
        </p:spPr>
        <p:txBody>
          <a:bodyPr lIns="0" anchor="t"/>
          <a:lstStyle>
            <a:lvl1pPr>
              <a:lnSpc>
                <a:spcPct val="80000"/>
              </a:lnSpc>
              <a:spcBef>
                <a:spcPts val="816"/>
              </a:spcBef>
              <a:defRPr sz="7800" cap="all" baseline="0">
                <a:solidFill>
                  <a:schemeClr val="bg1"/>
                </a:solidFill>
              </a:defRPr>
            </a:lvl1pPr>
          </a:lstStyle>
          <a:p>
            <a:r>
              <a:rPr lang="en-US" dirty="0"/>
              <a:t>DOLOR SIT</a:t>
            </a:r>
            <a:endParaRPr lang="en-GB" dirty="0"/>
          </a:p>
        </p:txBody>
      </p:sp>
      <p:sp>
        <p:nvSpPr>
          <p:cNvPr id="7" name="Text Placeholder 6"/>
          <p:cNvSpPr>
            <a:spLocks noGrp="1"/>
          </p:cNvSpPr>
          <p:nvPr>
            <p:ph type="body" sz="quarter" idx="13" hasCustomPrompt="1"/>
          </p:nvPr>
        </p:nvSpPr>
        <p:spPr>
          <a:xfrm>
            <a:off x="221814" y="1858307"/>
            <a:ext cx="6033722" cy="621884"/>
          </a:xfrm>
        </p:spPr>
        <p:txBody>
          <a:bodyPr anchor="b">
            <a:normAutofit/>
          </a:bodyPr>
          <a:lstStyle>
            <a:lvl1pPr>
              <a:spcBef>
                <a:spcPts val="1224"/>
              </a:spcBef>
              <a:defRPr sz="2700" b="0" cap="none" baseline="0">
                <a:solidFill>
                  <a:schemeClr val="bg1"/>
                </a:solidFill>
              </a:defRPr>
            </a:lvl1pPr>
          </a:lstStyle>
          <a:p>
            <a:pPr lvl="0"/>
            <a:r>
              <a:rPr lang="en-US" dirty="0"/>
              <a:t>Lorem Ipsum</a:t>
            </a:r>
            <a:endParaRPr lang="en-GB" dirty="0"/>
          </a:p>
        </p:txBody>
      </p:sp>
      <p:pic>
        <p:nvPicPr>
          <p:cNvPr id="13" name="Picture 12" descr="IPSOS_GAMECHANGERS_blue.png"/>
          <p:cNvPicPr>
            <a:picLocks noChangeAspect="1"/>
          </p:cNvPicPr>
          <p:nvPr/>
        </p:nvPicPr>
        <p:blipFill rotWithShape="1">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t="14610" r="22774"/>
          <a:stretch/>
        </p:blipFill>
        <p:spPr>
          <a:xfrm>
            <a:off x="6965726" y="4658133"/>
            <a:ext cx="1380186" cy="277168"/>
          </a:xfrm>
          <a:prstGeom prst="rect">
            <a:avLst/>
          </a:prstGeom>
        </p:spPr>
      </p:pic>
      <p:sp>
        <p:nvSpPr>
          <p:cNvPr id="29" name="TextBox 28"/>
          <p:cNvSpPr txBox="1"/>
          <p:nvPr userDrawn="1"/>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1"/>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1"/>
              </a:solidFill>
              <a:latin typeface="+mn-lt"/>
              <a:ea typeface="+mn-ea"/>
              <a:cs typeface="+mn-cs"/>
            </a:endParaRPr>
          </a:p>
        </p:txBody>
      </p:sp>
      <p:sp>
        <p:nvSpPr>
          <p:cNvPr id="30" name="TextBox 29"/>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1"/>
                </a:solidFill>
                <a:latin typeface="+mn-lt"/>
                <a:ea typeface="+mn-ea"/>
                <a:cs typeface="+mn-cs"/>
              </a:rPr>
              <a:t>© 201</a:t>
            </a:r>
            <a:r>
              <a:rPr lang="hr-BA" sz="800" kern="1200" dirty="0">
                <a:solidFill>
                  <a:schemeClr val="bg1"/>
                </a:solidFill>
                <a:latin typeface="+mn-lt"/>
                <a:ea typeface="+mn-ea"/>
                <a:cs typeface="+mn-cs"/>
              </a:rPr>
              <a:t>6</a:t>
            </a:r>
            <a:r>
              <a:rPr lang="en-GB" sz="800" kern="1200" dirty="0">
                <a:solidFill>
                  <a:schemeClr val="bg1"/>
                </a:solidFill>
                <a:latin typeface="+mn-lt"/>
                <a:ea typeface="+mn-ea"/>
                <a:cs typeface="+mn-cs"/>
              </a:rPr>
              <a:t> Ipsos.</a:t>
            </a:r>
            <a:endParaRPr lang="en-GB" sz="1200" dirty="0">
              <a:solidFill>
                <a:schemeClr val="bg1"/>
              </a:solidFill>
            </a:endParaRPr>
          </a:p>
        </p:txBody>
      </p:sp>
      <p:pic>
        <p:nvPicPr>
          <p:cNvPr id="31" name="Picture 30" descr="IPSOS_GAMECHANGERS_blu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l="78888" t="-9671" b="-1"/>
          <a:stretch/>
        </p:blipFill>
        <p:spPr>
          <a:xfrm>
            <a:off x="8521945" y="4594687"/>
            <a:ext cx="377327" cy="355982"/>
          </a:xfrm>
          <a:prstGeom prst="rect">
            <a:avLst/>
          </a:prstGeom>
        </p:spPr>
      </p:pic>
      <p:pic>
        <p:nvPicPr>
          <p:cNvPr id="8" name="Picture 24"/>
          <p:cNvPicPr>
            <a:picLocks noChangeAspect="1" noChangeArrowheads="1"/>
          </p:cNvPicPr>
          <p:nvPr userDrawn="1"/>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325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Bl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54595" cy="461548"/>
          </a:xfrm>
        </p:spPr>
        <p:txBody>
          <a:bodyPr/>
          <a:lstStyle/>
          <a:p>
            <a:r>
              <a:rPr lang="en-US" dirty="0"/>
              <a:t>Click to add emphasis part of title</a:t>
            </a:r>
            <a:endParaRPr lang="en-GB" dirty="0"/>
          </a:p>
        </p:txBody>
      </p:sp>
      <p:sp>
        <p:nvSpPr>
          <p:cNvPr id="11" name="Text Placeholder 7"/>
          <p:cNvSpPr>
            <a:spLocks noGrp="1"/>
          </p:cNvSpPr>
          <p:nvPr>
            <p:ph type="body" sz="quarter" idx="13" hasCustomPrompt="1"/>
          </p:nvPr>
        </p:nvSpPr>
        <p:spPr>
          <a:xfrm>
            <a:off x="234000" y="248323"/>
            <a:ext cx="7887670"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grpSp>
        <p:nvGrpSpPr>
          <p:cNvPr id="88" name="Group 87"/>
          <p:cNvGrpSpPr/>
          <p:nvPr userDrawn="1"/>
        </p:nvGrpSpPr>
        <p:grpSpPr>
          <a:xfrm>
            <a:off x="8252496" y="2571750"/>
            <a:ext cx="891505" cy="2571750"/>
            <a:chOff x="12130881" y="3781425"/>
            <a:chExt cx="1310482" cy="3781425"/>
          </a:xfrm>
        </p:grpSpPr>
        <p:sp>
          <p:nvSpPr>
            <p:cNvPr id="89" name="Oval 88"/>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90" name="Oval 89"/>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1" name="Oval 90"/>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2" name="Right Triangle 91"/>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3" name="Picture 92"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94"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2202370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amp; Blin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add emphasis part of title</a:t>
            </a:r>
          </a:p>
        </p:txBody>
      </p:sp>
      <p:sp>
        <p:nvSpPr>
          <p:cNvPr id="8" name="Text Placeholder 7"/>
          <p:cNvSpPr>
            <a:spLocks noGrp="1"/>
          </p:cNvSpPr>
          <p:nvPr>
            <p:ph type="body" sz="quarter" idx="13" hasCustomPrompt="1"/>
          </p:nvPr>
        </p:nvSpPr>
        <p:spPr>
          <a:xfrm>
            <a:off x="232376" y="248323"/>
            <a:ext cx="6725791" cy="442661"/>
          </a:xfrm>
        </p:spPr>
        <p:txBody>
          <a:bodyPr anchor="b">
            <a:normAutofit/>
          </a:bodyPr>
          <a:lstStyle>
            <a:lvl1pPr marL="0" indent="0">
              <a:buNone/>
              <a:defRPr sz="1900" b="0">
                <a:solidFill>
                  <a:schemeClr val="bg2"/>
                </a:solidFill>
              </a:defRPr>
            </a:lvl1pPr>
          </a:lstStyle>
          <a:p>
            <a:pPr lvl="0"/>
            <a:r>
              <a:rPr lang="en-US" dirty="0"/>
              <a:t>CLICK TO ADD TAG LINE OR BEGINNING OF TITLE</a:t>
            </a:r>
            <a:endParaRPr lang="en-GB" dirty="0"/>
          </a:p>
        </p:txBody>
      </p:sp>
      <p:sp>
        <p:nvSpPr>
          <p:cNvPr id="11" name="Text Placeholder 10"/>
          <p:cNvSpPr>
            <a:spLocks noGrp="1"/>
          </p:cNvSpPr>
          <p:nvPr>
            <p:ph type="body" sz="quarter" idx="14"/>
          </p:nvPr>
        </p:nvSpPr>
        <p:spPr>
          <a:xfrm>
            <a:off x="247650" y="1388443"/>
            <a:ext cx="7870391" cy="264300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dirty="0"/>
          </a:p>
        </p:txBody>
      </p:sp>
      <p:grpSp>
        <p:nvGrpSpPr>
          <p:cNvPr id="36" name="Group 35"/>
          <p:cNvGrpSpPr/>
          <p:nvPr userDrawn="1"/>
        </p:nvGrpSpPr>
        <p:grpSpPr>
          <a:xfrm>
            <a:off x="8252496" y="2571750"/>
            <a:ext cx="891505" cy="2571750"/>
            <a:chOff x="12130881" y="3781425"/>
            <a:chExt cx="1310482" cy="3781425"/>
          </a:xfrm>
        </p:grpSpPr>
        <p:sp>
          <p:nvSpPr>
            <p:cNvPr id="37" name="Oval 36"/>
            <p:cNvSpPr>
              <a:spLocks/>
            </p:cNvSpPr>
            <p:nvPr/>
          </p:nvSpPr>
          <p:spPr bwMode="auto">
            <a:xfrm rot="3900000" flipH="1">
              <a:off x="12448596" y="5001406"/>
              <a:ext cx="698400" cy="697635"/>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38" name="Oval 37"/>
            <p:cNvSpPr/>
            <p:nvPr/>
          </p:nvSpPr>
          <p:spPr>
            <a:xfrm>
              <a:off x="12613164" y="4367456"/>
              <a:ext cx="411286" cy="4112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Oval 38"/>
            <p:cNvSpPr/>
            <p:nvPr/>
          </p:nvSpPr>
          <p:spPr>
            <a:xfrm>
              <a:off x="12346781" y="4200525"/>
              <a:ext cx="172831" cy="17283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ight Triangle 39"/>
            <p:cNvSpPr/>
            <p:nvPr/>
          </p:nvSpPr>
          <p:spPr>
            <a:xfrm flipH="1">
              <a:off x="12130881" y="3781425"/>
              <a:ext cx="1310482" cy="3781425"/>
            </a:xfrm>
            <a:prstGeom prst="r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1" name="Picture 40" descr="IPSOS_GAMECHANGERS_blue.png"/>
            <p:cNvPicPr>
              <a:picLocks noChangeAspect="1"/>
            </p:cNvPicPr>
            <p:nvPr/>
          </p:nvPicPr>
          <p:blipFill rotWithShape="1">
            <a:blip r:embed="rId2" cstate="print">
              <a:extLst>
                <a:ext uri="{28A0092B-C50C-407E-A947-70E740481C1C}">
                  <a14:useLocalDpi xmlns:a14="http://schemas.microsoft.com/office/drawing/2010/main" val="0"/>
                </a:ext>
              </a:extLst>
            </a:blip>
            <a:srcRect l="78888" t="-9671" b="-1"/>
            <a:stretch/>
          </p:blipFill>
          <p:spPr>
            <a:xfrm>
              <a:off x="12526963" y="6755928"/>
              <a:ext cx="554656" cy="523425"/>
            </a:xfrm>
            <a:prstGeom prst="rect">
              <a:avLst/>
            </a:prstGeom>
          </p:spPr>
        </p:pic>
        <p:sp>
          <p:nvSpPr>
            <p:cNvPr id="42" name="Oval 24"/>
            <p:cNvSpPr>
              <a:spLocks/>
            </p:cNvSpPr>
            <p:nvPr/>
          </p:nvSpPr>
          <p:spPr bwMode="auto">
            <a:xfrm rot="3900000" flipH="1">
              <a:off x="12429978" y="5491320"/>
              <a:ext cx="763902" cy="754332"/>
            </a:xfrm>
            <a:custGeom>
              <a:avLst/>
              <a:gdLst/>
              <a:ahLst/>
              <a:cxnLst/>
              <a:rect l="l" t="t" r="r" b="b"/>
              <a:pathLst>
                <a:path w="763902" h="754332">
                  <a:moveTo>
                    <a:pt x="763902" y="138227"/>
                  </a:moveTo>
                  <a:cubicBezTo>
                    <a:pt x="683802" y="52832"/>
                    <a:pt x="569760" y="0"/>
                    <a:pt x="443365" y="0"/>
                  </a:cubicBezTo>
                  <a:cubicBezTo>
                    <a:pt x="198502" y="0"/>
                    <a:pt x="-1" y="198284"/>
                    <a:pt x="0" y="442881"/>
                  </a:cubicBezTo>
                  <a:cubicBezTo>
                    <a:pt x="-1" y="564384"/>
                    <a:pt x="48982" y="674459"/>
                    <a:pt x="128444" y="75433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371321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000" y="643468"/>
            <a:ext cx="8646971" cy="461548"/>
          </a:xfrm>
        </p:spPr>
        <p:txBody>
          <a:bodyPr/>
          <a:lstStyle>
            <a:lvl1pPr>
              <a:defRPr baseline="0"/>
            </a:lvl1pPr>
          </a:lstStyle>
          <a:p>
            <a:r>
              <a:rPr lang="en-US" dirty="0"/>
              <a:t>Click to add emphasis part of title</a:t>
            </a:r>
          </a:p>
        </p:txBody>
      </p:sp>
      <p:sp>
        <p:nvSpPr>
          <p:cNvPr id="8" name="Text Placeholder 7"/>
          <p:cNvSpPr>
            <a:spLocks noGrp="1"/>
          </p:cNvSpPr>
          <p:nvPr>
            <p:ph type="body" sz="quarter" idx="13" hasCustomPrompt="1"/>
          </p:nvPr>
        </p:nvSpPr>
        <p:spPr>
          <a:xfrm>
            <a:off x="234000" y="243073"/>
            <a:ext cx="6718167" cy="442661"/>
          </a:xfrm>
        </p:spPr>
        <p:txBody>
          <a:bodyPr anchor="b">
            <a:normAutofit/>
          </a:bodyPr>
          <a:lstStyle>
            <a:lvl1pPr marL="0" indent="0">
              <a:buNone/>
              <a:defRPr sz="1900" b="0" baseline="0">
                <a:solidFill>
                  <a:schemeClr val="bg2"/>
                </a:solidFill>
              </a:defRPr>
            </a:lvl1pPr>
          </a:lstStyle>
          <a:p>
            <a:pPr lvl="0"/>
            <a:r>
              <a:rPr lang="en-US" dirty="0"/>
              <a:t>CLICK TO ADD TAG LINE OR BEGINNING OF TITLE</a:t>
            </a:r>
            <a:endParaRPr lang="en-GB" dirty="0"/>
          </a:p>
        </p:txBody>
      </p:sp>
      <p:sp>
        <p:nvSpPr>
          <p:cNvPr id="5" name="Content Placeholder 2"/>
          <p:cNvSpPr>
            <a:spLocks noGrp="1"/>
          </p:cNvSpPr>
          <p:nvPr>
            <p:ph idx="12" hasCustomPrompt="1"/>
          </p:nvPr>
        </p:nvSpPr>
        <p:spPr>
          <a:xfrm>
            <a:off x="947451"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10" name="Picture Placeholder 8"/>
          <p:cNvSpPr>
            <a:spLocks noGrp="1"/>
          </p:cNvSpPr>
          <p:nvPr>
            <p:ph type="pic" sz="quarter" idx="15" hasCustomPrompt="1"/>
          </p:nvPr>
        </p:nvSpPr>
        <p:spPr>
          <a:xfrm>
            <a:off x="262929"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1" name="Picture Placeholder 8"/>
          <p:cNvSpPr>
            <a:spLocks noGrp="1"/>
          </p:cNvSpPr>
          <p:nvPr>
            <p:ph type="pic" sz="quarter" idx="18" hasCustomPrompt="1"/>
          </p:nvPr>
        </p:nvSpPr>
        <p:spPr>
          <a:xfrm>
            <a:off x="3196468"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12" name="Picture Placeholder 8"/>
          <p:cNvSpPr>
            <a:spLocks noGrp="1"/>
          </p:cNvSpPr>
          <p:nvPr>
            <p:ph type="pic" sz="quarter" idx="19" hasCustomPrompt="1"/>
          </p:nvPr>
        </p:nvSpPr>
        <p:spPr>
          <a:xfrm>
            <a:off x="6147915" y="1239836"/>
            <a:ext cx="684522" cy="578779"/>
          </a:xfrm>
          <a:solidFill>
            <a:schemeClr val="bg1">
              <a:lumMod val="85000"/>
            </a:schemeClr>
          </a:solidFill>
        </p:spPr>
        <p:txBody>
          <a:bodyPr>
            <a:normAutofit/>
          </a:bodyPr>
          <a:lstStyle>
            <a:lvl1pPr marL="0" indent="0">
              <a:buNone/>
              <a:defRPr sz="1050" baseline="0"/>
            </a:lvl1pPr>
          </a:lstStyle>
          <a:p>
            <a:r>
              <a:rPr lang="en-GB" dirty="0"/>
              <a:t>Insert picture from file</a:t>
            </a:r>
          </a:p>
        </p:txBody>
      </p:sp>
      <p:sp>
        <p:nvSpPr>
          <p:cNvPr id="4" name="Text Placeholder 3"/>
          <p:cNvSpPr>
            <a:spLocks noGrp="1"/>
          </p:cNvSpPr>
          <p:nvPr>
            <p:ph type="body" sz="quarter" idx="20" hasCustomPrompt="1"/>
          </p:nvPr>
        </p:nvSpPr>
        <p:spPr>
          <a:xfrm>
            <a:off x="263525"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3" name="Text Placeholder 3"/>
          <p:cNvSpPr>
            <a:spLocks noGrp="1"/>
          </p:cNvSpPr>
          <p:nvPr>
            <p:ph type="body" sz="quarter" idx="21" hasCustomPrompt="1"/>
          </p:nvPr>
        </p:nvSpPr>
        <p:spPr>
          <a:xfrm>
            <a:off x="3196468"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14" name="Text Placeholder 3"/>
          <p:cNvSpPr>
            <a:spLocks noGrp="1"/>
          </p:cNvSpPr>
          <p:nvPr>
            <p:ph type="body" sz="quarter" idx="22" hasCustomPrompt="1"/>
          </p:nvPr>
        </p:nvSpPr>
        <p:spPr>
          <a:xfrm>
            <a:off x="6143701" y="1918036"/>
            <a:ext cx="2625725" cy="947738"/>
          </a:xfrm>
        </p:spPr>
        <p:txBody>
          <a:bodyPr>
            <a:noAutofit/>
          </a:bodyPr>
          <a:lstStyle>
            <a:lvl3pPr>
              <a:defRPr baseline="0"/>
            </a:lvl3pPr>
            <a:lvl4pPr>
              <a:defRPr baseline="0"/>
            </a:lvl4pPr>
            <a:lvl5pPr>
              <a:defRPr/>
            </a:lvl5pPr>
          </a:lstStyle>
          <a:p>
            <a:pPr lvl="2"/>
            <a:r>
              <a:rPr lang="en-US" dirty="0"/>
              <a:t>1st Level</a:t>
            </a:r>
          </a:p>
          <a:p>
            <a:pPr lvl="3"/>
            <a:r>
              <a:rPr lang="en-US" dirty="0"/>
              <a:t>2nd Level</a:t>
            </a:r>
          </a:p>
          <a:p>
            <a:pPr lvl="4"/>
            <a:r>
              <a:rPr lang="en-US" dirty="0"/>
              <a:t>3rd Level</a:t>
            </a:r>
            <a:endParaRPr lang="en-GB" dirty="0"/>
          </a:p>
        </p:txBody>
      </p:sp>
      <p:sp>
        <p:nvSpPr>
          <p:cNvPr id="24" name="Content Placeholder 2"/>
          <p:cNvSpPr>
            <a:spLocks noGrp="1"/>
          </p:cNvSpPr>
          <p:nvPr>
            <p:ph idx="23" hasCustomPrompt="1"/>
          </p:nvPr>
        </p:nvSpPr>
        <p:spPr>
          <a:xfrm>
            <a:off x="3880990"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
        <p:nvSpPr>
          <p:cNvPr id="25" name="Content Placeholder 2"/>
          <p:cNvSpPr>
            <a:spLocks noGrp="1"/>
          </p:cNvSpPr>
          <p:nvPr>
            <p:ph idx="24" hasCustomPrompt="1"/>
          </p:nvPr>
        </p:nvSpPr>
        <p:spPr>
          <a:xfrm>
            <a:off x="6832437" y="1239836"/>
            <a:ext cx="1941711" cy="578779"/>
          </a:xfrm>
          <a:prstGeom prst="rect">
            <a:avLst/>
          </a:prstGeom>
          <a:solidFill>
            <a:schemeClr val="accent6"/>
          </a:solidFill>
        </p:spPr>
        <p:txBody>
          <a:bodyPr lIns="90000" tIns="90000" rIns="90000" bIns="90000" anchor="ctr">
            <a:noAutofit/>
          </a:bodyPr>
          <a:lstStyle>
            <a:lvl1pPr marL="0" indent="0">
              <a:lnSpc>
                <a:spcPct val="100000"/>
              </a:lnSpc>
              <a:spcBef>
                <a:spcPts val="200"/>
              </a:spcBef>
              <a:spcAft>
                <a:spcPts val="0"/>
              </a:spcAft>
              <a:buNone/>
              <a:defRPr sz="1200" cap="none">
                <a:solidFill>
                  <a:schemeClr val="bg1"/>
                </a:solidFill>
              </a:defRPr>
            </a:lvl1pPr>
            <a:lvl2pPr marL="533400" indent="-285750">
              <a:defRPr>
                <a:solidFill>
                  <a:schemeClr val="bg1"/>
                </a:solidFill>
              </a:defRPr>
            </a:lvl2pPr>
            <a:lvl3pPr marL="898525" indent="-228600">
              <a:defRPr>
                <a:solidFill>
                  <a:schemeClr val="bg1"/>
                </a:solidFill>
              </a:defRPr>
            </a:lvl3pPr>
            <a:lvl4pPr marL="1257300" indent="-228600">
              <a:defRPr>
                <a:solidFill>
                  <a:schemeClr val="bg1"/>
                </a:solidFill>
              </a:defRPr>
            </a:lvl4pPr>
            <a:lvl5pPr marL="1612900" indent="-228600">
              <a:defRPr/>
            </a:lvl5pPr>
          </a:lstStyle>
          <a:p>
            <a:pPr lvl="0"/>
            <a:r>
              <a:rPr lang="en-US" dirty="0"/>
              <a:t>Click to edit master text styles</a:t>
            </a:r>
          </a:p>
        </p:txBody>
      </p:sp>
    </p:spTree>
    <p:extLst>
      <p:ext uri="{BB962C8B-B14F-4D97-AF65-F5344CB8AC3E}">
        <p14:creationId xmlns:p14="http://schemas.microsoft.com/office/powerpoint/2010/main" val="110246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in Title - 1/3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000162" cy="5143500"/>
          </a:xfrm>
        </p:spPr>
        <p:txBody>
          <a:bodyPr/>
          <a:lstStyle/>
          <a:p>
            <a:r>
              <a:rPr lang="hr-HR"/>
              <a:t>Kliknite ikonu da biste dodali  sliku</a:t>
            </a:r>
            <a:endParaRPr lang="en-GB"/>
          </a:p>
        </p:txBody>
      </p:sp>
      <p:sp>
        <p:nvSpPr>
          <p:cNvPr id="2" name="Title 1"/>
          <p:cNvSpPr>
            <a:spLocks noGrp="1"/>
          </p:cNvSpPr>
          <p:nvPr>
            <p:ph type="ctrTitle" hasCustomPrompt="1"/>
          </p:nvPr>
        </p:nvSpPr>
        <p:spPr>
          <a:xfrm>
            <a:off x="4769527" y="2152234"/>
            <a:ext cx="4078999" cy="508645"/>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4769527" y="2864332"/>
            <a:ext cx="4078999" cy="1332300"/>
          </a:xfrm>
        </p:spPr>
        <p:txBody>
          <a:bodyPr/>
          <a:lstStyle>
            <a:lvl1pPr marL="0" indent="0" algn="l">
              <a:buNone/>
              <a:defRPr baseline="0">
                <a:solidFill>
                  <a:schemeClr val="tx1"/>
                </a:solidFill>
              </a:defRPr>
            </a:lvl1pPr>
            <a:lvl2pPr marL="3240" indent="0" algn="l">
              <a:spcBef>
                <a:spcPts val="0"/>
              </a:spcBef>
              <a:buNone/>
              <a:tabLst/>
              <a:defRPr baseline="0">
                <a:solidFill>
                  <a:schemeClr val="tx1"/>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5" name="Footer Placeholder 4"/>
          <p:cNvSpPr>
            <a:spLocks noGrp="1"/>
          </p:cNvSpPr>
          <p:nvPr>
            <p:ph type="ftr" sz="quarter" idx="11"/>
          </p:nvPr>
        </p:nvSpPr>
        <p:spPr>
          <a:xfrm>
            <a:off x="4442946" y="4031450"/>
            <a:ext cx="4444025" cy="260192"/>
          </a:xfrm>
          <a:prstGeom prst="rect">
            <a:avLst/>
          </a:prstGeom>
        </p:spPr>
        <p:txBody>
          <a:bodyPr lIns="62195" tIns="31098" rIns="62195" bIns="31098"/>
          <a:lstStyle>
            <a:lvl1pPr algn="l">
              <a:defRPr sz="800">
                <a:solidFill>
                  <a:schemeClr val="bg2"/>
                </a:solidFill>
              </a:defRPr>
            </a:lvl1pPr>
          </a:lstStyle>
          <a:p>
            <a:r>
              <a:rPr lang="en-GB"/>
              <a:t>© 2015 Ipsos.  All rights reserved. Contains Ipsos' Confidential and Proprietary information  and may not be disclosed or reproduced without the prior written consent of Ipsos.</a:t>
            </a:r>
            <a:endParaRPr lang="en-US" dirty="0"/>
          </a:p>
        </p:txBody>
      </p:sp>
      <p:sp>
        <p:nvSpPr>
          <p:cNvPr id="20" name="Text Placeholder 19"/>
          <p:cNvSpPr>
            <a:spLocks noGrp="1"/>
          </p:cNvSpPr>
          <p:nvPr>
            <p:ph type="body" sz="quarter" idx="13" hasCustomPrompt="1"/>
          </p:nvPr>
        </p:nvSpPr>
        <p:spPr>
          <a:xfrm>
            <a:off x="4769527" y="1389063"/>
            <a:ext cx="4078999" cy="637454"/>
          </a:xfrm>
        </p:spPr>
        <p:txBody>
          <a:bodyPr anchor="b">
            <a:normAutofit/>
          </a:bodyPr>
          <a:lstStyle>
            <a:lvl1pPr>
              <a:defRPr sz="2200" b="0" cap="none" baseline="0">
                <a:solidFill>
                  <a:schemeClr val="tx1"/>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7823701" y="592860"/>
            <a:ext cx="1024825" cy="722153"/>
          </a:xfrm>
          <a:noFill/>
        </p:spPr>
        <p:txBody>
          <a:bodyPr/>
          <a:lstStyle>
            <a:lvl1pPr algn="ctr">
              <a:defRPr sz="1400"/>
            </a:lvl1pPr>
          </a:lstStyle>
          <a:p>
            <a:r>
              <a:rPr lang="en-GB" dirty="0"/>
              <a:t>Client Logo</a:t>
            </a:r>
            <a:br>
              <a:rPr lang="en-GB" dirty="0"/>
            </a:br>
            <a:r>
              <a:rPr lang="en-GB" dirty="0"/>
              <a:t>(delete if unused)</a:t>
            </a:r>
          </a:p>
        </p:txBody>
      </p:sp>
    </p:spTree>
    <p:extLst>
      <p:ext uri="{BB962C8B-B14F-4D97-AF65-F5344CB8AC3E}">
        <p14:creationId xmlns:p14="http://schemas.microsoft.com/office/powerpoint/2010/main" val="3874652243"/>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 Box Image">
    <p:spTree>
      <p:nvGrpSpPr>
        <p:cNvPr id="1" name=""/>
        <p:cNvGrpSpPr/>
        <p:nvPr/>
      </p:nvGrpSpPr>
      <p:grpSpPr>
        <a:xfrm>
          <a:off x="0" y="0"/>
          <a:ext cx="0" cy="0"/>
          <a:chOff x="0" y="0"/>
          <a:chExt cx="0" cy="0"/>
        </a:xfrm>
      </p:grpSpPr>
      <p:sp>
        <p:nvSpPr>
          <p:cNvPr id="18" name="Picture Placeholder 17"/>
          <p:cNvSpPr>
            <a:spLocks noGrp="1"/>
          </p:cNvSpPr>
          <p:nvPr>
            <p:ph type="pic" sz="quarter" idx="14"/>
          </p:nvPr>
        </p:nvSpPr>
        <p:spPr>
          <a:xfrm>
            <a:off x="0" y="0"/>
            <a:ext cx="4571460" cy="5143500"/>
          </a:xfrm>
        </p:spPr>
        <p:txBody>
          <a:bodyPr/>
          <a:lstStyle/>
          <a:p>
            <a:r>
              <a:rPr lang="hr-HR"/>
              <a:t>Kliknite ikonu da biste dodali  sliku</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376039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2_Triangles and Blobs">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0" y="-8964"/>
            <a:ext cx="4419600" cy="5171514"/>
          </a:xfrm>
          <a:custGeom>
            <a:avLst/>
            <a:gdLst>
              <a:gd name="connsiteX0" fmla="*/ 0 w 4419600"/>
              <a:gd name="connsiteY0" fmla="*/ 0 h 5162550"/>
              <a:gd name="connsiteX1" fmla="*/ 4419600 w 4419600"/>
              <a:gd name="connsiteY1" fmla="*/ 0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0 h 5162550"/>
              <a:gd name="connsiteX1" fmla="*/ 2743200 w 4419600"/>
              <a:gd name="connsiteY1" fmla="*/ 8965 h 5162550"/>
              <a:gd name="connsiteX2" fmla="*/ 4419600 w 4419600"/>
              <a:gd name="connsiteY2" fmla="*/ 5162550 h 5162550"/>
              <a:gd name="connsiteX3" fmla="*/ 0 w 4419600"/>
              <a:gd name="connsiteY3" fmla="*/ 5162550 h 5162550"/>
              <a:gd name="connsiteX4" fmla="*/ 0 w 4419600"/>
              <a:gd name="connsiteY4" fmla="*/ 0 h 5162550"/>
              <a:gd name="connsiteX0" fmla="*/ 0 w 4419600"/>
              <a:gd name="connsiteY0" fmla="*/ 8964 h 5171514"/>
              <a:gd name="connsiteX1" fmla="*/ 2743200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 name="connsiteX0" fmla="*/ 0 w 4419600"/>
              <a:gd name="connsiteY0" fmla="*/ 8964 h 5171514"/>
              <a:gd name="connsiteX1" fmla="*/ 2734235 w 4419600"/>
              <a:gd name="connsiteY1" fmla="*/ 0 h 5171514"/>
              <a:gd name="connsiteX2" fmla="*/ 4419600 w 4419600"/>
              <a:gd name="connsiteY2" fmla="*/ 5171514 h 5171514"/>
              <a:gd name="connsiteX3" fmla="*/ 0 w 4419600"/>
              <a:gd name="connsiteY3" fmla="*/ 5171514 h 5171514"/>
              <a:gd name="connsiteX4" fmla="*/ 0 w 4419600"/>
              <a:gd name="connsiteY4" fmla="*/ 8964 h 5171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9600" h="5171514">
                <a:moveTo>
                  <a:pt x="0" y="8964"/>
                </a:moveTo>
                <a:lnTo>
                  <a:pt x="2734235" y="0"/>
                </a:lnTo>
                <a:lnTo>
                  <a:pt x="4419600" y="5171514"/>
                </a:lnTo>
                <a:lnTo>
                  <a:pt x="0" y="5171514"/>
                </a:lnTo>
                <a:lnTo>
                  <a:pt x="0" y="8964"/>
                </a:lnTo>
                <a:close/>
              </a:path>
            </a:pathLst>
          </a:custGeom>
        </p:spPr>
        <p:txBody>
          <a:bodyPr/>
          <a:lstStyle/>
          <a:p>
            <a:r>
              <a:rPr lang="hr-HR"/>
              <a:t>Kliknite ikonu da biste dodali  sliku</a:t>
            </a:r>
            <a:endParaRPr lang="en-GB"/>
          </a:p>
        </p:txBody>
      </p:sp>
      <p:sp>
        <p:nvSpPr>
          <p:cNvPr id="3" name="Subtitle 2"/>
          <p:cNvSpPr>
            <a:spLocks noGrp="1"/>
          </p:cNvSpPr>
          <p:nvPr>
            <p:ph type="subTitle" idx="1" hasCustomPrompt="1"/>
          </p:nvPr>
        </p:nvSpPr>
        <p:spPr>
          <a:xfrm>
            <a:off x="4786371" y="1122848"/>
            <a:ext cx="4100599" cy="2742335"/>
          </a:xfrm>
        </p:spPr>
        <p:txBody>
          <a:bodyPr anchor="ctr">
            <a:normAutofit/>
          </a:bodyPr>
          <a:lstStyle>
            <a:lvl1pPr marL="0" indent="0" algn="l">
              <a:buNone/>
              <a:defRPr sz="2700" b="1" baseline="0">
                <a:solidFill>
                  <a:schemeClr val="tx1"/>
                </a:solidFill>
              </a:defRPr>
            </a:lvl1pPr>
            <a:lvl2pPr marL="3240" indent="0" algn="l">
              <a:spcBef>
                <a:spcPts val="0"/>
              </a:spcBef>
              <a:buNone/>
              <a:tabLst/>
              <a:defRPr sz="2200" baseline="0">
                <a:solidFill>
                  <a:schemeClr val="bg2"/>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Slide Title</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endParaRPr lang="en-US" dirty="0"/>
          </a:p>
        </p:txBody>
      </p:sp>
    </p:spTree>
    <p:extLst>
      <p:ext uri="{BB962C8B-B14F-4D97-AF65-F5344CB8AC3E}">
        <p14:creationId xmlns:p14="http://schemas.microsoft.com/office/powerpoint/2010/main" val="210449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376" y="643468"/>
            <a:ext cx="8654595" cy="461548"/>
          </a:xfrm>
          <a:prstGeom prst="rect">
            <a:avLst/>
          </a:prstGeom>
        </p:spPr>
        <p:txBody>
          <a:bodyPr vert="horz" wrap="square" lIns="0" tIns="0" rIns="0" bIns="0" rtlCol="0" anchor="t">
            <a:spAutoFit/>
          </a:bodyPr>
          <a:lstStyle/>
          <a:p>
            <a:r>
              <a:rPr lang="en-US" dirty="0"/>
              <a:t>Click to add emphasis part of title</a:t>
            </a:r>
          </a:p>
        </p:txBody>
      </p:sp>
      <p:sp>
        <p:nvSpPr>
          <p:cNvPr id="3" name="Text Placeholder 2"/>
          <p:cNvSpPr>
            <a:spLocks noGrp="1"/>
          </p:cNvSpPr>
          <p:nvPr>
            <p:ph type="body" idx="1"/>
          </p:nvPr>
        </p:nvSpPr>
        <p:spPr>
          <a:xfrm>
            <a:off x="247650" y="1388443"/>
            <a:ext cx="8651621" cy="2643008"/>
          </a:xfrm>
          <a:prstGeom prst="rect">
            <a:avLst/>
          </a:prstGeom>
        </p:spPr>
        <p:txBody>
          <a:bodyPr vert="horz" lIns="0" tIns="0" rIns="0" bIns="0" rtlCol="0">
            <a:no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grpSp>
        <p:nvGrpSpPr>
          <p:cNvPr id="5" name="Group 4"/>
          <p:cNvGrpSpPr/>
          <p:nvPr/>
        </p:nvGrpSpPr>
        <p:grpSpPr>
          <a:xfrm>
            <a:off x="6965726" y="4594675"/>
            <a:ext cx="1933546" cy="355982"/>
            <a:chOff x="10239375" y="6688139"/>
            <a:chExt cx="2842245" cy="523426"/>
          </a:xfrm>
        </p:grpSpPr>
        <p:pic>
          <p:nvPicPr>
            <p:cNvPr id="11" name="Picture 10" descr="IPSOS_GAMECHANGERS_blue.png"/>
            <p:cNvPicPr>
              <a:picLocks noChangeAspect="1"/>
            </p:cNvPicPr>
            <p:nvPr/>
          </p:nvPicPr>
          <p:blipFill rotWithShape="1">
            <a:blip r:embed="rId36" cstate="print">
              <a:extLst>
                <a:ext uri="{28A0092B-C50C-407E-A947-70E740481C1C}">
                  <a14:useLocalDpi xmlns:a14="http://schemas.microsoft.com/office/drawing/2010/main" val="0"/>
                </a:ext>
              </a:extLst>
            </a:blip>
            <a:srcRect l="78888" t="-9671" b="-1"/>
            <a:stretch/>
          </p:blipFill>
          <p:spPr>
            <a:xfrm>
              <a:off x="12526963" y="6688139"/>
              <a:ext cx="554657" cy="523426"/>
            </a:xfrm>
            <a:prstGeom prst="rect">
              <a:avLst/>
            </a:prstGeom>
          </p:spPr>
        </p:pic>
        <p:pic>
          <p:nvPicPr>
            <p:cNvPr id="12" name="Picture 11" descr="IPSOS_GAMECHANGERS_blue.png"/>
            <p:cNvPicPr>
              <a:picLocks noChangeAspect="1"/>
            </p:cNvPicPr>
            <p:nvPr userDrawn="1"/>
          </p:nvPicPr>
          <p:blipFill rotWithShape="1">
            <a:blip r:embed="rId36" cstate="print">
              <a:extLst>
                <a:ext uri="{28A0092B-C50C-407E-A947-70E740481C1C}">
                  <a14:useLocalDpi xmlns:a14="http://schemas.microsoft.com/office/drawing/2010/main" val="0"/>
                </a:ext>
              </a:extLst>
            </a:blip>
            <a:srcRect t="14610" r="22774"/>
            <a:stretch/>
          </p:blipFill>
          <p:spPr>
            <a:xfrm>
              <a:off x="10239375" y="6804025"/>
              <a:ext cx="2028825" cy="407539"/>
            </a:xfrm>
            <a:prstGeom prst="rect">
              <a:avLst/>
            </a:prstGeom>
          </p:spPr>
        </p:pic>
      </p:grpSp>
      <p:sp>
        <p:nvSpPr>
          <p:cNvPr id="13" name="TextBox 12"/>
          <p:cNvSpPr txBox="1"/>
          <p:nvPr/>
        </p:nvSpPr>
        <p:spPr>
          <a:xfrm>
            <a:off x="239634" y="4686827"/>
            <a:ext cx="307188" cy="238005"/>
          </a:xfrm>
          <a:prstGeom prst="rect">
            <a:avLst/>
          </a:prstGeom>
        </p:spPr>
        <p:txBody>
          <a:bodyPr vert="horz" wrap="none" lIns="0" tIns="0" rIns="0" bIns="0" rtlCol="0" anchor="b">
            <a:normAutofit/>
          </a:bodyPr>
          <a:lstStyle/>
          <a:p>
            <a:pPr marL="0" algn="l" defTabSz="924282" rtl="0" eaLnBrk="1" latinLnBrk="0" hangingPunct="1">
              <a:lnSpc>
                <a:spcPct val="85000"/>
              </a:lnSpc>
              <a:spcBef>
                <a:spcPts val="204"/>
              </a:spcBef>
            </a:pPr>
            <a:fld id="{01990C03-C3A3-48FE-AF6D-3AE397C89625}" type="slidenum">
              <a:rPr lang="en-GB" sz="800" kern="1200" smtClean="0">
                <a:solidFill>
                  <a:schemeClr val="bg2"/>
                </a:solidFill>
                <a:latin typeface="+mn-lt"/>
                <a:ea typeface="+mn-ea"/>
                <a:cs typeface="+mn-cs"/>
              </a:rPr>
              <a:pPr marL="0" algn="l" defTabSz="924282" rtl="0" eaLnBrk="1" latinLnBrk="0" hangingPunct="1">
                <a:lnSpc>
                  <a:spcPct val="85000"/>
                </a:lnSpc>
                <a:spcBef>
                  <a:spcPts val="204"/>
                </a:spcBef>
              </a:pPr>
              <a:t>‹#›</a:t>
            </a:fld>
            <a:endParaRPr lang="en-GB" sz="800" kern="1200" dirty="0">
              <a:solidFill>
                <a:schemeClr val="bg2"/>
              </a:solidFill>
              <a:latin typeface="+mn-lt"/>
              <a:ea typeface="+mn-ea"/>
              <a:cs typeface="+mn-cs"/>
            </a:endParaRPr>
          </a:p>
        </p:txBody>
      </p:sp>
      <p:sp>
        <p:nvSpPr>
          <p:cNvPr id="23" name="TextBox 22"/>
          <p:cNvSpPr txBox="1"/>
          <p:nvPr userDrawn="1"/>
        </p:nvSpPr>
        <p:spPr>
          <a:xfrm>
            <a:off x="629736" y="4755925"/>
            <a:ext cx="691172" cy="168907"/>
          </a:xfrm>
          <a:prstGeom prst="rect">
            <a:avLst/>
          </a:prstGeom>
        </p:spPr>
        <p:txBody>
          <a:bodyPr vert="horz" wrap="none" lIns="0" tIns="0" rIns="0" bIns="0" rtlCol="0" anchor="b">
            <a:normAutofit/>
          </a:bodyPr>
          <a:lstStyle/>
          <a:p>
            <a:pPr marL="0" marR="0" indent="0" algn="l" defTabSz="924282" rtl="0" eaLnBrk="1" fontAlgn="auto" latinLnBrk="0" hangingPunct="1">
              <a:lnSpc>
                <a:spcPct val="85000"/>
              </a:lnSpc>
              <a:spcBef>
                <a:spcPts val="204"/>
              </a:spcBef>
              <a:spcAft>
                <a:spcPts val="0"/>
              </a:spcAft>
              <a:buClrTx/>
              <a:buSzTx/>
              <a:buFontTx/>
              <a:buNone/>
              <a:tabLst/>
              <a:defRPr/>
            </a:pPr>
            <a:r>
              <a:rPr lang="en-GB" sz="800" kern="1200" dirty="0">
                <a:solidFill>
                  <a:schemeClr val="bg2"/>
                </a:solidFill>
                <a:latin typeface="+mn-lt"/>
                <a:ea typeface="+mn-ea"/>
                <a:cs typeface="+mn-cs"/>
              </a:rPr>
              <a:t>© 201</a:t>
            </a:r>
            <a:r>
              <a:rPr lang="hr-BA" sz="800" kern="1200" dirty="0">
                <a:solidFill>
                  <a:schemeClr val="bg2"/>
                </a:solidFill>
                <a:latin typeface="+mn-lt"/>
                <a:ea typeface="+mn-ea"/>
                <a:cs typeface="+mn-cs"/>
              </a:rPr>
              <a:t>6</a:t>
            </a:r>
            <a:r>
              <a:rPr lang="en-GB" sz="800" kern="1200" dirty="0">
                <a:solidFill>
                  <a:schemeClr val="bg2"/>
                </a:solidFill>
                <a:latin typeface="+mn-lt"/>
                <a:ea typeface="+mn-ea"/>
                <a:cs typeface="+mn-cs"/>
              </a:rPr>
              <a:t> Ipsos.</a:t>
            </a:r>
            <a:endParaRPr lang="en-GB" sz="1200" dirty="0">
              <a:solidFill>
                <a:srgbClr val="1C1C1C">
                  <a:lumMod val="75000"/>
                  <a:lumOff val="25000"/>
                </a:srgbClr>
              </a:solidFill>
            </a:endParaRPr>
          </a:p>
        </p:txBody>
      </p:sp>
      <p:pic>
        <p:nvPicPr>
          <p:cNvPr id="9" name="Picture 24"/>
          <p:cNvPicPr>
            <a:picLocks noChangeAspect="1" noChangeArrowheads="1"/>
          </p:cNvPicPr>
          <p:nvPr/>
        </p:nvPicPr>
        <p:blipFill>
          <a:blip r:embed="rId37" cstate="print">
            <a:extLst>
              <a:ext uri="{28A0092B-C50C-407E-A947-70E740481C1C}">
                <a14:useLocalDpi xmlns:a14="http://schemas.microsoft.com/office/drawing/2010/main" val="0"/>
              </a:ext>
            </a:extLst>
          </a:blip>
          <a:srcRect/>
          <a:stretch>
            <a:fillRect/>
          </a:stretch>
        </p:blipFill>
        <p:spPr bwMode="auto">
          <a:xfrm>
            <a:off x="7018020" y="213178"/>
            <a:ext cx="1888872" cy="21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9344813"/>
      </p:ext>
    </p:extLst>
  </p:cSld>
  <p:clrMap bg1="lt1" tx1="dk1" bg2="lt2" tx2="dk2" accent1="accent1" accent2="accent2" accent3="accent3" accent4="accent4" accent5="accent5" accent6="accent6" hlink="hlink" folHlink="folHlink"/>
  <p:sldLayoutIdLst>
    <p:sldLayoutId id="2147493318" r:id="rId1"/>
    <p:sldLayoutId id="2147493383" r:id="rId2"/>
    <p:sldLayoutId id="2147493319" r:id="rId3"/>
    <p:sldLayoutId id="2147493322" r:id="rId4"/>
    <p:sldLayoutId id="2147493323" r:id="rId5"/>
    <p:sldLayoutId id="2147493382" r:id="rId6"/>
    <p:sldLayoutId id="2147493314" r:id="rId7"/>
    <p:sldLayoutId id="2147493315" r:id="rId8"/>
    <p:sldLayoutId id="2147493391" r:id="rId9"/>
    <p:sldLayoutId id="2147493388" r:id="rId10"/>
    <p:sldLayoutId id="2147493316" r:id="rId11"/>
    <p:sldLayoutId id="2147493390" r:id="rId12"/>
    <p:sldLayoutId id="2147493317" r:id="rId13"/>
    <p:sldLayoutId id="2147493331" r:id="rId14"/>
    <p:sldLayoutId id="2147493332" r:id="rId15"/>
    <p:sldLayoutId id="2147493333" r:id="rId16"/>
    <p:sldLayoutId id="2147493334" r:id="rId17"/>
    <p:sldLayoutId id="2147493335" r:id="rId18"/>
    <p:sldLayoutId id="2147493336" r:id="rId19"/>
    <p:sldLayoutId id="2147493339" r:id="rId20"/>
    <p:sldLayoutId id="2147493340" r:id="rId21"/>
    <p:sldLayoutId id="2147493392" r:id="rId22"/>
    <p:sldLayoutId id="2147493393" r:id="rId23"/>
    <p:sldLayoutId id="2147493394" r:id="rId24"/>
    <p:sldLayoutId id="2147493395" r:id="rId25"/>
    <p:sldLayoutId id="2147493353" r:id="rId26"/>
    <p:sldLayoutId id="2147493386" r:id="rId27"/>
    <p:sldLayoutId id="2147493385" r:id="rId28"/>
    <p:sldLayoutId id="2147493379" r:id="rId29"/>
    <p:sldLayoutId id="2147493380" r:id="rId30"/>
    <p:sldLayoutId id="2147493384" r:id="rId31"/>
    <p:sldLayoutId id="2147493389" r:id="rId32"/>
    <p:sldLayoutId id="2147493387" r:id="rId33"/>
    <p:sldLayoutId id="2147493396" r:id="rId34"/>
  </p:sldLayoutIdLst>
  <p:hf hdr="0"/>
  <p:txStyles>
    <p:titleStyle>
      <a:lvl1pPr algn="l" defTabSz="924282" rtl="0" eaLnBrk="1" latinLnBrk="0" hangingPunct="1">
        <a:lnSpc>
          <a:spcPct val="90000"/>
        </a:lnSpc>
        <a:spcBef>
          <a:spcPts val="408"/>
        </a:spcBef>
        <a:buNone/>
        <a:tabLst/>
        <a:defRPr sz="3300" b="1" kern="1200">
          <a:solidFill>
            <a:schemeClr val="tx1"/>
          </a:solidFill>
          <a:latin typeface="+mj-lt"/>
          <a:ea typeface="+mj-ea"/>
          <a:cs typeface="+mj-cs"/>
        </a:defRPr>
      </a:lvl1pPr>
    </p:titleStyle>
    <p:bodyStyle>
      <a:lvl1pPr marL="0" indent="0" algn="l" defTabSz="924282" rtl="0" eaLnBrk="1" latinLnBrk="0" hangingPunct="1">
        <a:lnSpc>
          <a:spcPct val="100000"/>
        </a:lnSpc>
        <a:spcBef>
          <a:spcPts val="300"/>
        </a:spcBef>
        <a:spcAft>
          <a:spcPts val="300"/>
        </a:spcAft>
        <a:buFont typeface="Arial" panose="020B0604020202020204" pitchFamily="34" charset="0"/>
        <a:buNone/>
        <a:defRPr sz="1600" kern="1200" cap="all" baseline="0">
          <a:solidFill>
            <a:schemeClr val="tx1"/>
          </a:solidFill>
          <a:latin typeface="+mn-lt"/>
          <a:ea typeface="+mn-ea"/>
          <a:cs typeface="+mn-cs"/>
        </a:defRPr>
      </a:lvl1pPr>
      <a:lvl2pPr marL="3240" indent="0" algn="l" defTabSz="924282" rtl="0" eaLnBrk="1" latinLnBrk="0" hangingPunct="1">
        <a:lnSpc>
          <a:spcPct val="100000"/>
        </a:lnSpc>
        <a:spcBef>
          <a:spcPts val="300"/>
        </a:spcBef>
        <a:spcAft>
          <a:spcPts val="300"/>
        </a:spcAft>
        <a:buFont typeface="Arial" panose="020B0604020202020204" pitchFamily="34" charset="0"/>
        <a:buNone/>
        <a:defRPr sz="1200" kern="1200">
          <a:solidFill>
            <a:schemeClr val="tx1"/>
          </a:solidFill>
          <a:latin typeface="+mn-lt"/>
          <a:ea typeface="+mn-ea"/>
          <a:cs typeface="+mn-cs"/>
        </a:defRPr>
      </a:lvl2pPr>
      <a:lvl3pPr marL="186802" indent="-186802"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3pPr>
      <a:lvl4pPr marL="431911" indent="-191121" algn="l" defTabSz="924282" rtl="0" eaLnBrk="1" latinLnBrk="0" hangingPunct="1">
        <a:lnSpc>
          <a:spcPct val="100000"/>
        </a:lnSpc>
        <a:spcBef>
          <a:spcPts val="300"/>
        </a:spcBef>
        <a:spcAft>
          <a:spcPts val="300"/>
        </a:spcAft>
        <a:buFont typeface="Arial" panose="020B0604020202020204" pitchFamily="34" charset="0"/>
        <a:buChar char="–"/>
        <a:defRPr sz="1200" kern="1200">
          <a:solidFill>
            <a:schemeClr val="tx1"/>
          </a:solidFill>
          <a:latin typeface="+mn-lt"/>
          <a:ea typeface="+mn-ea"/>
          <a:cs typeface="+mn-cs"/>
        </a:defRPr>
      </a:lvl4pPr>
      <a:lvl5pPr marL="606834" indent="-176004" algn="l" defTabSz="924282" rtl="0" eaLnBrk="1" latinLnBrk="0" hangingPunct="1">
        <a:lnSpc>
          <a:spcPct val="100000"/>
        </a:lnSpc>
        <a:spcBef>
          <a:spcPts val="300"/>
        </a:spcBef>
        <a:spcAft>
          <a:spcPts val="300"/>
        </a:spcAft>
        <a:buSzPct val="85000"/>
        <a:buFont typeface="Arial" panose="020B0604020202020204" pitchFamily="34" charset="0"/>
        <a:buChar char="•"/>
        <a:defRPr sz="1200" kern="1200">
          <a:solidFill>
            <a:schemeClr val="tx1"/>
          </a:solidFill>
          <a:latin typeface="+mn-lt"/>
          <a:ea typeface="+mn-ea"/>
          <a:cs typeface="+mn-cs"/>
        </a:defRPr>
      </a:lvl5pPr>
      <a:lvl6pPr marL="2541775"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300391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66056"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928198" indent="-231070" algn="l" defTabSz="92428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24282" rtl="0" eaLnBrk="1" latinLnBrk="0" hangingPunct="1">
        <a:defRPr sz="1800" kern="1200">
          <a:solidFill>
            <a:schemeClr val="tx1"/>
          </a:solidFill>
          <a:latin typeface="+mn-lt"/>
          <a:ea typeface="+mn-ea"/>
          <a:cs typeface="+mn-cs"/>
        </a:defRPr>
      </a:lvl1pPr>
      <a:lvl2pPr marL="462140" algn="l" defTabSz="924282" rtl="0" eaLnBrk="1" latinLnBrk="0" hangingPunct="1">
        <a:defRPr sz="1800" kern="1200">
          <a:solidFill>
            <a:schemeClr val="tx1"/>
          </a:solidFill>
          <a:latin typeface="+mn-lt"/>
          <a:ea typeface="+mn-ea"/>
          <a:cs typeface="+mn-cs"/>
        </a:defRPr>
      </a:lvl2pPr>
      <a:lvl3pPr marL="924282" algn="l" defTabSz="924282" rtl="0" eaLnBrk="1" latinLnBrk="0" hangingPunct="1">
        <a:defRPr sz="1800" kern="1200">
          <a:solidFill>
            <a:schemeClr val="tx1"/>
          </a:solidFill>
          <a:latin typeface="+mn-lt"/>
          <a:ea typeface="+mn-ea"/>
          <a:cs typeface="+mn-cs"/>
        </a:defRPr>
      </a:lvl3pPr>
      <a:lvl4pPr marL="1386422" algn="l" defTabSz="924282" rtl="0" eaLnBrk="1" latinLnBrk="0" hangingPunct="1">
        <a:defRPr sz="1800" kern="1200">
          <a:solidFill>
            <a:schemeClr val="tx1"/>
          </a:solidFill>
          <a:latin typeface="+mn-lt"/>
          <a:ea typeface="+mn-ea"/>
          <a:cs typeface="+mn-cs"/>
        </a:defRPr>
      </a:lvl4pPr>
      <a:lvl5pPr marL="1848564" algn="l" defTabSz="924282" rtl="0" eaLnBrk="1" latinLnBrk="0" hangingPunct="1">
        <a:defRPr sz="1800" kern="1200">
          <a:solidFill>
            <a:schemeClr val="tx1"/>
          </a:solidFill>
          <a:latin typeface="+mn-lt"/>
          <a:ea typeface="+mn-ea"/>
          <a:cs typeface="+mn-cs"/>
        </a:defRPr>
      </a:lvl5pPr>
      <a:lvl6pPr marL="2310704" algn="l" defTabSz="924282" rtl="0" eaLnBrk="1" latinLnBrk="0" hangingPunct="1">
        <a:defRPr sz="1800" kern="1200">
          <a:solidFill>
            <a:schemeClr val="tx1"/>
          </a:solidFill>
          <a:latin typeface="+mn-lt"/>
          <a:ea typeface="+mn-ea"/>
          <a:cs typeface="+mn-cs"/>
        </a:defRPr>
      </a:lvl6pPr>
      <a:lvl7pPr marL="2772846" algn="l" defTabSz="924282" rtl="0" eaLnBrk="1" latinLnBrk="0" hangingPunct="1">
        <a:defRPr sz="1800" kern="1200">
          <a:solidFill>
            <a:schemeClr val="tx1"/>
          </a:solidFill>
          <a:latin typeface="+mn-lt"/>
          <a:ea typeface="+mn-ea"/>
          <a:cs typeface="+mn-cs"/>
        </a:defRPr>
      </a:lvl7pPr>
      <a:lvl8pPr marL="3234986" algn="l" defTabSz="924282" rtl="0" eaLnBrk="1" latinLnBrk="0" hangingPunct="1">
        <a:defRPr sz="1800" kern="1200">
          <a:solidFill>
            <a:schemeClr val="tx1"/>
          </a:solidFill>
          <a:latin typeface="+mn-lt"/>
          <a:ea typeface="+mn-ea"/>
          <a:cs typeface="+mn-cs"/>
        </a:defRPr>
      </a:lvl8pPr>
      <a:lvl9pPr marL="3697126" algn="l" defTabSz="92428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3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rotWithShape="1">
          <a:blip r:embed="rId3" cstate="print">
            <a:extLst>
              <a:ext uri="{28A0092B-C50C-407E-A947-70E740481C1C}">
                <a14:useLocalDpi xmlns:a14="http://schemas.microsoft.com/office/drawing/2010/main" val="0"/>
              </a:ext>
            </a:extLst>
          </a:blip>
          <a:srcRect t="-184" r="43448" b="184"/>
          <a:stretch/>
        </p:blipFill>
        <p:spPr/>
      </p:pic>
      <p:sp>
        <p:nvSpPr>
          <p:cNvPr id="21" name="Text Placeholder 20"/>
          <p:cNvSpPr>
            <a:spLocks noGrp="1"/>
          </p:cNvSpPr>
          <p:nvPr>
            <p:ph type="body" sz="quarter" idx="13"/>
          </p:nvPr>
        </p:nvSpPr>
        <p:spPr/>
        <p:txBody>
          <a:bodyPr>
            <a:normAutofit/>
          </a:bodyPr>
          <a:lstStyle/>
          <a:p>
            <a:r>
              <a:rPr lang="hr-HR" sz="2400" b="1" dirty="0">
                <a:solidFill>
                  <a:schemeClr val="tx2"/>
                </a:solidFill>
              </a:rPr>
              <a:t>Obrazovanje odraslih u Hrvatskoj</a:t>
            </a:r>
            <a:endParaRPr lang="en-GB" sz="2400" b="1" dirty="0">
              <a:solidFill>
                <a:schemeClr val="tx2"/>
              </a:solidFill>
            </a:endParaRPr>
          </a:p>
        </p:txBody>
      </p:sp>
      <p:sp>
        <p:nvSpPr>
          <p:cNvPr id="17" name="Footer Placeholder 10"/>
          <p:cNvSpPr>
            <a:spLocks noGrp="1"/>
          </p:cNvSpPr>
          <p:nvPr>
            <p:ph type="ftr" sz="quarter" idx="11"/>
          </p:nvPr>
        </p:nvSpPr>
        <p:spPr>
          <a:xfrm>
            <a:off x="4176000" y="4209238"/>
            <a:ext cx="4699059" cy="595972"/>
          </a:xfrm>
        </p:spPr>
        <p:txBody>
          <a:bodyPr/>
          <a:lstStyle>
            <a:lvl1pPr>
              <a:defRPr sz="1000">
                <a:solidFill>
                  <a:schemeClr val="accent4">
                    <a:lumMod val="75000"/>
                  </a:schemeClr>
                </a:solidFill>
              </a:defRPr>
            </a:lvl1pPr>
          </a:lstStyle>
          <a:p>
            <a:r>
              <a:rPr lang="en-GB" dirty="0"/>
              <a:t>© 201</a:t>
            </a:r>
            <a:r>
              <a:rPr lang="hr-BA" dirty="0"/>
              <a:t>6</a:t>
            </a:r>
            <a:r>
              <a:rPr lang="en-GB" dirty="0"/>
              <a:t> Ipsos.  All rights reserved. Contains Ipsos' Confidential and Proprietary information and may not be disclosed or reproduced without the prior written consent of Ipsos.</a:t>
            </a:r>
          </a:p>
        </p:txBody>
      </p:sp>
      <p:sp>
        <p:nvSpPr>
          <p:cNvPr id="26" name="TextBox 25"/>
          <p:cNvSpPr txBox="1"/>
          <p:nvPr/>
        </p:nvSpPr>
        <p:spPr>
          <a:xfrm>
            <a:off x="2" y="-416748"/>
            <a:ext cx="9143999" cy="328217"/>
          </a:xfrm>
          <a:prstGeom prst="rect">
            <a:avLst/>
          </a:prstGeom>
          <a:solidFill>
            <a:schemeClr val="bg1"/>
          </a:solidFill>
        </p:spPr>
        <p:txBody>
          <a:bodyPr vert="horz" wrap="none" lIns="0" tIns="0" rIns="0" bIns="0" rtlCol="0" anchor="ctr">
            <a:normAutofit/>
          </a:bodyPr>
          <a:lstStyle/>
          <a:p>
            <a:r>
              <a:rPr lang="en-GB" sz="1400" dirty="0"/>
              <a:t> To replace the image: Delete existing image below, click picture icon, select new image &amp; “send to back”</a:t>
            </a:r>
          </a:p>
        </p:txBody>
      </p:sp>
      <p:grpSp>
        <p:nvGrpSpPr>
          <p:cNvPr id="30" name="Group 29"/>
          <p:cNvGrpSpPr/>
          <p:nvPr/>
        </p:nvGrpSpPr>
        <p:grpSpPr>
          <a:xfrm>
            <a:off x="431982" y="-8966"/>
            <a:ext cx="4512063" cy="5189315"/>
            <a:chOff x="622299" y="794"/>
            <a:chExt cx="6632576" cy="7562056"/>
          </a:xfrm>
        </p:grpSpPr>
        <p:sp>
          <p:nvSpPr>
            <p:cNvPr id="31" name="Freeform 49"/>
            <p:cNvSpPr>
              <a:spLocks/>
            </p:cNvSpPr>
            <p:nvPr userDrawn="1"/>
          </p:nvSpPr>
          <p:spPr bwMode="ltGray">
            <a:xfrm flipH="1">
              <a:off x="622299" y="794"/>
              <a:ext cx="5346701" cy="7562056"/>
            </a:xfrm>
            <a:custGeom>
              <a:avLst/>
              <a:gdLst/>
              <a:ahLst/>
              <a:cxnLst/>
              <a:rect l="l" t="t" r="r" b="b"/>
              <a:pathLst>
                <a:path w="5346701" h="7562056">
                  <a:moveTo>
                    <a:pt x="5346701" y="0"/>
                  </a:moveTo>
                  <a:lnTo>
                    <a:pt x="0" y="0"/>
                  </a:lnTo>
                  <a:lnTo>
                    <a:pt x="0" y="7562056"/>
                  </a:lnTo>
                  <a:lnTo>
                    <a:pt x="474459" y="7562056"/>
                  </a:lnTo>
                  <a:close/>
                </a:path>
              </a:pathLst>
            </a:custGeom>
            <a:solidFill>
              <a:srgbClr val="FFFFFF"/>
            </a:solidFill>
            <a:ln w="9525">
              <a:noFill/>
              <a:round/>
              <a:headEnd/>
              <a:tailEnd/>
            </a:ln>
            <a:effectLst/>
            <a:extLst/>
          </p:spPr>
          <p:txBody>
            <a:bodyPr vert="horz" wrap="square" lIns="91440" tIns="45720" rIns="91440" bIns="45720" numCol="1" anchor="t" anchorCtr="0" compatLnSpc="1">
              <a:prstTxWarp prst="textNoShape">
                <a:avLst/>
              </a:prstTxWarp>
            </a:bodyPr>
            <a:lstStyle/>
            <a:p>
              <a:endParaRPr lang="en-GB" dirty="0"/>
            </a:p>
          </p:txBody>
        </p:sp>
        <p:sp>
          <p:nvSpPr>
            <p:cNvPr id="32" name="Freeform 51"/>
            <p:cNvSpPr>
              <a:spLocks/>
            </p:cNvSpPr>
            <p:nvPr userDrawn="1"/>
          </p:nvSpPr>
          <p:spPr bwMode="ltGray">
            <a:xfrm flipH="1">
              <a:off x="622300" y="794"/>
              <a:ext cx="6632575"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3"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4"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5"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6" name="Freeform 62"/>
            <p:cNvSpPr>
              <a:spLocks/>
            </p:cNvSpPr>
            <p:nvPr userDrawn="1"/>
          </p:nvSpPr>
          <p:spPr bwMode="ltGray">
            <a:xfrm flipH="1">
              <a:off x="3006725" y="414099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pic>
        <p:nvPicPr>
          <p:cNvPr id="18" name="Picture 17" descr="C:\Users\anatroselj\AppData\Local\Microsoft\Windows\Temporary Internet Files\Content.Outlook\MR6DYPGW\logo (002).jpg"/>
          <p:cNvPicPr/>
          <p:nvPr/>
        </p:nvPicPr>
        <p:blipFill>
          <a:blip r:embed="rId4">
            <a:extLst>
              <a:ext uri="{28A0092B-C50C-407E-A947-70E740481C1C}">
                <a14:useLocalDpi xmlns:a14="http://schemas.microsoft.com/office/drawing/2010/main" val="0"/>
              </a:ext>
            </a:extLst>
          </a:blip>
          <a:srcRect/>
          <a:stretch>
            <a:fillRect/>
          </a:stretch>
        </p:blipFill>
        <p:spPr bwMode="auto">
          <a:xfrm>
            <a:off x="3154426" y="2612089"/>
            <a:ext cx="5760720" cy="1137920"/>
          </a:xfrm>
          <a:prstGeom prst="rect">
            <a:avLst/>
          </a:prstGeom>
          <a:noFill/>
          <a:ln>
            <a:noFill/>
          </a:ln>
        </p:spPr>
      </p:pic>
    </p:spTree>
    <p:extLst>
      <p:ext uri="{BB962C8B-B14F-4D97-AF65-F5344CB8AC3E}">
        <p14:creationId xmlns:p14="http://schemas.microsoft.com/office/powerpoint/2010/main" val="527434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Neostvarene namjere obrazovanja</a:t>
            </a:r>
          </a:p>
        </p:txBody>
      </p:sp>
      <p:sp>
        <p:nvSpPr>
          <p:cNvPr id="5" name="Pentagon 88"/>
          <p:cNvSpPr/>
          <p:nvPr/>
        </p:nvSpPr>
        <p:spPr>
          <a:xfrm>
            <a:off x="1113947" y="896192"/>
            <a:ext cx="2977872" cy="52138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600" dirty="0"/>
          </a:p>
          <a:p>
            <a:pPr algn="ctr"/>
            <a:r>
              <a:rPr lang="hr-HR" sz="1600" b="1" dirty="0"/>
              <a:t>Nisu sudjelovali u formalnim programima obrazovanja</a:t>
            </a:r>
          </a:p>
          <a:p>
            <a:pPr algn="ctr"/>
            <a:endParaRPr lang="hr-HR" sz="1600" dirty="0"/>
          </a:p>
        </p:txBody>
      </p:sp>
      <p:sp>
        <p:nvSpPr>
          <p:cNvPr id="6" name="Oval 5"/>
          <p:cNvSpPr/>
          <p:nvPr/>
        </p:nvSpPr>
        <p:spPr>
          <a:xfrm>
            <a:off x="249114" y="849860"/>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94%</a:t>
            </a:r>
          </a:p>
        </p:txBody>
      </p:sp>
      <p:sp>
        <p:nvSpPr>
          <p:cNvPr id="7" name="Oval 6"/>
          <p:cNvSpPr/>
          <p:nvPr/>
        </p:nvSpPr>
        <p:spPr>
          <a:xfrm>
            <a:off x="4208800" y="867066"/>
            <a:ext cx="747852" cy="614051"/>
          </a:xfrm>
          <a:prstGeom prst="ellipse">
            <a:avLst/>
          </a:prstGeom>
          <a:solidFill>
            <a:schemeClr val="accent3">
              <a:lumMod val="75000"/>
            </a:schemeClr>
          </a:solid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9%</a:t>
            </a:r>
          </a:p>
        </p:txBody>
      </p:sp>
      <p:sp>
        <p:nvSpPr>
          <p:cNvPr id="8" name="Pentagon 88"/>
          <p:cNvSpPr/>
          <p:nvPr/>
        </p:nvSpPr>
        <p:spPr>
          <a:xfrm>
            <a:off x="5073633" y="896192"/>
            <a:ext cx="2977872" cy="52138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600" dirty="0"/>
          </a:p>
          <a:p>
            <a:pPr algn="ctr"/>
            <a:r>
              <a:rPr lang="hr-HR" sz="1600" b="1" dirty="0"/>
              <a:t>Namjeravalo je sudjelovati, ali to nisu učinili</a:t>
            </a:r>
          </a:p>
          <a:p>
            <a:pPr algn="ctr"/>
            <a:endParaRPr lang="hr-HR" sz="1600" dirty="0"/>
          </a:p>
        </p:txBody>
      </p:sp>
      <p:sp>
        <p:nvSpPr>
          <p:cNvPr id="9" name="Oval 8"/>
          <p:cNvSpPr/>
          <p:nvPr/>
        </p:nvSpPr>
        <p:spPr>
          <a:xfrm>
            <a:off x="4076562" y="1824943"/>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8%</a:t>
            </a:r>
          </a:p>
        </p:txBody>
      </p:sp>
      <p:sp>
        <p:nvSpPr>
          <p:cNvPr id="11" name="Pentagon 88"/>
          <p:cNvSpPr/>
          <p:nvPr/>
        </p:nvSpPr>
        <p:spPr>
          <a:xfrm>
            <a:off x="264726" y="1885545"/>
            <a:ext cx="3691786" cy="52138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600" dirty="0"/>
          </a:p>
          <a:p>
            <a:pPr algn="ctr"/>
            <a:r>
              <a:rPr lang="hr-HR" sz="1600" b="1" dirty="0"/>
              <a:t>8% populacije 25-64 namjeravalo je sudjelovati u FO, ali to nisu učinili</a:t>
            </a:r>
          </a:p>
          <a:p>
            <a:pPr algn="ctr"/>
            <a:endParaRPr lang="hr-HR" sz="1600" dirty="0"/>
          </a:p>
        </p:txBody>
      </p:sp>
      <p:sp>
        <p:nvSpPr>
          <p:cNvPr id="12" name="Rectangle 11"/>
          <p:cNvSpPr/>
          <p:nvPr/>
        </p:nvSpPr>
        <p:spPr>
          <a:xfrm>
            <a:off x="4944463" y="1566898"/>
            <a:ext cx="3657669" cy="1234697"/>
          </a:xfrm>
          <a:prstGeom prst="rect">
            <a:avLst/>
          </a:prstGeom>
        </p:spPr>
        <p:txBody>
          <a:bodyPr wrap="square">
            <a:spAutoFit/>
          </a:bodyPr>
          <a:lstStyle/>
          <a:p>
            <a:pPr marL="176213" lvl="0" indent="-176213"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Stanovnici grada</a:t>
            </a:r>
          </a:p>
          <a:p>
            <a:pPr marL="176213" lvl="0" indent="-176213"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Osobe mlađe i srednje dobi </a:t>
            </a:r>
          </a:p>
          <a:p>
            <a:pPr marL="176213" lvl="0" indent="-176213"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Zaposlene osobe</a:t>
            </a:r>
          </a:p>
          <a:p>
            <a:pPr marL="176213" lvl="0" indent="-176213" algn="just">
              <a:lnSpc>
                <a:spcPct val="107000"/>
              </a:lnSpc>
              <a:spcAft>
                <a:spcPts val="800"/>
              </a:spcAft>
              <a:buSzPct val="100000"/>
              <a:buFont typeface="Wingdings" panose="05000000000000000000" pitchFamily="2" charset="2"/>
              <a:buChar char="§"/>
            </a:pPr>
            <a:r>
              <a:rPr lang="hr-HR" sz="1400" dirty="0">
                <a:solidFill>
                  <a:schemeClr val="tx2"/>
                </a:solidFill>
                <a:latin typeface="+mj-lt"/>
                <a:ea typeface="+mj-ea"/>
                <a:cs typeface="+mj-cs"/>
              </a:rPr>
              <a:t>Osobe najnižeg i najvišeg socioekonomskog statusa</a:t>
            </a:r>
          </a:p>
        </p:txBody>
      </p:sp>
      <p:sp>
        <p:nvSpPr>
          <p:cNvPr id="10" name="Pentagon 88"/>
          <p:cNvSpPr/>
          <p:nvPr/>
        </p:nvSpPr>
        <p:spPr>
          <a:xfrm>
            <a:off x="249113" y="3195628"/>
            <a:ext cx="3707399" cy="52138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600" dirty="0"/>
          </a:p>
          <a:p>
            <a:pPr algn="ctr"/>
            <a:r>
              <a:rPr lang="hr-HR" sz="1600" b="1" dirty="0"/>
              <a:t>Namjeravalo je sudjelovati NFO, ali to nisu učinili</a:t>
            </a:r>
          </a:p>
          <a:p>
            <a:pPr algn="ctr"/>
            <a:endParaRPr lang="hr-HR" sz="1600" dirty="0"/>
          </a:p>
        </p:txBody>
      </p:sp>
      <p:sp>
        <p:nvSpPr>
          <p:cNvPr id="13" name="Oval 12"/>
          <p:cNvSpPr/>
          <p:nvPr/>
        </p:nvSpPr>
        <p:spPr>
          <a:xfrm>
            <a:off x="4076563" y="3136771"/>
            <a:ext cx="747852" cy="614051"/>
          </a:xfrm>
          <a:prstGeom prst="ellipse">
            <a:avLst/>
          </a:prstGeom>
          <a:solidFill>
            <a:schemeClr val="accent3">
              <a:lumMod val="75000"/>
            </a:schemeClr>
          </a:solid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19%</a:t>
            </a:r>
          </a:p>
        </p:txBody>
      </p:sp>
      <p:sp>
        <p:nvSpPr>
          <p:cNvPr id="14" name="Rectangle 13"/>
          <p:cNvSpPr/>
          <p:nvPr/>
        </p:nvSpPr>
        <p:spPr>
          <a:xfrm rot="5400000">
            <a:off x="4411464" y="-1359869"/>
            <a:ext cx="78049" cy="8473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 name="Rectangle 2"/>
          <p:cNvSpPr/>
          <p:nvPr/>
        </p:nvSpPr>
        <p:spPr>
          <a:xfrm>
            <a:off x="4956652" y="2974237"/>
            <a:ext cx="4000244" cy="1695721"/>
          </a:xfrm>
          <a:prstGeom prst="rect">
            <a:avLst/>
          </a:prstGeom>
        </p:spPr>
        <p:txBody>
          <a:bodyPr wrap="square">
            <a:spAutoFit/>
          </a:bodyPr>
          <a:lstStyle/>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Žene</a:t>
            </a:r>
          </a:p>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Stanovnici grada </a:t>
            </a:r>
          </a:p>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Osobe u dobi do 50 godina </a:t>
            </a:r>
          </a:p>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Osobe sa završena 4 razreda SŠ / gimnazije, višom školom / stručnim studijem i sveučilišnim studijem </a:t>
            </a:r>
          </a:p>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Zaposlene osobe </a:t>
            </a:r>
          </a:p>
          <a:p>
            <a:pPr marL="180975" lvl="0" indent="-180975" algn="just">
              <a:lnSpc>
                <a:spcPct val="107000"/>
              </a:lnSpc>
              <a:spcAft>
                <a:spcPts val="0"/>
              </a:spcAft>
              <a:buSzPct val="100000"/>
              <a:buFont typeface="Wingdings" panose="05000000000000000000" pitchFamily="2" charset="2"/>
              <a:buChar char="§"/>
            </a:pPr>
            <a:r>
              <a:rPr lang="hr-HR" sz="1400" dirty="0">
                <a:solidFill>
                  <a:schemeClr val="tx2"/>
                </a:solidFill>
                <a:latin typeface="+mj-lt"/>
                <a:ea typeface="+mj-ea"/>
                <a:cs typeface="+mj-cs"/>
              </a:rPr>
              <a:t>Osobe višeg-srednjeg i višeg socijalnog statusa</a:t>
            </a:r>
          </a:p>
        </p:txBody>
      </p:sp>
    </p:spTree>
    <p:extLst>
      <p:ext uri="{BB962C8B-B14F-4D97-AF65-F5344CB8AC3E}">
        <p14:creationId xmlns:p14="http://schemas.microsoft.com/office/powerpoint/2010/main" val="318630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p:nvPr/>
        </p:nvPicPr>
        <p:blipFill>
          <a:blip r:embed="rId3">
            <a:extLst>
              <a:ext uri="{28A0092B-C50C-407E-A947-70E740481C1C}">
                <a14:useLocalDpi xmlns:a14="http://schemas.microsoft.com/office/drawing/2010/main" val="0"/>
              </a:ext>
            </a:extLst>
          </a:blip>
          <a:srcRect/>
          <a:stretch>
            <a:fillRect/>
          </a:stretch>
        </p:blipFill>
        <p:spPr bwMode="auto">
          <a:xfrm>
            <a:off x="0" y="774701"/>
            <a:ext cx="5871916" cy="4368799"/>
          </a:xfrm>
          <a:prstGeom prst="rect">
            <a:avLst/>
          </a:prstGeom>
          <a:noFill/>
        </p:spPr>
      </p:pic>
      <p:sp>
        <p:nvSpPr>
          <p:cNvPr id="16"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Prepreke: formalno obrazovanje</a:t>
            </a:r>
          </a:p>
        </p:txBody>
      </p:sp>
      <p:sp>
        <p:nvSpPr>
          <p:cNvPr id="2" name="TextBox 1"/>
          <p:cNvSpPr txBox="1"/>
          <p:nvPr/>
        </p:nvSpPr>
        <p:spPr>
          <a:xfrm>
            <a:off x="6131560" y="1275645"/>
            <a:ext cx="2549595" cy="984885"/>
          </a:xfrm>
          <a:prstGeom prst="rect">
            <a:avLst/>
          </a:prstGeom>
        </p:spPr>
        <p:txBody>
          <a:bodyPr vert="horz" wrap="square" lIns="0" tIns="0" rIns="0" bIns="0" rtlCol="0">
            <a:spAutoFit/>
          </a:bodyPr>
          <a:lstStyle/>
          <a:p>
            <a:pPr marL="290513" indent="-285750">
              <a:buFont typeface="Wingdings" panose="05000000000000000000" pitchFamily="2" charset="2"/>
              <a:buChar char="§"/>
            </a:pPr>
            <a:r>
              <a:rPr lang="hr-HR" sz="1600" b="1" dirty="0">
                <a:solidFill>
                  <a:srgbClr val="FF0000"/>
                </a:solidFill>
              </a:rPr>
              <a:t>Cijena</a:t>
            </a:r>
          </a:p>
          <a:p>
            <a:pPr marL="290513" indent="-285750">
              <a:buFont typeface="Wingdings" panose="05000000000000000000" pitchFamily="2" charset="2"/>
              <a:buChar char="§"/>
            </a:pPr>
            <a:r>
              <a:rPr lang="hr-HR" sz="1600" b="1" dirty="0">
                <a:solidFill>
                  <a:srgbClr val="FF0000"/>
                </a:solidFill>
              </a:rPr>
              <a:t>Drugi životni prioriteti</a:t>
            </a:r>
          </a:p>
          <a:p>
            <a:pPr marL="290513" indent="-285750">
              <a:buFont typeface="Wingdings" panose="05000000000000000000" pitchFamily="2" charset="2"/>
              <a:buChar char="§"/>
            </a:pPr>
            <a:r>
              <a:rPr lang="hr-HR" sz="1600" b="1" dirty="0">
                <a:solidFill>
                  <a:srgbClr val="FF0000"/>
                </a:solidFill>
              </a:rPr>
              <a:t>Obveze na poslu</a:t>
            </a:r>
          </a:p>
          <a:p>
            <a:pPr marL="290513" indent="-285750">
              <a:buFont typeface="Wingdings" panose="05000000000000000000" pitchFamily="2" charset="2"/>
              <a:buChar char="§"/>
            </a:pPr>
            <a:r>
              <a:rPr lang="hr-HR" sz="1600" b="1" dirty="0">
                <a:solidFill>
                  <a:srgbClr val="FF0000"/>
                </a:solidFill>
              </a:rPr>
              <a:t>Obiteljske obveze</a:t>
            </a:r>
          </a:p>
        </p:txBody>
      </p:sp>
      <p:sp>
        <p:nvSpPr>
          <p:cNvPr id="3" name="Right Brace 2"/>
          <p:cNvSpPr/>
          <p:nvPr/>
        </p:nvSpPr>
        <p:spPr>
          <a:xfrm>
            <a:off x="5621867" y="1275645"/>
            <a:ext cx="395111" cy="984885"/>
          </a:xfrm>
          <a:prstGeom prst="rightBrace">
            <a:avLst/>
          </a:prstGeom>
          <a:noFill/>
          <a:ln w="12700">
            <a:solidFill>
              <a:srgbClr val="FF0000"/>
            </a:solidFill>
            <a:round/>
            <a:headEnd/>
            <a:tailEnd/>
          </a:ln>
          <a:effectLst/>
          <a:extLst>
            <a:ext uri="{909E8E84-426E-40DD-AFC4-6F175D3DCCD1}">
              <a14:hiddenFill xmlns:a14="http://schemas.microsoft.com/office/drawing/2010/main">
                <a:noFill/>
              </a14:hiddenFill>
            </a:ext>
          </a:extLst>
        </p:spPr>
        <p:txBody>
          <a:bodyPr rtlCol="0" anchor="ctr"/>
          <a:lstStyle/>
          <a:p>
            <a:pPr algn="ctr"/>
            <a:endParaRPr lang="hr-HR"/>
          </a:p>
        </p:txBody>
      </p:sp>
    </p:spTree>
    <p:extLst>
      <p:ext uri="{BB962C8B-B14F-4D97-AF65-F5344CB8AC3E}">
        <p14:creationId xmlns:p14="http://schemas.microsoft.com/office/powerpoint/2010/main" val="2533877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Prepreke: neformalno obrazovanje</a:t>
            </a:r>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1" y="1016000"/>
            <a:ext cx="6287911" cy="4127500"/>
          </a:xfrm>
          <a:prstGeom prst="rect">
            <a:avLst/>
          </a:prstGeom>
          <a:noFill/>
        </p:spPr>
      </p:pic>
      <p:sp>
        <p:nvSpPr>
          <p:cNvPr id="4" name="Right Brace 3"/>
          <p:cNvSpPr/>
          <p:nvPr/>
        </p:nvSpPr>
        <p:spPr>
          <a:xfrm>
            <a:off x="6090354" y="1185334"/>
            <a:ext cx="395111" cy="984885"/>
          </a:xfrm>
          <a:prstGeom prst="rightBrace">
            <a:avLst/>
          </a:prstGeom>
          <a:noFill/>
          <a:ln w="12700">
            <a:solidFill>
              <a:srgbClr val="FF0000"/>
            </a:solidFill>
            <a:round/>
            <a:headEnd/>
            <a:tailEnd/>
          </a:ln>
          <a:effectLst/>
          <a:extLst>
            <a:ext uri="{909E8E84-426E-40DD-AFC4-6F175D3DCCD1}">
              <a14:hiddenFill xmlns:a14="http://schemas.microsoft.com/office/drawing/2010/main">
                <a:noFill/>
              </a14:hiddenFill>
            </a:ext>
          </a:extLst>
        </p:spPr>
        <p:txBody>
          <a:bodyPr rtlCol="0" anchor="ctr"/>
          <a:lstStyle/>
          <a:p>
            <a:pPr algn="ctr"/>
            <a:endParaRPr lang="hr-HR"/>
          </a:p>
        </p:txBody>
      </p:sp>
      <p:sp>
        <p:nvSpPr>
          <p:cNvPr id="5" name="TextBox 4"/>
          <p:cNvSpPr txBox="1"/>
          <p:nvPr/>
        </p:nvSpPr>
        <p:spPr>
          <a:xfrm>
            <a:off x="6696005" y="1185333"/>
            <a:ext cx="2549595" cy="984885"/>
          </a:xfrm>
          <a:prstGeom prst="rect">
            <a:avLst/>
          </a:prstGeom>
        </p:spPr>
        <p:txBody>
          <a:bodyPr vert="horz" wrap="square" lIns="0" tIns="0" rIns="0" bIns="0" rtlCol="0">
            <a:spAutoFit/>
          </a:bodyPr>
          <a:lstStyle/>
          <a:p>
            <a:pPr marL="290513" indent="-285750">
              <a:buFont typeface="Wingdings" panose="05000000000000000000" pitchFamily="2" charset="2"/>
              <a:buChar char="§"/>
            </a:pPr>
            <a:r>
              <a:rPr lang="hr-HR" sz="1600" b="1" dirty="0">
                <a:solidFill>
                  <a:srgbClr val="FF0000"/>
                </a:solidFill>
              </a:rPr>
              <a:t>Obveze na poslu</a:t>
            </a:r>
          </a:p>
          <a:p>
            <a:pPr marL="290513" indent="-285750">
              <a:buFont typeface="Wingdings" panose="05000000000000000000" pitchFamily="2" charset="2"/>
              <a:buChar char="§"/>
            </a:pPr>
            <a:r>
              <a:rPr lang="hr-HR" sz="1600" b="1" dirty="0">
                <a:solidFill>
                  <a:srgbClr val="FF0000"/>
                </a:solidFill>
              </a:rPr>
              <a:t>Drugi prioriteti</a:t>
            </a:r>
          </a:p>
          <a:p>
            <a:pPr marL="290513" indent="-285750">
              <a:buFont typeface="Wingdings" panose="05000000000000000000" pitchFamily="2" charset="2"/>
              <a:buChar char="§"/>
            </a:pPr>
            <a:r>
              <a:rPr lang="hr-HR" sz="1600" b="1" dirty="0">
                <a:solidFill>
                  <a:srgbClr val="FF0000"/>
                </a:solidFill>
              </a:rPr>
              <a:t>Obiteljske obveze</a:t>
            </a:r>
          </a:p>
          <a:p>
            <a:pPr marL="290513" indent="-285750">
              <a:buFont typeface="Wingdings" panose="05000000000000000000" pitchFamily="2" charset="2"/>
              <a:buChar char="§"/>
            </a:pPr>
            <a:r>
              <a:rPr lang="hr-HR" sz="1600" b="1" dirty="0">
                <a:solidFill>
                  <a:srgbClr val="FF0000"/>
                </a:solidFill>
              </a:rPr>
              <a:t>Cijena</a:t>
            </a:r>
          </a:p>
        </p:txBody>
      </p:sp>
    </p:spTree>
    <p:extLst>
      <p:ext uri="{BB962C8B-B14F-4D97-AF65-F5344CB8AC3E}">
        <p14:creationId xmlns:p14="http://schemas.microsoft.com/office/powerpoint/2010/main" val="29828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Još neke prepreke….</a:t>
            </a:r>
          </a:p>
        </p:txBody>
      </p:sp>
      <p:sp>
        <p:nvSpPr>
          <p:cNvPr id="6" name="TextBox 5"/>
          <p:cNvSpPr txBox="1"/>
          <p:nvPr/>
        </p:nvSpPr>
        <p:spPr>
          <a:xfrm>
            <a:off x="146555" y="996859"/>
            <a:ext cx="4044444" cy="276999"/>
          </a:xfrm>
          <a:prstGeom prst="rect">
            <a:avLst/>
          </a:prstGeom>
        </p:spPr>
        <p:txBody>
          <a:bodyPr vert="horz" wrap="square" lIns="0" tIns="0" rIns="0" bIns="0" rtlCol="0">
            <a:spAutoFit/>
          </a:bodyPr>
          <a:lstStyle/>
          <a:p>
            <a:pPr marL="4763" algn="ctr"/>
            <a:r>
              <a:rPr lang="hr-HR" b="1" dirty="0">
                <a:solidFill>
                  <a:schemeClr val="accent1"/>
                </a:solidFill>
              </a:rPr>
              <a:t>Pasivnost i komocija</a:t>
            </a:r>
          </a:p>
        </p:txBody>
      </p:sp>
      <p:sp>
        <p:nvSpPr>
          <p:cNvPr id="7" name="Rectangle: Rounded Corners 6"/>
          <p:cNvSpPr/>
          <p:nvPr/>
        </p:nvSpPr>
        <p:spPr>
          <a:xfrm>
            <a:off x="495300" y="924100"/>
            <a:ext cx="3581399" cy="422518"/>
          </a:xfrm>
          <a:prstGeom prst="roundRect">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TextBox 7"/>
          <p:cNvSpPr txBox="1"/>
          <p:nvPr/>
        </p:nvSpPr>
        <p:spPr>
          <a:xfrm>
            <a:off x="5581650" y="1117844"/>
            <a:ext cx="3219450" cy="553998"/>
          </a:xfrm>
          <a:prstGeom prst="rect">
            <a:avLst/>
          </a:prstGeom>
        </p:spPr>
        <p:txBody>
          <a:bodyPr vert="horz" wrap="square" lIns="0" tIns="0" rIns="0" bIns="0" rtlCol="0">
            <a:spAutoFit/>
          </a:bodyPr>
          <a:lstStyle/>
          <a:p>
            <a:pPr marL="4763" algn="ctr"/>
            <a:r>
              <a:rPr lang="fr-FR" b="1" dirty="0" err="1">
                <a:solidFill>
                  <a:schemeClr val="accent1"/>
                </a:solidFill>
              </a:rPr>
              <a:t>Gubitak</a:t>
            </a:r>
            <a:r>
              <a:rPr lang="fr-FR" b="1" dirty="0">
                <a:solidFill>
                  <a:schemeClr val="accent1"/>
                </a:solidFill>
              </a:rPr>
              <a:t> </a:t>
            </a:r>
            <a:r>
              <a:rPr lang="fr-FR" b="1" dirty="0" err="1">
                <a:solidFill>
                  <a:schemeClr val="accent1"/>
                </a:solidFill>
              </a:rPr>
              <a:t>motivacije</a:t>
            </a:r>
            <a:r>
              <a:rPr lang="fr-FR" b="1" dirty="0">
                <a:solidFill>
                  <a:schemeClr val="accent1"/>
                </a:solidFill>
              </a:rPr>
              <a:t> </a:t>
            </a:r>
            <a:r>
              <a:rPr lang="fr-FR" b="1" dirty="0" err="1">
                <a:solidFill>
                  <a:schemeClr val="accent1"/>
                </a:solidFill>
              </a:rPr>
              <a:t>za</a:t>
            </a:r>
            <a:r>
              <a:rPr lang="fr-FR" b="1" dirty="0">
                <a:solidFill>
                  <a:schemeClr val="accent1"/>
                </a:solidFill>
              </a:rPr>
              <a:t> </a:t>
            </a:r>
            <a:r>
              <a:rPr lang="fr-FR" b="1" dirty="0" err="1">
                <a:solidFill>
                  <a:schemeClr val="accent1"/>
                </a:solidFill>
              </a:rPr>
              <a:t>učenje</a:t>
            </a:r>
            <a:r>
              <a:rPr lang="fr-FR" b="1" dirty="0">
                <a:solidFill>
                  <a:schemeClr val="accent1"/>
                </a:solidFill>
              </a:rPr>
              <a:t> u </a:t>
            </a:r>
            <a:r>
              <a:rPr lang="fr-FR" b="1" dirty="0" err="1">
                <a:solidFill>
                  <a:schemeClr val="accent1"/>
                </a:solidFill>
              </a:rPr>
              <a:t>zreloj</a:t>
            </a:r>
            <a:r>
              <a:rPr lang="fr-FR" b="1" dirty="0">
                <a:solidFill>
                  <a:schemeClr val="accent1"/>
                </a:solidFill>
              </a:rPr>
              <a:t> </a:t>
            </a:r>
            <a:r>
              <a:rPr lang="fr-FR" b="1" dirty="0" err="1">
                <a:solidFill>
                  <a:schemeClr val="accent1"/>
                </a:solidFill>
              </a:rPr>
              <a:t>životnoj</a:t>
            </a:r>
            <a:r>
              <a:rPr lang="fr-FR" b="1" dirty="0">
                <a:solidFill>
                  <a:schemeClr val="accent1"/>
                </a:solidFill>
              </a:rPr>
              <a:t> </a:t>
            </a:r>
            <a:r>
              <a:rPr lang="fr-FR" b="1" dirty="0" err="1">
                <a:solidFill>
                  <a:schemeClr val="accent1"/>
                </a:solidFill>
              </a:rPr>
              <a:t>dobi</a:t>
            </a:r>
            <a:r>
              <a:rPr lang="fr-FR" b="1" dirty="0">
                <a:solidFill>
                  <a:schemeClr val="accent1"/>
                </a:solidFill>
              </a:rPr>
              <a:t> </a:t>
            </a:r>
            <a:r>
              <a:rPr lang="hr-HR" dirty="0"/>
              <a:t> </a:t>
            </a:r>
          </a:p>
        </p:txBody>
      </p:sp>
      <p:sp>
        <p:nvSpPr>
          <p:cNvPr id="9" name="Rectangle: Rounded Corners 8"/>
          <p:cNvSpPr/>
          <p:nvPr/>
        </p:nvSpPr>
        <p:spPr>
          <a:xfrm>
            <a:off x="5381624" y="1075861"/>
            <a:ext cx="3505201" cy="613481"/>
          </a:xfrm>
          <a:prstGeom prst="roundRect">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0" name="Rectangle 9"/>
          <p:cNvSpPr/>
          <p:nvPr/>
        </p:nvSpPr>
        <p:spPr>
          <a:xfrm>
            <a:off x="459897" y="1428898"/>
            <a:ext cx="3652204" cy="1785104"/>
          </a:xfrm>
          <a:prstGeom prst="rect">
            <a:avLst/>
          </a:prstGeom>
        </p:spPr>
        <p:txBody>
          <a:bodyPr wrap="square">
            <a:spAutoFit/>
          </a:bodyPr>
          <a:lstStyle/>
          <a:p>
            <a:pPr algn="just"/>
            <a:r>
              <a:rPr lang="fr-FR" sz="1200" i="1" dirty="0" err="1">
                <a:solidFill>
                  <a:schemeClr val="tx2"/>
                </a:solidFill>
                <a:latin typeface="Calibri" panose="020F0502020204030204" pitchFamily="34" charset="0"/>
                <a:ea typeface="Yu Mincho"/>
                <a:cs typeface="MS Sans Serif"/>
              </a:rPr>
              <a:t>Čini</a:t>
            </a:r>
            <a:r>
              <a:rPr lang="fr-FR" sz="1200" i="1" dirty="0">
                <a:solidFill>
                  <a:schemeClr val="tx2"/>
                </a:solidFill>
                <a:latin typeface="Calibri" panose="020F0502020204030204" pitchFamily="34" charset="0"/>
                <a:ea typeface="Yu Mincho"/>
                <a:cs typeface="MS Sans Serif"/>
              </a:rPr>
              <a:t> mi se da </a:t>
            </a:r>
            <a:r>
              <a:rPr lang="fr-FR" sz="1200" i="1" dirty="0" err="1">
                <a:solidFill>
                  <a:schemeClr val="tx2"/>
                </a:solidFill>
                <a:latin typeface="Calibri" panose="020F0502020204030204" pitchFamily="34" charset="0"/>
                <a:ea typeface="Yu Mincho"/>
                <a:cs typeface="MS Sans Serif"/>
              </a:rPr>
              <a:t>kao</a:t>
            </a:r>
            <a:r>
              <a:rPr lang="fr-FR" sz="1200" i="1" dirty="0">
                <a:solidFill>
                  <a:schemeClr val="tx2"/>
                </a:solidFill>
                <a:latin typeface="Calibri" panose="020F0502020204030204" pitchFamily="34" charset="0"/>
                <a:ea typeface="Yu Mincho"/>
                <a:cs typeface="MS Sans Serif"/>
              </a:rPr>
              <a:t> da se </a:t>
            </a:r>
            <a:r>
              <a:rPr lang="fr-FR" sz="1200" i="1" dirty="0" err="1">
                <a:solidFill>
                  <a:schemeClr val="tx2"/>
                </a:solidFill>
                <a:latin typeface="Calibri" panose="020F0502020204030204" pitchFamily="34" charset="0"/>
                <a:ea typeface="Yu Mincho"/>
                <a:cs typeface="MS Sans Serif"/>
              </a:rPr>
              <a:t>ljudi</a:t>
            </a:r>
            <a:r>
              <a:rPr lang="fr-FR" sz="1200" i="1" dirty="0">
                <a:solidFill>
                  <a:schemeClr val="tx2"/>
                </a:solidFill>
                <a:latin typeface="Calibri" panose="020F0502020204030204" pitchFamily="34" charset="0"/>
                <a:ea typeface="Yu Mincho"/>
                <a:cs typeface="MS Sans Serif"/>
              </a:rPr>
              <a:t> </a:t>
            </a:r>
            <a:r>
              <a:rPr lang="fr-FR" sz="1200" i="1" dirty="0" err="1">
                <a:solidFill>
                  <a:schemeClr val="tx2"/>
                </a:solidFill>
                <a:latin typeface="Calibri" panose="020F0502020204030204" pitchFamily="34" charset="0"/>
                <a:ea typeface="Yu Mincho"/>
                <a:cs typeface="MS Sans Serif"/>
              </a:rPr>
              <a:t>umire</a:t>
            </a:r>
            <a:r>
              <a:rPr lang="fr-FR" sz="1200" i="1" dirty="0">
                <a:solidFill>
                  <a:schemeClr val="tx2"/>
                </a:solidFill>
                <a:latin typeface="Calibri" panose="020F0502020204030204" pitchFamily="34" charset="0"/>
                <a:ea typeface="Yu Mincho"/>
                <a:cs typeface="MS Sans Serif"/>
              </a:rPr>
              <a:t> i to je to</a:t>
            </a:r>
            <a:r>
              <a:rPr lang="hr-HR" sz="1200" i="1" dirty="0">
                <a:solidFill>
                  <a:schemeClr val="tx2"/>
                </a:solidFill>
                <a:latin typeface="Calibri" panose="020F0502020204030204" pitchFamily="34" charset="0"/>
                <a:ea typeface="Yu Mincho"/>
                <a:cs typeface="MS Sans Serif"/>
              </a:rPr>
              <a:t>.</a:t>
            </a:r>
          </a:p>
          <a:p>
            <a:pPr algn="just"/>
            <a:endParaRPr lang="hr-HR" sz="1200" i="1" dirty="0">
              <a:solidFill>
                <a:schemeClr val="tx2"/>
              </a:solidFill>
              <a:latin typeface="Calibri" panose="020F0502020204030204" pitchFamily="34" charset="0"/>
            </a:endParaRPr>
          </a:p>
          <a:p>
            <a:pPr algn="just"/>
            <a:r>
              <a:rPr lang="hr-HR" sz="1200" i="1" dirty="0">
                <a:solidFill>
                  <a:schemeClr val="tx2"/>
                </a:solidFill>
              </a:rPr>
              <a:t>Ono što sam vam rekla, sprječava ih ta njihova osobnost, ta nezainteresiranost za ništa, pogotovo kad ljudi upadnu u bilo kakav problem onda se još više povlače. Umjesto da sami sebe poguraju, oni padnu još više. Mislim da je to psihički u ljudima, ali vidim da toga ima dosta.</a:t>
            </a:r>
            <a:endParaRPr lang="hr-HR" sz="1200" dirty="0">
              <a:solidFill>
                <a:schemeClr val="tx2"/>
              </a:solidFill>
            </a:endParaRPr>
          </a:p>
          <a:p>
            <a:pPr algn="just"/>
            <a:endParaRPr lang="hr-HR" sz="1400" dirty="0">
              <a:solidFill>
                <a:schemeClr val="tx2"/>
              </a:solidFill>
            </a:endParaRPr>
          </a:p>
        </p:txBody>
      </p:sp>
      <p:sp>
        <p:nvSpPr>
          <p:cNvPr id="11" name="Rectangle 10"/>
          <p:cNvSpPr/>
          <p:nvPr/>
        </p:nvSpPr>
        <p:spPr>
          <a:xfrm>
            <a:off x="5381624" y="1848549"/>
            <a:ext cx="3505201" cy="2092881"/>
          </a:xfrm>
          <a:prstGeom prst="rect">
            <a:avLst/>
          </a:prstGeom>
        </p:spPr>
        <p:txBody>
          <a:bodyPr wrap="square">
            <a:spAutoFit/>
          </a:bodyPr>
          <a:lstStyle/>
          <a:p>
            <a:pPr algn="just">
              <a:spcAft>
                <a:spcPts val="0"/>
              </a:spcAft>
            </a:pPr>
            <a:r>
              <a:rPr lang="hr-HR" sz="1200" i="1" dirty="0">
                <a:solidFill>
                  <a:schemeClr val="tx2"/>
                </a:solidFill>
              </a:rPr>
              <a:t>Mislim da je to neki svoj život koji imaju, kada pronađu posao i rade negdje duže u firmi, to je to. Neda im se uvesti neke promjene, kažu da ipak nisu za to, da je prekasno za to.</a:t>
            </a:r>
          </a:p>
          <a:p>
            <a:pPr algn="just">
              <a:spcAft>
                <a:spcPts val="0"/>
              </a:spcAft>
            </a:pPr>
            <a:r>
              <a:rPr lang="hr-HR" sz="500" i="1" dirty="0">
                <a:solidFill>
                  <a:schemeClr val="tx2"/>
                </a:solidFill>
              </a:rPr>
              <a:t> </a:t>
            </a:r>
          </a:p>
          <a:p>
            <a:pPr algn="just">
              <a:spcAft>
                <a:spcPts val="0"/>
              </a:spcAft>
            </a:pPr>
            <a:r>
              <a:rPr lang="hr-HR" sz="1200" i="1" dirty="0">
                <a:solidFill>
                  <a:schemeClr val="tx2"/>
                </a:solidFill>
              </a:rPr>
              <a:t>Prvo posao, a drugo, kao bilo mi je dobro, što ću se opet mučiti s knjigom. Znaš, kad se zaustaviš s nečim onda ti se teško opet prebaciti. I onda djeca i eto ti. Jednostavno nemaš više motivacije. Sad.</a:t>
            </a:r>
          </a:p>
          <a:p>
            <a:pPr algn="just">
              <a:spcAft>
                <a:spcPts val="0"/>
              </a:spcAft>
            </a:pPr>
            <a:r>
              <a:rPr lang="hr-HR" sz="500" i="1" dirty="0">
                <a:solidFill>
                  <a:schemeClr val="tx2"/>
                </a:solidFill>
              </a:rPr>
              <a:t> </a:t>
            </a:r>
          </a:p>
          <a:p>
            <a:pPr algn="just">
              <a:spcAft>
                <a:spcPts val="0"/>
              </a:spcAft>
            </a:pPr>
            <a:r>
              <a:rPr lang="hr-HR" sz="1200" i="1" dirty="0">
                <a:solidFill>
                  <a:schemeClr val="tx2"/>
                </a:solidFill>
              </a:rPr>
              <a:t>Stalno mi fali vremena i ne mogu više ni psihički ni fizički kao što bih ja htjela.</a:t>
            </a:r>
          </a:p>
        </p:txBody>
      </p:sp>
      <p:sp>
        <p:nvSpPr>
          <p:cNvPr id="12" name="Rectangle 11"/>
          <p:cNvSpPr/>
          <p:nvPr/>
        </p:nvSpPr>
        <p:spPr>
          <a:xfrm>
            <a:off x="790575" y="3406519"/>
            <a:ext cx="3848100" cy="1261884"/>
          </a:xfrm>
          <a:prstGeom prst="rect">
            <a:avLst/>
          </a:prstGeom>
        </p:spPr>
        <p:txBody>
          <a:bodyPr wrap="square">
            <a:spAutoFit/>
          </a:bodyPr>
          <a:lstStyle/>
          <a:p>
            <a:pPr algn="ctr">
              <a:spcAft>
                <a:spcPts val="0"/>
              </a:spcAft>
            </a:pPr>
            <a:r>
              <a:rPr lang="fr-FR" b="1" dirty="0" err="1">
                <a:solidFill>
                  <a:schemeClr val="accent1"/>
                </a:solidFill>
              </a:rPr>
              <a:t>Procjena</a:t>
            </a:r>
            <a:r>
              <a:rPr lang="fr-FR" b="1" dirty="0">
                <a:solidFill>
                  <a:schemeClr val="accent1"/>
                </a:solidFill>
              </a:rPr>
              <a:t> da </a:t>
            </a:r>
            <a:r>
              <a:rPr lang="fr-FR" b="1" dirty="0" err="1">
                <a:solidFill>
                  <a:schemeClr val="accent1"/>
                </a:solidFill>
              </a:rPr>
              <a:t>vrijednost</a:t>
            </a:r>
            <a:r>
              <a:rPr lang="fr-FR" b="1" dirty="0">
                <a:solidFill>
                  <a:schemeClr val="accent1"/>
                </a:solidFill>
              </a:rPr>
              <a:t> </a:t>
            </a:r>
            <a:r>
              <a:rPr lang="fr-FR" b="1" dirty="0" err="1">
                <a:solidFill>
                  <a:schemeClr val="accent1"/>
                </a:solidFill>
              </a:rPr>
              <a:t>certifikata</a:t>
            </a:r>
            <a:r>
              <a:rPr lang="fr-FR" b="1" dirty="0">
                <a:solidFill>
                  <a:schemeClr val="accent1"/>
                </a:solidFill>
              </a:rPr>
              <a:t> / </a:t>
            </a:r>
            <a:r>
              <a:rPr lang="fr-FR" b="1" dirty="0" err="1">
                <a:solidFill>
                  <a:schemeClr val="accent1"/>
                </a:solidFill>
              </a:rPr>
              <a:t>diplome</a:t>
            </a:r>
            <a:r>
              <a:rPr lang="fr-FR" b="1" dirty="0">
                <a:solidFill>
                  <a:schemeClr val="accent1"/>
                </a:solidFill>
              </a:rPr>
              <a:t> ne </a:t>
            </a:r>
            <a:r>
              <a:rPr lang="fr-FR" b="1" dirty="0" err="1">
                <a:solidFill>
                  <a:schemeClr val="accent1"/>
                </a:solidFill>
              </a:rPr>
              <a:t>korespondira</a:t>
            </a:r>
            <a:r>
              <a:rPr lang="fr-FR" b="1" dirty="0">
                <a:solidFill>
                  <a:schemeClr val="accent1"/>
                </a:solidFill>
              </a:rPr>
              <a:t> s </a:t>
            </a:r>
            <a:r>
              <a:rPr lang="fr-FR" b="1" dirty="0" err="1">
                <a:solidFill>
                  <a:schemeClr val="accent1"/>
                </a:solidFill>
              </a:rPr>
              <a:t>trudom</a:t>
            </a:r>
            <a:r>
              <a:rPr lang="fr-FR" b="1" dirty="0">
                <a:solidFill>
                  <a:schemeClr val="accent1"/>
                </a:solidFill>
              </a:rPr>
              <a:t> </a:t>
            </a:r>
            <a:r>
              <a:rPr lang="fr-FR" b="1" dirty="0" err="1">
                <a:solidFill>
                  <a:schemeClr val="accent1"/>
                </a:solidFill>
              </a:rPr>
              <a:t>kojeg</a:t>
            </a:r>
            <a:r>
              <a:rPr lang="fr-FR" b="1" dirty="0">
                <a:solidFill>
                  <a:schemeClr val="accent1"/>
                </a:solidFill>
              </a:rPr>
              <a:t> je </a:t>
            </a:r>
            <a:r>
              <a:rPr lang="fr-FR" b="1" dirty="0" err="1">
                <a:solidFill>
                  <a:schemeClr val="accent1"/>
                </a:solidFill>
              </a:rPr>
              <a:t>potrebno</a:t>
            </a:r>
            <a:r>
              <a:rPr lang="fr-FR" b="1" dirty="0">
                <a:solidFill>
                  <a:schemeClr val="accent1"/>
                </a:solidFill>
              </a:rPr>
              <a:t> </a:t>
            </a:r>
            <a:r>
              <a:rPr lang="fr-FR" b="1" dirty="0" err="1">
                <a:solidFill>
                  <a:schemeClr val="accent1"/>
                </a:solidFill>
              </a:rPr>
              <a:t>uložiti</a:t>
            </a:r>
            <a:r>
              <a:rPr lang="fr-FR" b="1" dirty="0">
                <a:solidFill>
                  <a:schemeClr val="accent1"/>
                </a:solidFill>
              </a:rPr>
              <a:t> u </a:t>
            </a:r>
            <a:r>
              <a:rPr lang="fr-FR" b="1" dirty="0" err="1">
                <a:solidFill>
                  <a:schemeClr val="accent1"/>
                </a:solidFill>
              </a:rPr>
              <a:t>učenje</a:t>
            </a:r>
            <a:r>
              <a:rPr lang="fr-FR" b="1" dirty="0">
                <a:solidFill>
                  <a:schemeClr val="accent1"/>
                </a:solidFill>
              </a:rPr>
              <a:t>  </a:t>
            </a:r>
            <a:endParaRPr lang="hr-HR" b="1" dirty="0">
              <a:solidFill>
                <a:schemeClr val="accent1"/>
              </a:solidFill>
            </a:endParaRPr>
          </a:p>
          <a:p>
            <a:pPr algn="just">
              <a:spcAft>
                <a:spcPts val="0"/>
              </a:spcAft>
            </a:pPr>
            <a:r>
              <a:rPr lang="hr-HR" sz="2200" b="1" dirty="0">
                <a:solidFill>
                  <a:schemeClr val="accent1"/>
                </a:solidFill>
              </a:rPr>
              <a:t> </a:t>
            </a:r>
          </a:p>
        </p:txBody>
      </p:sp>
      <p:sp>
        <p:nvSpPr>
          <p:cNvPr id="13" name="Rectangle: Rounded Corners 12"/>
          <p:cNvSpPr/>
          <p:nvPr/>
        </p:nvSpPr>
        <p:spPr>
          <a:xfrm>
            <a:off x="822829" y="3423527"/>
            <a:ext cx="4053971" cy="944262"/>
          </a:xfrm>
          <a:prstGeom prst="roundRect">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Rectangle 13"/>
          <p:cNvSpPr/>
          <p:nvPr/>
        </p:nvSpPr>
        <p:spPr>
          <a:xfrm>
            <a:off x="2907822" y="4576101"/>
            <a:ext cx="2234651" cy="276999"/>
          </a:xfrm>
          <a:prstGeom prst="rect">
            <a:avLst/>
          </a:prstGeom>
        </p:spPr>
        <p:txBody>
          <a:bodyPr wrap="none">
            <a:spAutoFit/>
          </a:bodyPr>
          <a:lstStyle/>
          <a:p>
            <a:r>
              <a:rPr lang="fr-FR" sz="1200" i="1" dirty="0" err="1">
                <a:solidFill>
                  <a:schemeClr val="tx2"/>
                </a:solidFill>
              </a:rPr>
              <a:t>Formalno</a:t>
            </a:r>
            <a:r>
              <a:rPr lang="fr-FR" sz="1200" i="1" dirty="0">
                <a:solidFill>
                  <a:schemeClr val="tx2"/>
                </a:solidFill>
              </a:rPr>
              <a:t> </a:t>
            </a:r>
            <a:r>
              <a:rPr lang="fr-FR" sz="1200" i="1" dirty="0" err="1">
                <a:solidFill>
                  <a:schemeClr val="tx2"/>
                </a:solidFill>
              </a:rPr>
              <a:t>tečaj</a:t>
            </a:r>
            <a:r>
              <a:rPr lang="fr-FR" sz="1200" i="1" dirty="0">
                <a:solidFill>
                  <a:schemeClr val="tx2"/>
                </a:solidFill>
              </a:rPr>
              <a:t> </a:t>
            </a:r>
            <a:r>
              <a:rPr lang="fr-FR" sz="1200" i="1" dirty="0" err="1">
                <a:solidFill>
                  <a:schemeClr val="tx2"/>
                </a:solidFill>
              </a:rPr>
              <a:t>nema</a:t>
            </a:r>
            <a:r>
              <a:rPr lang="fr-FR" sz="1200" i="1" dirty="0">
                <a:solidFill>
                  <a:schemeClr val="tx2"/>
                </a:solidFill>
              </a:rPr>
              <a:t> </a:t>
            </a:r>
            <a:r>
              <a:rPr lang="fr-FR" sz="1200" i="1" dirty="0" err="1">
                <a:solidFill>
                  <a:schemeClr val="tx2"/>
                </a:solidFill>
              </a:rPr>
              <a:t>vrijednosti</a:t>
            </a:r>
            <a:r>
              <a:rPr lang="hr-HR" sz="1200" i="1" dirty="0">
                <a:solidFill>
                  <a:schemeClr val="tx2"/>
                </a:solidFill>
              </a:rPr>
              <a:t>!</a:t>
            </a:r>
          </a:p>
        </p:txBody>
      </p:sp>
    </p:spTree>
    <p:extLst>
      <p:ext uri="{BB962C8B-B14F-4D97-AF65-F5344CB8AC3E}">
        <p14:creationId xmlns:p14="http://schemas.microsoft.com/office/powerpoint/2010/main" val="3191716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349404" y="1173885"/>
            <a:ext cx="6033722" cy="621884"/>
          </a:xfrm>
        </p:spPr>
        <p:txBody>
          <a:bodyPr/>
          <a:lstStyle/>
          <a:p>
            <a:r>
              <a:rPr lang="hr-HR" b="1" dirty="0"/>
              <a:t>MOTIVI?</a:t>
            </a:r>
            <a:endParaRPr lang="en-GB" b="1" dirty="0"/>
          </a:p>
        </p:txBody>
      </p:sp>
    </p:spTree>
    <p:extLst>
      <p:ext uri="{BB962C8B-B14F-4D97-AF65-F5344CB8AC3E}">
        <p14:creationId xmlns:p14="http://schemas.microsoft.com/office/powerpoint/2010/main" val="2682102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Motivi obrazovanja odraslih</a:t>
            </a:r>
          </a:p>
        </p:txBody>
      </p:sp>
      <p:sp>
        <p:nvSpPr>
          <p:cNvPr id="5" name="TextBox 4"/>
          <p:cNvSpPr txBox="1"/>
          <p:nvPr/>
        </p:nvSpPr>
        <p:spPr bwMode="gray">
          <a:xfrm>
            <a:off x="4942414" y="1487341"/>
            <a:ext cx="2517730" cy="215444"/>
          </a:xfrm>
          <a:prstGeom prst="rect">
            <a:avLst/>
          </a:prstGeom>
          <a:noFill/>
        </p:spPr>
        <p:txBody>
          <a:bodyPr wrap="square" lIns="0" tIns="0" rIns="0" bIns="0" rtlCol="0">
            <a:spAutoFit/>
          </a:bodyPr>
          <a:lstStyle/>
          <a:p>
            <a:pPr algn="ctr">
              <a:spcBef>
                <a:spcPts val="1200"/>
              </a:spcBef>
            </a:pPr>
            <a:r>
              <a:rPr lang="hr-HR" sz="1400" b="1" dirty="0">
                <a:solidFill>
                  <a:schemeClr val="bg1"/>
                </a:solidFill>
                <a:latin typeface="+mj-lt"/>
              </a:rPr>
              <a:t>„Mladi”</a:t>
            </a:r>
            <a:endParaRPr lang="en-GB" sz="1400" b="1" dirty="0">
              <a:solidFill>
                <a:schemeClr val="bg1"/>
              </a:solidFill>
              <a:latin typeface="+mj-lt"/>
            </a:endParaRPr>
          </a:p>
        </p:txBody>
      </p:sp>
      <p:sp>
        <p:nvSpPr>
          <p:cNvPr id="6" name="Pentagon 3"/>
          <p:cNvSpPr/>
          <p:nvPr/>
        </p:nvSpPr>
        <p:spPr>
          <a:xfrm>
            <a:off x="3839948" y="1537103"/>
            <a:ext cx="3504483"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pl-PL" sz="1400" dirty="0"/>
              <a:t>Profesionalno napredovanje i usavršavanje</a:t>
            </a:r>
            <a:endParaRPr lang="hr-HR" sz="1400" dirty="0"/>
          </a:p>
          <a:p>
            <a:pPr algn="ctr"/>
            <a:endParaRPr lang="hr-HR" sz="1400" dirty="0"/>
          </a:p>
        </p:txBody>
      </p:sp>
      <p:sp>
        <p:nvSpPr>
          <p:cNvPr id="7" name="Pentagon 4"/>
          <p:cNvSpPr/>
          <p:nvPr/>
        </p:nvSpPr>
        <p:spPr>
          <a:xfrm>
            <a:off x="3813008" y="2179787"/>
            <a:ext cx="3504483"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t>Poboljšanje izgleda za pronalazak posla</a:t>
            </a:r>
          </a:p>
        </p:txBody>
      </p:sp>
      <p:sp>
        <p:nvSpPr>
          <p:cNvPr id="8" name="Pentagon 7"/>
          <p:cNvSpPr/>
          <p:nvPr/>
        </p:nvSpPr>
        <p:spPr>
          <a:xfrm>
            <a:off x="3793357" y="917567"/>
            <a:ext cx="3504483"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dirty="0"/>
              <a:t>Kognitivni interes</a:t>
            </a:r>
            <a:endParaRPr lang="hr-HR" sz="1400" dirty="0">
              <a:latin typeface="Calibri" panose="020F0502020204030204" pitchFamily="34" charset="0"/>
            </a:endParaRPr>
          </a:p>
          <a:p>
            <a:pPr algn="ctr"/>
            <a:endParaRPr lang="hr-HR" sz="1400" dirty="0"/>
          </a:p>
        </p:txBody>
      </p:sp>
      <p:sp>
        <p:nvSpPr>
          <p:cNvPr id="9" name="Pentagon 10"/>
          <p:cNvSpPr/>
          <p:nvPr/>
        </p:nvSpPr>
        <p:spPr>
          <a:xfrm>
            <a:off x="3813008" y="2840726"/>
            <a:ext cx="3504483" cy="35550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t>Druženje i socijalni kontakti</a:t>
            </a:r>
          </a:p>
        </p:txBody>
      </p:sp>
      <p:sp>
        <p:nvSpPr>
          <p:cNvPr id="10" name="Pentagon 11"/>
          <p:cNvSpPr/>
          <p:nvPr/>
        </p:nvSpPr>
        <p:spPr>
          <a:xfrm>
            <a:off x="3813008" y="3486218"/>
            <a:ext cx="3504483"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t>Psihosocijalna stimulacija</a:t>
            </a:r>
          </a:p>
        </p:txBody>
      </p:sp>
      <p:sp>
        <p:nvSpPr>
          <p:cNvPr id="11" name="Pentagon 18"/>
          <p:cNvSpPr/>
          <p:nvPr/>
        </p:nvSpPr>
        <p:spPr>
          <a:xfrm>
            <a:off x="3750222" y="4116130"/>
            <a:ext cx="3612244" cy="331364"/>
          </a:xfrm>
          <a:prstGeom prst="homePlat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dirty="0"/>
              <a:t>Formalni zahtjevi</a:t>
            </a:r>
            <a:endParaRPr lang="hr-HR" sz="1400" dirty="0">
              <a:latin typeface="Calibri" panose="020F0502020204030204" pitchFamily="34" charset="0"/>
            </a:endParaRPr>
          </a:p>
          <a:p>
            <a:pPr algn="ctr"/>
            <a:endParaRPr lang="hr-HR" sz="1400" dirty="0"/>
          </a:p>
        </p:txBody>
      </p:sp>
      <p:sp>
        <p:nvSpPr>
          <p:cNvPr id="12" name="Rectangle 11"/>
          <p:cNvSpPr/>
          <p:nvPr/>
        </p:nvSpPr>
        <p:spPr>
          <a:xfrm>
            <a:off x="3620455" y="898752"/>
            <a:ext cx="345804" cy="35487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a:p>
        </p:txBody>
      </p:sp>
      <p:sp>
        <p:nvSpPr>
          <p:cNvPr id="13" name="Rectangle 12"/>
          <p:cNvSpPr/>
          <p:nvPr/>
        </p:nvSpPr>
        <p:spPr>
          <a:xfrm>
            <a:off x="32138" y="1192017"/>
            <a:ext cx="3397956" cy="3065455"/>
          </a:xfrm>
          <a:prstGeom prst="rect">
            <a:avLst/>
          </a:prstGeom>
        </p:spPr>
        <p:txBody>
          <a:bodyPr wrap="square">
            <a:spAutoFit/>
          </a:bodyPr>
          <a:lstStyle/>
          <a:p>
            <a:pPr marL="180975" indent="-180975" algn="just">
              <a:lnSpc>
                <a:spcPct val="115000"/>
              </a:lnSpc>
              <a:buFont typeface="Wingdings" panose="05000000000000000000" pitchFamily="2" charset="2"/>
              <a:buChar char="§"/>
            </a:pP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Mjerni instrument: 30 čestica, </a:t>
            </a:r>
          </a:p>
          <a:p>
            <a:pPr marL="180975" indent="-180975" algn="just">
              <a:lnSpc>
                <a:spcPct val="115000"/>
              </a:lnSpc>
              <a:buFont typeface="Wingdings" panose="05000000000000000000" pitchFamily="2" charset="2"/>
              <a:buChar char="§"/>
            </a:pP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Teorijski pretpostavljene motivacijske dimenzije koje se najčešće ekstrahiraju u istraživanjima navedene tematike (</a:t>
            </a:r>
            <a:r>
              <a:rPr lang="hr-HR" sz="14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Morstain</a:t>
            </a: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hr-HR" sz="14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Smart</a:t>
            </a: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1974, </a:t>
            </a:r>
            <a:r>
              <a:rPr lang="hr-HR" sz="14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Boshier</a:t>
            </a: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1991, Kim i </a:t>
            </a:r>
            <a:r>
              <a:rPr lang="hr-HR" sz="14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Merriam</a:t>
            </a: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2004, </a:t>
            </a:r>
            <a:r>
              <a:rPr lang="hr-HR" sz="14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Kirby</a:t>
            </a: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  i suradnici 2010). </a:t>
            </a:r>
          </a:p>
          <a:p>
            <a:pPr marL="180975" indent="-180975" algn="just">
              <a:lnSpc>
                <a:spcPct val="115000"/>
              </a:lnSpc>
              <a:buFont typeface="Wingdings" panose="05000000000000000000" pitchFamily="2" charset="2"/>
              <a:buChar char="§"/>
            </a:pP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EFA: izlučeno šest motivacijskih dimenzija</a:t>
            </a:r>
          </a:p>
          <a:p>
            <a:pPr marL="180975" indent="-180975" algn="just">
              <a:lnSpc>
                <a:spcPct val="115000"/>
              </a:lnSpc>
              <a:buFont typeface="Wingdings" panose="05000000000000000000" pitchFamily="2" charset="2"/>
              <a:buChar char="§"/>
            </a:pPr>
            <a:r>
              <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rPr>
              <a:t>Parcelizacijom čestica konstruirano je šest skala kojima je mjereno šest motivacijskih dimenzija.</a:t>
            </a:r>
          </a:p>
          <a:p>
            <a:pPr indent="270510" algn="just">
              <a:lnSpc>
                <a:spcPct val="115000"/>
              </a:lnSpc>
              <a:spcAft>
                <a:spcPts val="0"/>
              </a:spcAft>
            </a:pPr>
            <a:endParaRPr lang="hr-HR"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Oval 13"/>
          <p:cNvSpPr/>
          <p:nvPr/>
        </p:nvSpPr>
        <p:spPr>
          <a:xfrm>
            <a:off x="7524840" y="782246"/>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3,58</a:t>
            </a:r>
          </a:p>
        </p:txBody>
      </p:sp>
      <p:sp>
        <p:nvSpPr>
          <p:cNvPr id="15" name="Oval 14"/>
          <p:cNvSpPr/>
          <p:nvPr/>
        </p:nvSpPr>
        <p:spPr>
          <a:xfrm>
            <a:off x="7552827" y="1396297"/>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3,33</a:t>
            </a:r>
          </a:p>
        </p:txBody>
      </p:sp>
      <p:sp>
        <p:nvSpPr>
          <p:cNvPr id="16" name="Oval 15"/>
          <p:cNvSpPr/>
          <p:nvPr/>
        </p:nvSpPr>
        <p:spPr>
          <a:xfrm>
            <a:off x="7552827" y="2010348"/>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3,29</a:t>
            </a:r>
          </a:p>
        </p:txBody>
      </p:sp>
      <p:sp>
        <p:nvSpPr>
          <p:cNvPr id="17" name="Oval 16"/>
          <p:cNvSpPr/>
          <p:nvPr/>
        </p:nvSpPr>
        <p:spPr>
          <a:xfrm>
            <a:off x="7552827" y="2641473"/>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2,91</a:t>
            </a:r>
          </a:p>
        </p:txBody>
      </p:sp>
      <p:sp>
        <p:nvSpPr>
          <p:cNvPr id="18" name="Oval 17"/>
          <p:cNvSpPr/>
          <p:nvPr/>
        </p:nvSpPr>
        <p:spPr>
          <a:xfrm>
            <a:off x="7552827" y="3295960"/>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2,71</a:t>
            </a:r>
          </a:p>
        </p:txBody>
      </p:sp>
      <p:sp>
        <p:nvSpPr>
          <p:cNvPr id="19" name="Oval 18"/>
          <p:cNvSpPr/>
          <p:nvPr/>
        </p:nvSpPr>
        <p:spPr>
          <a:xfrm>
            <a:off x="7552827" y="3950447"/>
            <a:ext cx="747852" cy="614051"/>
          </a:xfrm>
          <a:prstGeom prst="ellipse">
            <a:avLst/>
          </a:prstGeom>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500" dirty="0"/>
              <a:t>2,41</a:t>
            </a:r>
          </a:p>
        </p:txBody>
      </p:sp>
    </p:spTree>
    <p:extLst>
      <p:ext uri="{BB962C8B-B14F-4D97-AF65-F5344CB8AC3E}">
        <p14:creationId xmlns:p14="http://schemas.microsoft.com/office/powerpoint/2010/main" val="3998199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41817814"/>
              </p:ext>
            </p:extLst>
          </p:nvPr>
        </p:nvGraphicFramePr>
        <p:xfrm>
          <a:off x="282220" y="1106313"/>
          <a:ext cx="8579557" cy="2844799"/>
        </p:xfrm>
        <a:graphic>
          <a:graphicData uri="http://schemas.openxmlformats.org/drawingml/2006/table">
            <a:tbl>
              <a:tblPr firstRow="1" firstCol="1" bandRow="1">
                <a:tableStyleId>{B301B821-A1FF-4177-AEE7-76D212191A09}</a:tableStyleId>
              </a:tblPr>
              <a:tblGrid>
                <a:gridCol w="3002847">
                  <a:extLst>
                    <a:ext uri="{9D8B030D-6E8A-4147-A177-3AD203B41FA5}">
                      <a16:colId xmlns:a16="http://schemas.microsoft.com/office/drawing/2014/main" xmlns="" val="2811448539"/>
                    </a:ext>
                  </a:extLst>
                </a:gridCol>
                <a:gridCol w="1354666">
                  <a:extLst>
                    <a:ext uri="{9D8B030D-6E8A-4147-A177-3AD203B41FA5}">
                      <a16:colId xmlns:a16="http://schemas.microsoft.com/office/drawing/2014/main" xmlns="" val="4276064748"/>
                    </a:ext>
                  </a:extLst>
                </a:gridCol>
                <a:gridCol w="3051312">
                  <a:extLst>
                    <a:ext uri="{9D8B030D-6E8A-4147-A177-3AD203B41FA5}">
                      <a16:colId xmlns:a16="http://schemas.microsoft.com/office/drawing/2014/main" xmlns="" val="1625443876"/>
                    </a:ext>
                  </a:extLst>
                </a:gridCol>
                <a:gridCol w="1170732">
                  <a:extLst>
                    <a:ext uri="{9D8B030D-6E8A-4147-A177-3AD203B41FA5}">
                      <a16:colId xmlns:a16="http://schemas.microsoft.com/office/drawing/2014/main" xmlns="" val="970083444"/>
                    </a:ext>
                  </a:extLst>
                </a:gridCol>
              </a:tblGrid>
              <a:tr h="624020">
                <a:tc>
                  <a:txBody>
                    <a:bodyPr/>
                    <a:lstStyle/>
                    <a:p>
                      <a:pPr algn="ctr">
                        <a:lnSpc>
                          <a:spcPct val="115000"/>
                        </a:lnSpc>
                        <a:spcAft>
                          <a:spcPts val="0"/>
                        </a:spcAft>
                      </a:pPr>
                      <a:r>
                        <a:rPr lang="hr-HR" sz="1400" dirty="0">
                          <a:effectLst/>
                        </a:rPr>
                        <a:t> FORMALNO OBRAZOVANJE </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Prihvaćanje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NEFORMALNO OBRAZOVANJE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Prihvaćanje</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100744175"/>
                  </a:ext>
                </a:extLst>
              </a:tr>
              <a:tr h="385424">
                <a:tc>
                  <a:txBody>
                    <a:bodyPr/>
                    <a:lstStyle/>
                    <a:p>
                      <a:pPr>
                        <a:lnSpc>
                          <a:spcPct val="115000"/>
                        </a:lnSpc>
                        <a:spcAft>
                          <a:spcPts val="0"/>
                        </a:spcAft>
                      </a:pPr>
                      <a:r>
                        <a:rPr lang="hr-HR" sz="1600" b="0" dirty="0">
                          <a:solidFill>
                            <a:schemeClr val="tx2"/>
                          </a:solidFill>
                          <a:effectLst/>
                        </a:rPr>
                        <a:t>Kognitivni interes</a:t>
                      </a:r>
                      <a:endParaRPr lang="hr-HR" sz="16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3,37</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dirty="0">
                          <a:solidFill>
                            <a:schemeClr val="tx2"/>
                          </a:solidFill>
                          <a:effectLst/>
                        </a:rPr>
                        <a:t>Kognitivni interes</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3,54</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05090282"/>
                  </a:ext>
                </a:extLst>
              </a:tr>
              <a:tr h="367071">
                <a:tc>
                  <a:txBody>
                    <a:bodyPr/>
                    <a:lstStyle/>
                    <a:p>
                      <a:pPr>
                        <a:lnSpc>
                          <a:spcPct val="115000"/>
                        </a:lnSpc>
                        <a:spcAft>
                          <a:spcPts val="0"/>
                        </a:spcAft>
                      </a:pPr>
                      <a:r>
                        <a:rPr lang="hr-HR" sz="1600" b="1" dirty="0">
                          <a:solidFill>
                            <a:schemeClr val="tx2"/>
                          </a:solidFill>
                          <a:effectLst/>
                        </a:rPr>
                        <a:t>Profesionalno </a:t>
                      </a:r>
                      <a:r>
                        <a:rPr lang="hr-HR" sz="1600" b="1" dirty="0" err="1">
                          <a:solidFill>
                            <a:schemeClr val="tx2"/>
                          </a:solidFill>
                          <a:effectLst/>
                        </a:rPr>
                        <a:t>nap</a:t>
                      </a:r>
                      <a:r>
                        <a:rPr lang="hr-HR" sz="1600" b="1" dirty="0">
                          <a:solidFill>
                            <a:schemeClr val="tx2"/>
                          </a:solidFill>
                          <a:effectLst/>
                        </a:rPr>
                        <a:t>. i usavršavanje</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3,01</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b="1" dirty="0">
                          <a:solidFill>
                            <a:schemeClr val="tx2"/>
                          </a:solidFill>
                          <a:effectLst/>
                        </a:rPr>
                        <a:t>Poboljšanje izgleda za </a:t>
                      </a:r>
                      <a:r>
                        <a:rPr lang="hr-HR" sz="1600" b="1" dirty="0" err="1">
                          <a:solidFill>
                            <a:schemeClr val="tx2"/>
                          </a:solidFill>
                          <a:effectLst/>
                        </a:rPr>
                        <a:t>pron</a:t>
                      </a:r>
                      <a:r>
                        <a:rPr lang="hr-HR" sz="1600" b="1" dirty="0">
                          <a:solidFill>
                            <a:schemeClr val="tx2"/>
                          </a:solidFill>
                          <a:effectLst/>
                        </a:rPr>
                        <a:t>. posla</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3,35</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91997433"/>
                  </a:ext>
                </a:extLst>
              </a:tr>
              <a:tr h="367071">
                <a:tc>
                  <a:txBody>
                    <a:bodyPr/>
                    <a:lstStyle/>
                    <a:p>
                      <a:pPr>
                        <a:lnSpc>
                          <a:spcPct val="115000"/>
                        </a:lnSpc>
                        <a:spcAft>
                          <a:spcPts val="0"/>
                        </a:spcAft>
                      </a:pPr>
                      <a:r>
                        <a:rPr lang="hr-HR" sz="1600" b="0" dirty="0">
                          <a:solidFill>
                            <a:schemeClr val="tx2"/>
                          </a:solidFill>
                          <a:effectLst/>
                        </a:rPr>
                        <a:t>Poboljšanje izgleda za </a:t>
                      </a:r>
                      <a:r>
                        <a:rPr lang="hr-HR" sz="1600" b="0" dirty="0" err="1">
                          <a:solidFill>
                            <a:schemeClr val="tx2"/>
                          </a:solidFill>
                          <a:effectLst/>
                        </a:rPr>
                        <a:t>pron</a:t>
                      </a:r>
                      <a:r>
                        <a:rPr lang="hr-HR" sz="1600" b="0" dirty="0">
                          <a:solidFill>
                            <a:schemeClr val="tx2"/>
                          </a:solidFill>
                          <a:effectLst/>
                        </a:rPr>
                        <a:t>. posla</a:t>
                      </a:r>
                      <a:endParaRPr lang="hr-HR" sz="16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2,63</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dirty="0">
                          <a:solidFill>
                            <a:schemeClr val="tx2"/>
                          </a:solidFill>
                          <a:effectLst/>
                        </a:rPr>
                        <a:t>Profesionalno </a:t>
                      </a:r>
                      <a:r>
                        <a:rPr lang="hr-HR" sz="1600" dirty="0" err="1">
                          <a:solidFill>
                            <a:schemeClr val="tx2"/>
                          </a:solidFill>
                          <a:effectLst/>
                        </a:rPr>
                        <a:t>nap</a:t>
                      </a:r>
                      <a:r>
                        <a:rPr lang="hr-HR" sz="1600" dirty="0">
                          <a:solidFill>
                            <a:schemeClr val="tx2"/>
                          </a:solidFill>
                          <a:effectLst/>
                        </a:rPr>
                        <a:t>. i usavršavanje</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3,34</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21353833"/>
                  </a:ext>
                </a:extLst>
              </a:tr>
              <a:tr h="367071">
                <a:tc>
                  <a:txBody>
                    <a:bodyPr/>
                    <a:lstStyle/>
                    <a:p>
                      <a:pPr>
                        <a:lnSpc>
                          <a:spcPct val="115000"/>
                        </a:lnSpc>
                        <a:spcAft>
                          <a:spcPts val="0"/>
                        </a:spcAft>
                      </a:pPr>
                      <a:r>
                        <a:rPr lang="hr-HR" sz="1600" b="1" dirty="0">
                          <a:solidFill>
                            <a:schemeClr val="tx2"/>
                          </a:solidFill>
                          <a:effectLst/>
                        </a:rPr>
                        <a:t>Formalni zahtjevi</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2,48</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dirty="0">
                          <a:solidFill>
                            <a:schemeClr val="tx2"/>
                          </a:solidFill>
                          <a:effectLst/>
                        </a:rPr>
                        <a:t>Socijalni kontakti</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3,0</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54620633"/>
                  </a:ext>
                </a:extLst>
              </a:tr>
              <a:tr h="367071">
                <a:tc>
                  <a:txBody>
                    <a:bodyPr/>
                    <a:lstStyle/>
                    <a:p>
                      <a:pPr>
                        <a:lnSpc>
                          <a:spcPct val="115000"/>
                        </a:lnSpc>
                        <a:spcAft>
                          <a:spcPts val="0"/>
                        </a:spcAft>
                      </a:pPr>
                      <a:r>
                        <a:rPr lang="hr-HR" sz="1600" b="0" dirty="0">
                          <a:solidFill>
                            <a:schemeClr val="tx2"/>
                          </a:solidFill>
                          <a:effectLst/>
                        </a:rPr>
                        <a:t>Socijalni kontakti</a:t>
                      </a:r>
                      <a:endParaRPr lang="hr-HR" sz="16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2,45</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a:solidFill>
                            <a:schemeClr val="tx2"/>
                          </a:solidFill>
                          <a:effectLst/>
                        </a:rPr>
                        <a:t>Psihosocijalna stimulacija</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2,67</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555567516"/>
                  </a:ext>
                </a:extLst>
              </a:tr>
              <a:tr h="367071">
                <a:tc>
                  <a:txBody>
                    <a:bodyPr/>
                    <a:lstStyle/>
                    <a:p>
                      <a:pPr>
                        <a:lnSpc>
                          <a:spcPct val="115000"/>
                        </a:lnSpc>
                        <a:spcAft>
                          <a:spcPts val="0"/>
                        </a:spcAft>
                      </a:pPr>
                      <a:r>
                        <a:rPr lang="hr-HR" sz="1600" b="0" dirty="0">
                          <a:solidFill>
                            <a:schemeClr val="tx2"/>
                          </a:solidFill>
                          <a:effectLst/>
                        </a:rPr>
                        <a:t>Psihosocijalna stimulacija</a:t>
                      </a:r>
                      <a:endParaRPr lang="hr-HR" sz="1600" b="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2,44</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hr-HR" sz="1600">
                          <a:solidFill>
                            <a:schemeClr val="tx2"/>
                          </a:solidFill>
                          <a:effectLst/>
                        </a:rPr>
                        <a:t>Formalni zahtjevi</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2,41</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928921278"/>
                  </a:ext>
                </a:extLst>
              </a:tr>
            </a:tbl>
          </a:graphicData>
        </a:graphic>
      </p:graphicFrame>
      <p:sp>
        <p:nvSpPr>
          <p:cNvPr id="4"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Motivi obrazovanja odraslih</a:t>
            </a:r>
          </a:p>
        </p:txBody>
      </p:sp>
    </p:spTree>
    <p:extLst>
      <p:ext uri="{BB962C8B-B14F-4D97-AF65-F5344CB8AC3E}">
        <p14:creationId xmlns:p14="http://schemas.microsoft.com/office/powerpoint/2010/main" val="1646338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7154" y="78593"/>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Motivi obrazovanja odraslih</a:t>
            </a:r>
          </a:p>
        </p:txBody>
      </p:sp>
      <p:sp>
        <p:nvSpPr>
          <p:cNvPr id="3" name="Pentagon 39"/>
          <p:cNvSpPr/>
          <p:nvPr/>
        </p:nvSpPr>
        <p:spPr>
          <a:xfrm>
            <a:off x="863283" y="759672"/>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Kognitivni interesi</a:t>
            </a:r>
            <a:endParaRPr lang="hr-HR" sz="1400" b="1" dirty="0">
              <a:latin typeface="Calibri" panose="020F0502020204030204" pitchFamily="34" charset="0"/>
            </a:endParaRPr>
          </a:p>
          <a:p>
            <a:pPr algn="ctr"/>
            <a:endParaRPr lang="hr-HR" sz="1400" b="1" dirty="0"/>
          </a:p>
        </p:txBody>
      </p:sp>
      <p:grpSp>
        <p:nvGrpSpPr>
          <p:cNvPr id="6" name="Group 5"/>
          <p:cNvGrpSpPr/>
          <p:nvPr/>
        </p:nvGrpSpPr>
        <p:grpSpPr>
          <a:xfrm>
            <a:off x="3238432" y="616184"/>
            <a:ext cx="258906" cy="618339"/>
            <a:chOff x="5507612" y="172770"/>
            <a:chExt cx="258906" cy="618339"/>
          </a:xfrm>
        </p:grpSpPr>
        <p:cxnSp>
          <p:nvCxnSpPr>
            <p:cNvPr id="4" name="Straight Connector 3"/>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3756243" y="703193"/>
            <a:ext cx="2991556" cy="430887"/>
          </a:xfrm>
          <a:prstGeom prst="rect">
            <a:avLst/>
          </a:prstGeom>
        </p:spPr>
        <p:txBody>
          <a:bodyPr vert="horz" wrap="square" lIns="0" tIns="0" rIns="0" bIns="0" rtlCol="0">
            <a:spAutoFit/>
          </a:bodyPr>
          <a:lstStyle/>
          <a:p>
            <a:pPr marL="4763"/>
            <a:r>
              <a:rPr lang="hr-HR" sz="1400" dirty="0">
                <a:solidFill>
                  <a:schemeClr val="tx2"/>
                </a:solidFill>
              </a:rPr>
              <a:t>Žene</a:t>
            </a:r>
          </a:p>
          <a:p>
            <a:pPr marL="4763"/>
            <a:r>
              <a:rPr lang="hr-HR" sz="1400" dirty="0">
                <a:solidFill>
                  <a:schemeClr val="tx2"/>
                </a:solidFill>
              </a:rPr>
              <a:t>Najmlađa dob (25-30 godina)</a:t>
            </a:r>
          </a:p>
        </p:txBody>
      </p:sp>
      <p:grpSp>
        <p:nvGrpSpPr>
          <p:cNvPr id="18" name="Group 17"/>
          <p:cNvGrpSpPr/>
          <p:nvPr/>
        </p:nvGrpSpPr>
        <p:grpSpPr>
          <a:xfrm>
            <a:off x="863283" y="1392369"/>
            <a:ext cx="2634055" cy="618339"/>
            <a:chOff x="942305" y="1746504"/>
            <a:chExt cx="2634055" cy="618339"/>
          </a:xfrm>
        </p:grpSpPr>
        <p:sp>
          <p:nvSpPr>
            <p:cNvPr id="10" name="Pentagon 39"/>
            <p:cNvSpPr/>
            <p:nvPr/>
          </p:nvSpPr>
          <p:spPr>
            <a:xfrm>
              <a:off x="942305" y="1889992"/>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Psihosocijalna stimulacija</a:t>
              </a:r>
              <a:endParaRPr lang="hr-HR" sz="1400" b="1" dirty="0">
                <a:latin typeface="Calibri" panose="020F0502020204030204" pitchFamily="34" charset="0"/>
              </a:endParaRPr>
            </a:p>
            <a:p>
              <a:pPr algn="ctr"/>
              <a:endParaRPr lang="hr-HR" sz="1400" b="1" dirty="0"/>
            </a:p>
          </p:txBody>
        </p:sp>
        <p:grpSp>
          <p:nvGrpSpPr>
            <p:cNvPr id="11" name="Group 10"/>
            <p:cNvGrpSpPr/>
            <p:nvPr/>
          </p:nvGrpSpPr>
          <p:grpSpPr>
            <a:xfrm>
              <a:off x="3317454" y="1746504"/>
              <a:ext cx="258906" cy="618339"/>
              <a:chOff x="5507612" y="172770"/>
              <a:chExt cx="258906" cy="618339"/>
            </a:xfrm>
          </p:grpSpPr>
          <p:cxnSp>
            <p:nvCxnSpPr>
              <p:cNvPr id="12" name="Straight Connector 11"/>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grpSp>
        <p:nvGrpSpPr>
          <p:cNvPr id="19" name="Group 18"/>
          <p:cNvGrpSpPr/>
          <p:nvPr/>
        </p:nvGrpSpPr>
        <p:grpSpPr>
          <a:xfrm>
            <a:off x="863283" y="2087166"/>
            <a:ext cx="2634055" cy="618339"/>
            <a:chOff x="942305" y="1746504"/>
            <a:chExt cx="2634055" cy="618339"/>
          </a:xfrm>
        </p:grpSpPr>
        <p:sp>
          <p:nvSpPr>
            <p:cNvPr id="20" name="Pentagon 39"/>
            <p:cNvSpPr/>
            <p:nvPr/>
          </p:nvSpPr>
          <p:spPr>
            <a:xfrm>
              <a:off x="942305" y="1889992"/>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Socijalni kontakti</a:t>
              </a:r>
              <a:endParaRPr lang="hr-HR" sz="1400" b="1" dirty="0">
                <a:latin typeface="Calibri" panose="020F0502020204030204" pitchFamily="34" charset="0"/>
              </a:endParaRPr>
            </a:p>
            <a:p>
              <a:pPr algn="ctr"/>
              <a:endParaRPr lang="hr-HR" sz="1400" b="1" dirty="0"/>
            </a:p>
          </p:txBody>
        </p:sp>
        <p:grpSp>
          <p:nvGrpSpPr>
            <p:cNvPr id="21" name="Group 20"/>
            <p:cNvGrpSpPr/>
            <p:nvPr/>
          </p:nvGrpSpPr>
          <p:grpSpPr>
            <a:xfrm>
              <a:off x="3317454" y="1746504"/>
              <a:ext cx="258906" cy="618339"/>
              <a:chOff x="5507612" y="172770"/>
              <a:chExt cx="258906" cy="618339"/>
            </a:xfrm>
          </p:grpSpPr>
          <p:cxnSp>
            <p:nvCxnSpPr>
              <p:cNvPr id="22" name="Straight Connector 21"/>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sp>
        <p:nvSpPr>
          <p:cNvPr id="24" name="Pentagon 39"/>
          <p:cNvSpPr/>
          <p:nvPr/>
        </p:nvSpPr>
        <p:spPr>
          <a:xfrm>
            <a:off x="863282" y="2924187"/>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Pronalazak posla</a:t>
            </a:r>
            <a:endParaRPr lang="hr-HR" sz="1400" b="1" dirty="0">
              <a:latin typeface="Calibri" panose="020F0502020204030204" pitchFamily="34" charset="0"/>
            </a:endParaRPr>
          </a:p>
          <a:p>
            <a:pPr algn="ctr"/>
            <a:endParaRPr lang="hr-HR" sz="1400" b="1" dirty="0"/>
          </a:p>
        </p:txBody>
      </p:sp>
      <p:grpSp>
        <p:nvGrpSpPr>
          <p:cNvPr id="25" name="Group 24"/>
          <p:cNvGrpSpPr/>
          <p:nvPr/>
        </p:nvGrpSpPr>
        <p:grpSpPr>
          <a:xfrm>
            <a:off x="3238431" y="2780699"/>
            <a:ext cx="258906" cy="618339"/>
            <a:chOff x="5507612" y="172770"/>
            <a:chExt cx="258906" cy="618339"/>
          </a:xfrm>
        </p:grpSpPr>
        <p:cxnSp>
          <p:nvCxnSpPr>
            <p:cNvPr id="26" name="Straight Connector 25"/>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863282" y="3556884"/>
            <a:ext cx="2634055" cy="618339"/>
            <a:chOff x="942305" y="1746504"/>
            <a:chExt cx="2634055" cy="618339"/>
          </a:xfrm>
        </p:grpSpPr>
        <p:sp>
          <p:nvSpPr>
            <p:cNvPr id="29" name="Pentagon 39"/>
            <p:cNvSpPr/>
            <p:nvPr/>
          </p:nvSpPr>
          <p:spPr>
            <a:xfrm>
              <a:off x="942305" y="1889992"/>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Profesionalno napredovanje </a:t>
              </a:r>
              <a:endParaRPr lang="hr-HR" sz="1400" b="1" dirty="0">
                <a:latin typeface="Calibri" panose="020F0502020204030204" pitchFamily="34" charset="0"/>
              </a:endParaRPr>
            </a:p>
            <a:p>
              <a:pPr algn="ctr"/>
              <a:endParaRPr lang="hr-HR" sz="1400" b="1" dirty="0"/>
            </a:p>
          </p:txBody>
        </p:sp>
        <p:grpSp>
          <p:nvGrpSpPr>
            <p:cNvPr id="30" name="Group 29"/>
            <p:cNvGrpSpPr/>
            <p:nvPr/>
          </p:nvGrpSpPr>
          <p:grpSpPr>
            <a:xfrm>
              <a:off x="3317454" y="1746504"/>
              <a:ext cx="258906" cy="618339"/>
              <a:chOff x="5507612" y="172770"/>
              <a:chExt cx="258906" cy="618339"/>
            </a:xfrm>
          </p:grpSpPr>
          <p:cxnSp>
            <p:nvCxnSpPr>
              <p:cNvPr id="31" name="Straight Connector 30"/>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grpSp>
        <p:nvGrpSpPr>
          <p:cNvPr id="33" name="Group 32"/>
          <p:cNvGrpSpPr/>
          <p:nvPr/>
        </p:nvGrpSpPr>
        <p:grpSpPr>
          <a:xfrm>
            <a:off x="863282" y="4251681"/>
            <a:ext cx="2634055" cy="618339"/>
            <a:chOff x="942305" y="1746504"/>
            <a:chExt cx="2634055" cy="618339"/>
          </a:xfrm>
        </p:grpSpPr>
        <p:sp>
          <p:nvSpPr>
            <p:cNvPr id="34" name="Pentagon 39"/>
            <p:cNvSpPr/>
            <p:nvPr/>
          </p:nvSpPr>
          <p:spPr>
            <a:xfrm>
              <a:off x="942305" y="1889992"/>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Formalni zahtjevi</a:t>
              </a:r>
              <a:endParaRPr lang="hr-HR" sz="1400" b="1" dirty="0">
                <a:latin typeface="Calibri" panose="020F0502020204030204" pitchFamily="34" charset="0"/>
              </a:endParaRPr>
            </a:p>
            <a:p>
              <a:pPr algn="ctr"/>
              <a:endParaRPr lang="hr-HR" sz="1400" b="1" dirty="0"/>
            </a:p>
          </p:txBody>
        </p:sp>
        <p:grpSp>
          <p:nvGrpSpPr>
            <p:cNvPr id="35" name="Group 34"/>
            <p:cNvGrpSpPr/>
            <p:nvPr/>
          </p:nvGrpSpPr>
          <p:grpSpPr>
            <a:xfrm>
              <a:off x="3317454" y="1746504"/>
              <a:ext cx="258906" cy="618339"/>
              <a:chOff x="5507612" y="172770"/>
              <a:chExt cx="258906" cy="618339"/>
            </a:xfrm>
          </p:grpSpPr>
          <p:cxnSp>
            <p:nvCxnSpPr>
              <p:cNvPr id="36" name="Straight Connector 35"/>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sp>
        <p:nvSpPr>
          <p:cNvPr id="39" name="TextBox 38"/>
          <p:cNvSpPr txBox="1"/>
          <p:nvPr/>
        </p:nvSpPr>
        <p:spPr>
          <a:xfrm>
            <a:off x="3756243" y="1270651"/>
            <a:ext cx="5037802" cy="861774"/>
          </a:xfrm>
          <a:prstGeom prst="rect">
            <a:avLst/>
          </a:prstGeom>
        </p:spPr>
        <p:txBody>
          <a:bodyPr vert="horz" wrap="square" lIns="0" tIns="0" rIns="0" bIns="0" rtlCol="0">
            <a:spAutoFit/>
          </a:bodyPr>
          <a:lstStyle/>
          <a:p>
            <a:pPr marL="4763"/>
            <a:r>
              <a:rPr lang="hr-HR" sz="1400" dirty="0">
                <a:solidFill>
                  <a:schemeClr val="tx2"/>
                </a:solidFill>
              </a:rPr>
              <a:t>Najmlađa dob (25-30 godina)</a:t>
            </a:r>
          </a:p>
          <a:p>
            <a:pPr marL="4763"/>
            <a:r>
              <a:rPr lang="hr-HR" sz="1400" dirty="0">
                <a:solidFill>
                  <a:schemeClr val="tx2"/>
                </a:solidFill>
              </a:rPr>
              <a:t>Završena OŠ / 2-3 g. strukovni program SŠ</a:t>
            </a:r>
          </a:p>
          <a:p>
            <a:pPr marL="4763"/>
            <a:r>
              <a:rPr lang="hr-HR" sz="1400" dirty="0">
                <a:solidFill>
                  <a:schemeClr val="tx2"/>
                </a:solidFill>
              </a:rPr>
              <a:t>Nezaposleni, umirovljenici</a:t>
            </a:r>
          </a:p>
          <a:p>
            <a:pPr marL="4763"/>
            <a:r>
              <a:rPr lang="hr-HR" sz="1400" dirty="0">
                <a:solidFill>
                  <a:schemeClr val="tx2"/>
                </a:solidFill>
              </a:rPr>
              <a:t>Niži socioekonomski status</a:t>
            </a:r>
          </a:p>
        </p:txBody>
      </p:sp>
      <p:sp>
        <p:nvSpPr>
          <p:cNvPr id="41" name="TextBox 40"/>
          <p:cNvSpPr txBox="1"/>
          <p:nvPr/>
        </p:nvSpPr>
        <p:spPr>
          <a:xfrm>
            <a:off x="3756243" y="2283045"/>
            <a:ext cx="3570246" cy="430887"/>
          </a:xfrm>
          <a:prstGeom prst="rect">
            <a:avLst/>
          </a:prstGeom>
        </p:spPr>
        <p:txBody>
          <a:bodyPr vert="horz" wrap="square" lIns="0" tIns="0" rIns="0" bIns="0" rtlCol="0">
            <a:spAutoFit/>
          </a:bodyPr>
          <a:lstStyle/>
          <a:p>
            <a:pPr marL="4763"/>
            <a:r>
              <a:rPr lang="hr-HR" sz="1400" dirty="0">
                <a:solidFill>
                  <a:schemeClr val="tx2"/>
                </a:solidFill>
              </a:rPr>
              <a:t>Manje raširen motiv u dobnoj grupi 41- 50  Umirovljenici </a:t>
            </a:r>
          </a:p>
        </p:txBody>
      </p:sp>
      <p:sp>
        <p:nvSpPr>
          <p:cNvPr id="43" name="TextBox 42"/>
          <p:cNvSpPr txBox="1"/>
          <p:nvPr/>
        </p:nvSpPr>
        <p:spPr>
          <a:xfrm>
            <a:off x="3756242" y="2874424"/>
            <a:ext cx="5037802" cy="430887"/>
          </a:xfrm>
          <a:prstGeom prst="rect">
            <a:avLst/>
          </a:prstGeom>
        </p:spPr>
        <p:txBody>
          <a:bodyPr vert="horz" wrap="square" lIns="0" tIns="0" rIns="0" bIns="0" rtlCol="0">
            <a:spAutoFit/>
          </a:bodyPr>
          <a:lstStyle/>
          <a:p>
            <a:pPr>
              <a:spcAft>
                <a:spcPts val="0"/>
              </a:spcAft>
            </a:pPr>
            <a:r>
              <a:rPr lang="hr-HR" sz="1400" dirty="0">
                <a:solidFill>
                  <a:schemeClr val="tx2"/>
                </a:solidFill>
              </a:rPr>
              <a:t>Srednja i starija dob (41-65)</a:t>
            </a:r>
          </a:p>
          <a:p>
            <a:pPr>
              <a:spcAft>
                <a:spcPts val="0"/>
              </a:spcAft>
            </a:pPr>
            <a:r>
              <a:rPr lang="hr-HR" sz="1400" dirty="0">
                <a:solidFill>
                  <a:schemeClr val="tx2"/>
                </a:solidFill>
              </a:rPr>
              <a:t>Manje raširen motiv među zaposlenima na nepuno radno vrijeme</a:t>
            </a:r>
            <a:endParaRPr lang="hr-HR" sz="14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Box 43"/>
          <p:cNvSpPr txBox="1"/>
          <p:nvPr/>
        </p:nvSpPr>
        <p:spPr>
          <a:xfrm>
            <a:off x="3756242" y="3609754"/>
            <a:ext cx="4292736" cy="430887"/>
          </a:xfrm>
          <a:prstGeom prst="rect">
            <a:avLst/>
          </a:prstGeom>
        </p:spPr>
        <p:txBody>
          <a:bodyPr vert="horz" wrap="square" lIns="0" tIns="0" rIns="0" bIns="0" rtlCol="0">
            <a:spAutoFit/>
          </a:bodyPr>
          <a:lstStyle/>
          <a:p>
            <a:pPr marL="4763"/>
            <a:r>
              <a:rPr lang="hr-HR" sz="1400" dirty="0">
                <a:solidFill>
                  <a:schemeClr val="tx2"/>
                </a:solidFill>
              </a:rPr>
              <a:t>Zaposleni (puno ili nepuno radno vrijeme) </a:t>
            </a:r>
          </a:p>
          <a:p>
            <a:pPr marL="4763"/>
            <a:r>
              <a:rPr lang="hr-HR" sz="1400" dirty="0">
                <a:solidFill>
                  <a:schemeClr val="tx2"/>
                </a:solidFill>
              </a:rPr>
              <a:t>Viši-srednji i viši socioekonomski status</a:t>
            </a:r>
            <a:endParaRPr lang="hr-HR" sz="20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Box 45"/>
          <p:cNvSpPr txBox="1"/>
          <p:nvPr/>
        </p:nvSpPr>
        <p:spPr>
          <a:xfrm>
            <a:off x="3756242" y="4235349"/>
            <a:ext cx="4699136" cy="1384995"/>
          </a:xfrm>
          <a:prstGeom prst="rect">
            <a:avLst/>
          </a:prstGeom>
        </p:spPr>
        <p:txBody>
          <a:bodyPr vert="horz" wrap="square" lIns="0" tIns="0" rIns="0" bIns="0" rtlCol="0">
            <a:spAutoFit/>
          </a:bodyPr>
          <a:lstStyle/>
          <a:p>
            <a:pPr marL="4763"/>
            <a:r>
              <a:rPr lang="hr-HR" sz="1400" dirty="0">
                <a:solidFill>
                  <a:schemeClr val="tx2"/>
                </a:solidFill>
              </a:rPr>
              <a:t>Najmlađa dob (25-30 godina)</a:t>
            </a:r>
          </a:p>
          <a:p>
            <a:pPr marL="4763"/>
            <a:r>
              <a:rPr lang="hr-HR" sz="1400" dirty="0">
                <a:solidFill>
                  <a:schemeClr val="tx2"/>
                </a:solidFill>
              </a:rPr>
              <a:t>Završena OŠ / 2-3 g. strukovni program SŠ</a:t>
            </a:r>
          </a:p>
          <a:p>
            <a:pPr marL="4763"/>
            <a:r>
              <a:rPr lang="hr-HR" sz="1400" dirty="0">
                <a:solidFill>
                  <a:schemeClr val="tx2"/>
                </a:solidFill>
              </a:rPr>
              <a:t>Niži socioekonomski status</a:t>
            </a:r>
          </a:p>
          <a:p>
            <a:pPr marL="4763"/>
            <a:endParaRPr lang="hr-HR" sz="20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4763"/>
            <a:endParaRPr lang="hr-HR" sz="1400" dirty="0">
              <a:solidFill>
                <a:schemeClr val="tx2"/>
              </a:solidFill>
            </a:endParaRPr>
          </a:p>
          <a:p>
            <a:pPr marL="4763"/>
            <a:endParaRPr lang="hr-HR" sz="1400" dirty="0">
              <a:solidFill>
                <a:schemeClr val="tx2"/>
              </a:solidFill>
            </a:endParaRPr>
          </a:p>
        </p:txBody>
      </p:sp>
    </p:spTree>
    <p:extLst>
      <p:ext uri="{BB962C8B-B14F-4D97-AF65-F5344CB8AC3E}">
        <p14:creationId xmlns:p14="http://schemas.microsoft.com/office/powerpoint/2010/main" val="3944262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7154" y="78593"/>
            <a:ext cx="655799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Očekivanja od konkretnih obrazovnih programa</a:t>
            </a:r>
          </a:p>
        </p:txBody>
      </p:sp>
      <p:sp>
        <p:nvSpPr>
          <p:cNvPr id="38" name="Pentagon 3"/>
          <p:cNvSpPr/>
          <p:nvPr/>
        </p:nvSpPr>
        <p:spPr>
          <a:xfrm>
            <a:off x="131670" y="1438249"/>
            <a:ext cx="3504483"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pl-PL" sz="1400" dirty="0"/>
              <a:t>Profesionalno napredovanje i usavršavanje</a:t>
            </a:r>
            <a:endParaRPr lang="hr-HR" sz="1400" dirty="0"/>
          </a:p>
          <a:p>
            <a:pPr algn="ctr"/>
            <a:endParaRPr lang="hr-HR" sz="1400" dirty="0"/>
          </a:p>
        </p:txBody>
      </p:sp>
      <p:sp>
        <p:nvSpPr>
          <p:cNvPr id="40" name="Pentagon 4"/>
          <p:cNvSpPr/>
          <p:nvPr/>
        </p:nvSpPr>
        <p:spPr>
          <a:xfrm>
            <a:off x="131669" y="1903677"/>
            <a:ext cx="3504483"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t>Poboljšanje izgleda za pronalazak posla</a:t>
            </a:r>
          </a:p>
        </p:txBody>
      </p:sp>
      <p:sp>
        <p:nvSpPr>
          <p:cNvPr id="42" name="Pentagon 7"/>
          <p:cNvSpPr/>
          <p:nvPr/>
        </p:nvSpPr>
        <p:spPr>
          <a:xfrm>
            <a:off x="131670" y="972821"/>
            <a:ext cx="3504483"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dirty="0"/>
              <a:t>Kognitivni interes</a:t>
            </a:r>
            <a:endParaRPr lang="hr-HR" sz="1400" dirty="0">
              <a:latin typeface="Calibri" panose="020F0502020204030204" pitchFamily="34" charset="0"/>
            </a:endParaRPr>
          </a:p>
          <a:p>
            <a:pPr algn="ctr"/>
            <a:endParaRPr lang="hr-HR" sz="1400" dirty="0"/>
          </a:p>
        </p:txBody>
      </p:sp>
      <p:sp>
        <p:nvSpPr>
          <p:cNvPr id="7" name="Rectangle 6"/>
          <p:cNvSpPr/>
          <p:nvPr/>
        </p:nvSpPr>
        <p:spPr>
          <a:xfrm>
            <a:off x="4076700" y="1064188"/>
            <a:ext cx="4438650" cy="729430"/>
          </a:xfrm>
          <a:prstGeom prst="rect">
            <a:avLst/>
          </a:prstGeom>
        </p:spPr>
        <p:txBody>
          <a:bodyPr wrap="square">
            <a:spAutoFit/>
          </a:bodyPr>
          <a:lstStyle/>
          <a:p>
            <a:pPr algn="ctr">
              <a:lnSpc>
                <a:spcPct val="115000"/>
              </a:lnSpc>
              <a:spcAft>
                <a:spcPts val="0"/>
              </a:spcAft>
            </a:pPr>
            <a:r>
              <a:rPr lang="hr-HR" b="1" i="1" dirty="0">
                <a:latin typeface="Calibri" panose="020F0502020204030204" pitchFamily="34" charset="0"/>
                <a:ea typeface="Calibri" panose="020F0502020204030204" pitchFamily="34" charset="0"/>
                <a:cs typeface="Times New Roman" panose="02020603050405020304" pitchFamily="18" charset="0"/>
              </a:rPr>
              <a:t>Usvajanje konkretnog znanja – znanja koje se može primijeniti u nekoj praksi</a:t>
            </a:r>
            <a:r>
              <a:rPr lang="hr-HR" b="1" dirty="0">
                <a:latin typeface="Calibri" panose="020F0502020204030204" pitchFamily="34" charset="0"/>
                <a:ea typeface="Calibri" panose="020F0502020204030204" pitchFamily="34" charset="0"/>
                <a:cs typeface="Times New Roman" panose="02020603050405020304" pitchFamily="18" charset="0"/>
              </a:rPr>
              <a:t>!</a:t>
            </a:r>
            <a:endParaRPr lang="hr-H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Speech Bubble: Oval 13"/>
          <p:cNvSpPr/>
          <p:nvPr/>
        </p:nvSpPr>
        <p:spPr>
          <a:xfrm>
            <a:off x="6781800" y="1975742"/>
            <a:ext cx="2114549" cy="776983"/>
          </a:xfrm>
          <a:prstGeom prst="wedgeEllipseCallout">
            <a:avLst>
              <a:gd name="adj1" fmla="val -42409"/>
              <a:gd name="adj2" fmla="val -698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200" i="1" dirty="0">
              <a:solidFill>
                <a:srgbClr val="323E4F"/>
              </a:solidFill>
              <a:latin typeface="Calibri" panose="020F0502020204030204" pitchFamily="34" charset="0"/>
              <a:ea typeface="Yu Mincho"/>
              <a:cs typeface="MS Sans Serif"/>
            </a:endParaRPr>
          </a:p>
          <a:p>
            <a:pPr algn="ctr"/>
            <a:r>
              <a:rPr lang="hr-HR" sz="900" i="1" dirty="0">
                <a:solidFill>
                  <a:schemeClr val="bg1"/>
                </a:solidFill>
                <a:latin typeface="Calibri" panose="020F0502020204030204" pitchFamily="34" charset="0"/>
                <a:ea typeface="Yu Mincho"/>
                <a:cs typeface="MS Sans Serif"/>
              </a:rPr>
              <a:t>Očekivala sam da ću naučiti stvari koje ću moći primjenjivati na poslu i mogu reći da stvarno jesam</a:t>
            </a:r>
            <a:r>
              <a:rPr lang="hr-HR" sz="1000" i="1" dirty="0">
                <a:solidFill>
                  <a:srgbClr val="323E4F"/>
                </a:solidFill>
                <a:latin typeface="Calibri" panose="020F0502020204030204" pitchFamily="34" charset="0"/>
                <a:ea typeface="Yu Mincho"/>
                <a:cs typeface="MS Sans Serif"/>
              </a:rPr>
              <a:t>.</a:t>
            </a:r>
            <a:endParaRPr lang="hr-HR" sz="1000" dirty="0">
              <a:latin typeface="Arial" panose="020B0604020202020204" pitchFamily="34" charset="0"/>
              <a:ea typeface="Times New Roman" panose="02020603050405020304" pitchFamily="18" charset="0"/>
              <a:cs typeface="Times New Roman" panose="02020603050405020304" pitchFamily="18" charset="0"/>
            </a:endParaRPr>
          </a:p>
          <a:p>
            <a:pPr algn="ctr"/>
            <a:endParaRPr lang="hr-HR" dirty="0"/>
          </a:p>
        </p:txBody>
      </p:sp>
      <p:sp>
        <p:nvSpPr>
          <p:cNvPr id="45" name="Speech Bubble: Oval 44"/>
          <p:cNvSpPr/>
          <p:nvPr/>
        </p:nvSpPr>
        <p:spPr>
          <a:xfrm>
            <a:off x="4076701" y="1975742"/>
            <a:ext cx="2257424" cy="624583"/>
          </a:xfrm>
          <a:prstGeom prst="wedgeEllipseCallout">
            <a:avLst>
              <a:gd name="adj1" fmla="val 40868"/>
              <a:gd name="adj2" fmla="val -7728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900" i="1" dirty="0">
                <a:solidFill>
                  <a:schemeClr val="bg1"/>
                </a:solidFill>
                <a:latin typeface="Calibri" panose="020F0502020204030204" pitchFamily="34" charset="0"/>
                <a:ea typeface="Yu Mincho"/>
                <a:cs typeface="MS Sans Serif"/>
              </a:rPr>
              <a:t>Moja očekivanja su bila da ja mogu složiti svoju stranicu, da napišem blog, </a:t>
            </a:r>
            <a:endParaRPr lang="hr-HR" sz="900" dirty="0">
              <a:solidFill>
                <a:schemeClr val="bg1"/>
              </a:solidFill>
            </a:endParaRPr>
          </a:p>
        </p:txBody>
      </p:sp>
      <p:sp>
        <p:nvSpPr>
          <p:cNvPr id="48" name="TextBox 47"/>
          <p:cNvSpPr txBox="1"/>
          <p:nvPr/>
        </p:nvSpPr>
        <p:spPr>
          <a:xfrm>
            <a:off x="5057775" y="635682"/>
            <a:ext cx="2628900" cy="338554"/>
          </a:xfrm>
          <a:prstGeom prst="rect">
            <a:avLst/>
          </a:prstGeom>
        </p:spPr>
        <p:txBody>
          <a:bodyPr vert="horz" wrap="square" lIns="0" tIns="0" rIns="0" bIns="0" rtlCol="0">
            <a:spAutoFit/>
          </a:bodyPr>
          <a:lstStyle/>
          <a:p>
            <a:pPr marL="4763" algn="ctr"/>
            <a:r>
              <a:rPr lang="hr-HR" sz="2200" b="1" dirty="0">
                <a:solidFill>
                  <a:schemeClr val="accent1"/>
                </a:solidFill>
              </a:rPr>
              <a:t>Generalno očekivanje!</a:t>
            </a:r>
          </a:p>
        </p:txBody>
      </p:sp>
      <p:sp>
        <p:nvSpPr>
          <p:cNvPr id="49" name="TextBox 48"/>
          <p:cNvSpPr txBox="1"/>
          <p:nvPr/>
        </p:nvSpPr>
        <p:spPr>
          <a:xfrm>
            <a:off x="1181100" y="2748365"/>
            <a:ext cx="2628900" cy="338554"/>
          </a:xfrm>
          <a:prstGeom prst="rect">
            <a:avLst/>
          </a:prstGeom>
        </p:spPr>
        <p:txBody>
          <a:bodyPr vert="horz" wrap="square" lIns="0" tIns="0" rIns="0" bIns="0" rtlCol="0">
            <a:spAutoFit/>
          </a:bodyPr>
          <a:lstStyle/>
          <a:p>
            <a:pPr marL="4763" algn="ctr"/>
            <a:r>
              <a:rPr lang="hr-HR" sz="2200" b="1" dirty="0">
                <a:solidFill>
                  <a:schemeClr val="accent1"/>
                </a:solidFill>
              </a:rPr>
              <a:t>Specifična očekivanja!</a:t>
            </a:r>
          </a:p>
        </p:txBody>
      </p:sp>
      <p:sp>
        <p:nvSpPr>
          <p:cNvPr id="50" name="Rectangle 49"/>
          <p:cNvSpPr/>
          <p:nvPr/>
        </p:nvSpPr>
        <p:spPr>
          <a:xfrm>
            <a:off x="2124075" y="3131178"/>
            <a:ext cx="7019925" cy="1826654"/>
          </a:xfrm>
          <a:prstGeom prst="rect">
            <a:avLst/>
          </a:prstGeom>
        </p:spPr>
        <p:txBody>
          <a:bodyPr wrap="square">
            <a:spAutoFit/>
          </a:bodyPr>
          <a:lstStyle/>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Naučiti nešto na pravi način</a:t>
            </a:r>
          </a:p>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Postizanje životne stabilnosti</a:t>
            </a:r>
          </a:p>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Napraviti nešto da bi se poklonilo</a:t>
            </a:r>
          </a:p>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Nadogradnja osobe</a:t>
            </a:r>
          </a:p>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Socijalni kontakti</a:t>
            </a:r>
          </a:p>
          <a:p>
            <a:pPr marL="285750" indent="-285750">
              <a:lnSpc>
                <a:spcPct val="115000"/>
              </a:lnSpc>
              <a:spcAft>
                <a:spcPts val="0"/>
              </a:spcAft>
              <a:buFont typeface="Wingdings" panose="05000000000000000000" pitchFamily="2" charset="2"/>
              <a:buChar char="§"/>
            </a:pPr>
            <a:r>
              <a:rPr lang="hr-HR" sz="1600" b="1" i="1" dirty="0">
                <a:latin typeface="Calibri" panose="020F0502020204030204" pitchFamily="34" charset="0"/>
                <a:ea typeface="Calibri" panose="020F0502020204030204" pitchFamily="34" charset="0"/>
                <a:cs typeface="Times New Roman" panose="02020603050405020304" pitchFamily="18" charset="0"/>
              </a:rPr>
              <a:t>Opuštanje i odmak od svakodnevnice </a:t>
            </a:r>
          </a:p>
        </p:txBody>
      </p:sp>
    </p:spTree>
    <p:extLst>
      <p:ext uri="{BB962C8B-B14F-4D97-AF65-F5344CB8AC3E}">
        <p14:creationId xmlns:p14="http://schemas.microsoft.com/office/powerpoint/2010/main" val="2089906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349404" y="1173885"/>
            <a:ext cx="6033722" cy="621884"/>
          </a:xfrm>
        </p:spPr>
        <p:txBody>
          <a:bodyPr/>
          <a:lstStyle/>
          <a:p>
            <a:r>
              <a:rPr lang="hr-HR" b="1" dirty="0"/>
              <a:t>ISHODI OBRAZOVANJA?</a:t>
            </a:r>
            <a:endParaRPr lang="en-GB" b="1" dirty="0"/>
          </a:p>
        </p:txBody>
      </p:sp>
    </p:spTree>
    <p:extLst>
      <p:ext uri="{BB962C8B-B14F-4D97-AF65-F5344CB8AC3E}">
        <p14:creationId xmlns:p14="http://schemas.microsoft.com/office/powerpoint/2010/main" val="21159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221814" y="492351"/>
            <a:ext cx="6033722" cy="621884"/>
          </a:xfrm>
        </p:spPr>
        <p:txBody>
          <a:bodyPr/>
          <a:lstStyle/>
          <a:p>
            <a:r>
              <a:rPr lang="hr-HR" dirty="0"/>
              <a:t>Ciljevi istraživanja:</a:t>
            </a:r>
          </a:p>
        </p:txBody>
      </p:sp>
      <p:sp>
        <p:nvSpPr>
          <p:cNvPr id="3" name="Rectangle 2"/>
          <p:cNvSpPr/>
          <p:nvPr/>
        </p:nvSpPr>
        <p:spPr>
          <a:xfrm>
            <a:off x="221814" y="1263976"/>
            <a:ext cx="8572230" cy="2640723"/>
          </a:xfrm>
          <a:prstGeom prst="rect">
            <a:avLst/>
          </a:prstGeom>
        </p:spPr>
        <p:txBody>
          <a:bodyPr wrap="square">
            <a:spAutoFit/>
          </a:bodyPr>
          <a:lstStyle/>
          <a:p>
            <a:pPr marL="285750" lvl="0" indent="-285750" algn="just">
              <a:lnSpc>
                <a:spcPct val="115000"/>
              </a:lnSpc>
              <a:spcAft>
                <a:spcPts val="0"/>
              </a:spcAft>
              <a:buSzPct val="75000"/>
              <a:buFont typeface="Wingdings" panose="05000000000000000000" pitchFamily="2" charset="2"/>
              <a:buChar char="§"/>
            </a:pP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Utvrditi obrazovne aktivnosti u kojima odrasli u RH sudjeluju. </a:t>
            </a:r>
            <a:endParaRPr lang="hr-HR" sz="16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285750" lvl="0" indent="-285750" algn="just">
              <a:lnSpc>
                <a:spcPct val="115000"/>
              </a:lnSpc>
              <a:spcAft>
                <a:spcPts val="0"/>
              </a:spcAft>
              <a:buSzPct val="75000"/>
              <a:buFont typeface="Wingdings" panose="05000000000000000000" pitchFamily="2" charset="2"/>
              <a:buChar char="§"/>
            </a:pP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Utvrditi </a:t>
            </a:r>
            <a:r>
              <a:rPr lang="hr-HR" sz="1600" dirty="0" err="1">
                <a:solidFill>
                  <a:schemeClr val="bg1"/>
                </a:solidFill>
                <a:latin typeface="Calibri" panose="020F0502020204030204" pitchFamily="34" charset="0"/>
                <a:ea typeface="Times New Roman" panose="02020603050405020304" pitchFamily="18" charset="0"/>
                <a:cs typeface="Times New Roman" panose="02020603050405020304" pitchFamily="18" charset="0"/>
              </a:rPr>
              <a:t>sociodemografsku</a:t>
            </a: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strukturu osoba koje sudjeluju u procesu obrazovanja odraslih.</a:t>
            </a:r>
            <a:endParaRPr lang="hr-HR" sz="16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285750" lvl="0" indent="-285750" algn="just">
              <a:lnSpc>
                <a:spcPct val="115000"/>
              </a:lnSpc>
              <a:spcAft>
                <a:spcPts val="0"/>
              </a:spcAft>
              <a:buSzPct val="75000"/>
              <a:buFont typeface="Wingdings" panose="05000000000000000000" pitchFamily="2" charset="2"/>
              <a:buChar char="§"/>
            </a:pP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Utvrditi motivacijske faktore za učenje u odrasloj dobi. </a:t>
            </a:r>
            <a:endParaRPr lang="hr-HR" sz="16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285750" lvl="0" indent="-285750" algn="just">
              <a:lnSpc>
                <a:spcPct val="115000"/>
              </a:lnSpc>
              <a:spcAft>
                <a:spcPts val="0"/>
              </a:spcAft>
              <a:buSzPct val="75000"/>
              <a:buFont typeface="Wingdings" panose="05000000000000000000" pitchFamily="2" charset="2"/>
              <a:buChar char="§"/>
            </a:pP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Utvrditi prepreke za učenje u odrasloj dobi. </a:t>
            </a:r>
            <a:endParaRPr lang="hr-HR" sz="1600" dirty="0">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pPr marL="285750" lvl="0" indent="-285750" algn="just">
              <a:lnSpc>
                <a:spcPct val="115000"/>
              </a:lnSpc>
              <a:spcAft>
                <a:spcPts val="0"/>
              </a:spcAft>
              <a:buSzPct val="75000"/>
              <a:buFont typeface="Wingdings" panose="05000000000000000000" pitchFamily="2" charset="2"/>
              <a:buChar char="§"/>
            </a:pPr>
            <a:r>
              <a:rPr lang="hr-HR" sz="16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Procijeniti ishode učenja i ostvarene koristi.</a:t>
            </a:r>
          </a:p>
          <a:p>
            <a:pPr marL="285750" indent="-285750" algn="just">
              <a:lnSpc>
                <a:spcPct val="115000"/>
              </a:lnSpc>
              <a:buSzPct val="75000"/>
              <a:buFont typeface="Wingdings" panose="05000000000000000000" pitchFamily="2" charset="2"/>
              <a:buChar char="§"/>
            </a:pPr>
            <a:r>
              <a:rPr lang="hr-HR" sz="1600" dirty="0">
                <a:solidFill>
                  <a:schemeClr val="bg1"/>
                </a:solidFill>
              </a:rPr>
              <a:t>Evaluirati iskustvo sudjelovanja odraslih u procesima učenja i različitim modalitetima obrazovanja.</a:t>
            </a:r>
          </a:p>
          <a:p>
            <a:pPr marL="285750" indent="-285750" algn="just">
              <a:lnSpc>
                <a:spcPct val="115000"/>
              </a:lnSpc>
              <a:buSzPct val="75000"/>
              <a:buFont typeface="Wingdings" panose="05000000000000000000" pitchFamily="2" charset="2"/>
              <a:buChar char="§"/>
            </a:pPr>
            <a:r>
              <a:rPr lang="hr-HR" sz="1600" dirty="0">
                <a:solidFill>
                  <a:schemeClr val="bg1"/>
                </a:solidFill>
              </a:rPr>
              <a:t>Dobiti dublji uvid u društvene i psihološke čimbenike koji onemogućuju i otežavaju sudjelovanje u obrazovanju.</a:t>
            </a:r>
          </a:p>
          <a:p>
            <a:pPr marL="180975" lvl="0" indent="-180975" algn="just">
              <a:lnSpc>
                <a:spcPct val="115000"/>
              </a:lnSpc>
              <a:spcAft>
                <a:spcPts val="0"/>
              </a:spcAft>
              <a:buSzPts val="1000"/>
              <a:buFont typeface="Symbol" panose="05050102010706020507" pitchFamily="18" charset="2"/>
              <a:buChar char=""/>
            </a:pPr>
            <a:endParaRPr lang="hr-HR" sz="16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897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4495" y="110050"/>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Ishodi obrazovanja</a:t>
            </a:r>
          </a:p>
        </p:txBody>
      </p:sp>
      <p:sp>
        <p:nvSpPr>
          <p:cNvPr id="3" name="Title 1"/>
          <p:cNvSpPr txBox="1">
            <a:spLocks/>
          </p:cNvSpPr>
          <p:nvPr/>
        </p:nvSpPr>
        <p:spPr>
          <a:xfrm>
            <a:off x="424494" y="645328"/>
            <a:ext cx="8358261" cy="24929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1800" dirty="0">
                <a:solidFill>
                  <a:schemeClr val="tx2"/>
                </a:solidFill>
              </a:rPr>
              <a:t>Ishodi = konkretne koristi ostvarene procesom obrazovanja.</a:t>
            </a:r>
          </a:p>
        </p:txBody>
      </p:sp>
      <p:graphicFrame>
        <p:nvGraphicFramePr>
          <p:cNvPr id="4" name="Table 3"/>
          <p:cNvGraphicFramePr>
            <a:graphicFrameLocks noGrp="1"/>
          </p:cNvGraphicFramePr>
          <p:nvPr>
            <p:extLst>
              <p:ext uri="{D42A27DB-BD31-4B8C-83A1-F6EECF244321}">
                <p14:modId xmlns:p14="http://schemas.microsoft.com/office/powerpoint/2010/main" val="3884471474"/>
              </p:ext>
            </p:extLst>
          </p:nvPr>
        </p:nvGraphicFramePr>
        <p:xfrm>
          <a:off x="424495" y="982056"/>
          <a:ext cx="8471148" cy="4159536"/>
        </p:xfrm>
        <a:graphic>
          <a:graphicData uri="http://schemas.openxmlformats.org/drawingml/2006/table">
            <a:tbl>
              <a:tblPr firstRow="1" firstCol="1" bandRow="1">
                <a:tableStyleId>{5C22544A-7EE6-4342-B048-85BDC9FD1C3A}</a:tableStyleId>
              </a:tblPr>
              <a:tblGrid>
                <a:gridCol w="5743927">
                  <a:extLst>
                    <a:ext uri="{9D8B030D-6E8A-4147-A177-3AD203B41FA5}">
                      <a16:colId xmlns:a16="http://schemas.microsoft.com/office/drawing/2014/main" xmlns="" val="3874502227"/>
                    </a:ext>
                  </a:extLst>
                </a:gridCol>
                <a:gridCol w="1214511">
                  <a:extLst>
                    <a:ext uri="{9D8B030D-6E8A-4147-A177-3AD203B41FA5}">
                      <a16:colId xmlns:a16="http://schemas.microsoft.com/office/drawing/2014/main" xmlns="" val="3893750700"/>
                    </a:ext>
                  </a:extLst>
                </a:gridCol>
                <a:gridCol w="1512710">
                  <a:extLst>
                    <a:ext uri="{9D8B030D-6E8A-4147-A177-3AD203B41FA5}">
                      <a16:colId xmlns:a16="http://schemas.microsoft.com/office/drawing/2014/main" xmlns="" val="2178185778"/>
                    </a:ext>
                  </a:extLst>
                </a:gridCol>
              </a:tblGrid>
              <a:tr h="448254">
                <a:tc>
                  <a:txBody>
                    <a:bodyPr/>
                    <a:lstStyle/>
                    <a:p>
                      <a:pPr>
                        <a:lnSpc>
                          <a:spcPct val="115000"/>
                        </a:lnSpc>
                        <a:spcAft>
                          <a:spcPts val="0"/>
                        </a:spcAft>
                      </a:pPr>
                      <a:r>
                        <a:rPr lang="hr-HR" sz="1400" dirty="0">
                          <a:effectLst/>
                        </a:rPr>
                        <a:t> </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ar.  sredina</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 - slažem se u potpunosti</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3676037244"/>
                  </a:ext>
                </a:extLst>
              </a:tr>
              <a:tr h="323268">
                <a:tc>
                  <a:txBody>
                    <a:bodyPr/>
                    <a:lstStyle/>
                    <a:p>
                      <a:pPr>
                        <a:lnSpc>
                          <a:spcPct val="115000"/>
                        </a:lnSpc>
                        <a:spcAft>
                          <a:spcPts val="0"/>
                        </a:spcAft>
                      </a:pPr>
                      <a:r>
                        <a:rPr lang="hr-HR" sz="1400" dirty="0">
                          <a:effectLst/>
                        </a:rPr>
                        <a:t>Stekao sam nove poslovne vještine - unaprijedio sam stručna znanja</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3,92</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42,0%</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907509841"/>
                  </a:ext>
                </a:extLst>
              </a:tr>
              <a:tr h="323268">
                <a:tc>
                  <a:txBody>
                    <a:bodyPr/>
                    <a:lstStyle/>
                    <a:p>
                      <a:pPr>
                        <a:lnSpc>
                          <a:spcPct val="115000"/>
                        </a:lnSpc>
                        <a:spcAft>
                          <a:spcPts val="0"/>
                        </a:spcAft>
                      </a:pPr>
                      <a:r>
                        <a:rPr lang="hr-HR" sz="1400">
                          <a:effectLst/>
                        </a:rPr>
                        <a:t>Naučio sam nove stvari o onome što me već dugo vremena zanima</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3,81</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37,1%</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63677152"/>
                  </a:ext>
                </a:extLst>
              </a:tr>
              <a:tr h="224127">
                <a:tc>
                  <a:txBody>
                    <a:bodyPr/>
                    <a:lstStyle/>
                    <a:p>
                      <a:pPr>
                        <a:lnSpc>
                          <a:spcPct val="115000"/>
                        </a:lnSpc>
                        <a:spcAft>
                          <a:spcPts val="0"/>
                        </a:spcAft>
                      </a:pPr>
                      <a:r>
                        <a:rPr lang="hr-HR" sz="1400">
                          <a:effectLst/>
                        </a:rPr>
                        <a:t>Stekao sam neke nove životne vještine</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3,76</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35,5%</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169865320"/>
                  </a:ext>
                </a:extLst>
              </a:tr>
              <a:tr h="224127">
                <a:tc>
                  <a:txBody>
                    <a:bodyPr/>
                    <a:lstStyle/>
                    <a:p>
                      <a:pPr>
                        <a:lnSpc>
                          <a:spcPct val="115000"/>
                        </a:lnSpc>
                        <a:spcAft>
                          <a:spcPts val="0"/>
                        </a:spcAft>
                      </a:pPr>
                      <a:r>
                        <a:rPr lang="hr-HR" sz="1400">
                          <a:effectLst/>
                        </a:rPr>
                        <a:t>Ispunio sam očekivanja koja su mi postavljena</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3,71</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35,3%</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980295992"/>
                  </a:ext>
                </a:extLst>
              </a:tr>
              <a:tr h="224127">
                <a:tc>
                  <a:txBody>
                    <a:bodyPr/>
                    <a:lstStyle/>
                    <a:p>
                      <a:pPr>
                        <a:lnSpc>
                          <a:spcPct val="115000"/>
                        </a:lnSpc>
                        <a:spcAft>
                          <a:spcPts val="0"/>
                        </a:spcAft>
                      </a:pPr>
                      <a:r>
                        <a:rPr lang="hr-HR" sz="1400">
                          <a:effectLst/>
                        </a:rPr>
                        <a:t>Proveo sam vrijeme ugodno se družeći</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3,67</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34,0%</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081408848"/>
                  </a:ext>
                </a:extLst>
              </a:tr>
              <a:tr h="224127">
                <a:tc>
                  <a:txBody>
                    <a:bodyPr/>
                    <a:lstStyle/>
                    <a:p>
                      <a:pPr>
                        <a:lnSpc>
                          <a:spcPct val="115000"/>
                        </a:lnSpc>
                        <a:spcAft>
                          <a:spcPts val="0"/>
                        </a:spcAft>
                      </a:pPr>
                      <a:r>
                        <a:rPr lang="hr-HR" sz="1400">
                          <a:effectLst/>
                        </a:rPr>
                        <a:t>Stekao sam nova korisna poznanstva</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3,55</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31,0%</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616077278"/>
                  </a:ext>
                </a:extLst>
              </a:tr>
              <a:tr h="224127">
                <a:tc>
                  <a:txBody>
                    <a:bodyPr/>
                    <a:lstStyle/>
                    <a:p>
                      <a:pPr>
                        <a:lnSpc>
                          <a:spcPct val="115000"/>
                        </a:lnSpc>
                        <a:spcAft>
                          <a:spcPts val="0"/>
                        </a:spcAft>
                      </a:pPr>
                      <a:r>
                        <a:rPr lang="hr-HR" sz="1400" dirty="0">
                          <a:effectLst/>
                        </a:rPr>
                        <a:t>Korisno sam iskoristio slobodno vrijeme</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3,40</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30,5%</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3361014200"/>
                  </a:ext>
                </a:extLst>
              </a:tr>
              <a:tr h="224127">
                <a:tc>
                  <a:txBody>
                    <a:bodyPr/>
                    <a:lstStyle/>
                    <a:p>
                      <a:pPr>
                        <a:lnSpc>
                          <a:spcPct val="115000"/>
                        </a:lnSpc>
                        <a:spcAft>
                          <a:spcPts val="0"/>
                        </a:spcAft>
                      </a:pPr>
                      <a:r>
                        <a:rPr lang="hr-HR" sz="1400">
                          <a:effectLst/>
                        </a:rPr>
                        <a:t>Pronašao sam nove interese koji me ispunjavaju</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3,34</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27,6%</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676729443"/>
                  </a:ext>
                </a:extLst>
              </a:tr>
              <a:tr h="323268">
                <a:tc>
                  <a:txBody>
                    <a:bodyPr/>
                    <a:lstStyle/>
                    <a:p>
                      <a:pPr>
                        <a:lnSpc>
                          <a:spcPct val="115000"/>
                        </a:lnSpc>
                        <a:spcAft>
                          <a:spcPts val="0"/>
                        </a:spcAft>
                      </a:pPr>
                      <a:r>
                        <a:rPr lang="hr-HR" sz="1400">
                          <a:effectLst/>
                        </a:rPr>
                        <a:t>Dobio sam certifikat - diplomu koja mi je bila potrebna</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3,28</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39,5%</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712417471"/>
                  </a:ext>
                </a:extLst>
              </a:tr>
              <a:tr h="224127">
                <a:tc>
                  <a:txBody>
                    <a:bodyPr/>
                    <a:lstStyle/>
                    <a:p>
                      <a:pPr>
                        <a:lnSpc>
                          <a:spcPct val="115000"/>
                        </a:lnSpc>
                        <a:spcAft>
                          <a:spcPts val="0"/>
                        </a:spcAft>
                      </a:pPr>
                      <a:r>
                        <a:rPr lang="hr-HR" sz="1400">
                          <a:effectLst/>
                        </a:rPr>
                        <a:t>Stekao sam uvjete za veću plaću u budućnosti</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2,94</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27,2%</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054621453"/>
                  </a:ext>
                </a:extLst>
              </a:tr>
              <a:tr h="224127">
                <a:tc>
                  <a:txBody>
                    <a:bodyPr/>
                    <a:lstStyle/>
                    <a:p>
                      <a:pPr>
                        <a:lnSpc>
                          <a:spcPct val="115000"/>
                        </a:lnSpc>
                        <a:spcAft>
                          <a:spcPts val="0"/>
                        </a:spcAft>
                      </a:pPr>
                      <a:r>
                        <a:rPr lang="hr-HR" sz="1400">
                          <a:effectLst/>
                        </a:rPr>
                        <a:t>Napredovao sam na poslu</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2,51</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19,7%</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2746620450"/>
                  </a:ext>
                </a:extLst>
              </a:tr>
              <a:tr h="224127">
                <a:tc>
                  <a:txBody>
                    <a:bodyPr/>
                    <a:lstStyle/>
                    <a:p>
                      <a:pPr>
                        <a:lnSpc>
                          <a:spcPct val="115000"/>
                        </a:lnSpc>
                        <a:spcAft>
                          <a:spcPts val="0"/>
                        </a:spcAft>
                      </a:pPr>
                      <a:r>
                        <a:rPr lang="hr-HR" sz="1400">
                          <a:effectLst/>
                        </a:rPr>
                        <a:t>Dobio sam povišicu plaće</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1,99</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11,9%</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3909104249"/>
                  </a:ext>
                </a:extLst>
              </a:tr>
              <a:tr h="224127">
                <a:tc>
                  <a:txBody>
                    <a:bodyPr/>
                    <a:lstStyle/>
                    <a:p>
                      <a:pPr>
                        <a:lnSpc>
                          <a:spcPct val="115000"/>
                        </a:lnSpc>
                        <a:spcAft>
                          <a:spcPts val="0"/>
                        </a:spcAft>
                      </a:pPr>
                      <a:r>
                        <a:rPr lang="hr-HR" sz="1400">
                          <a:effectLst/>
                        </a:rPr>
                        <a:t>Pronašao sam novi posao</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1,75</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10,3%</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834992711"/>
                  </a:ext>
                </a:extLst>
              </a:tr>
              <a:tr h="224127">
                <a:tc>
                  <a:txBody>
                    <a:bodyPr/>
                    <a:lstStyle/>
                    <a:p>
                      <a:pPr>
                        <a:lnSpc>
                          <a:spcPct val="115000"/>
                        </a:lnSpc>
                        <a:spcAft>
                          <a:spcPts val="0"/>
                        </a:spcAft>
                      </a:pPr>
                      <a:r>
                        <a:rPr lang="hr-HR" sz="1400" dirty="0">
                          <a:effectLst/>
                        </a:rPr>
                        <a:t>Pokrenuo sam vlastiti posao</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a:effectLst/>
                        </a:rPr>
                        <a:t>1,66</a:t>
                      </a:r>
                      <a:endParaRPr lang="hr-HR" sz="1400" b="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tc>
                <a:tc>
                  <a:txBody>
                    <a:bodyPr/>
                    <a:lstStyle/>
                    <a:p>
                      <a:pPr algn="ctr">
                        <a:lnSpc>
                          <a:spcPct val="115000"/>
                        </a:lnSpc>
                        <a:spcAft>
                          <a:spcPts val="0"/>
                        </a:spcAft>
                      </a:pPr>
                      <a:r>
                        <a:rPr lang="hr-HR" sz="1400" dirty="0">
                          <a:effectLst/>
                        </a:rPr>
                        <a:t>8,6%</a:t>
                      </a:r>
                      <a:endParaRPr lang="hr-HR"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9437" marR="49437" marT="0" marB="0" anchor="b"/>
                </a:tc>
                <a:extLst>
                  <a:ext uri="{0D108BD9-81ED-4DB2-BD59-A6C34878D82A}">
                    <a16:rowId xmlns:a16="http://schemas.microsoft.com/office/drawing/2014/main" xmlns="" val="1209692983"/>
                  </a:ext>
                </a:extLst>
              </a:tr>
            </a:tbl>
          </a:graphicData>
        </a:graphic>
      </p:graphicFrame>
      <p:sp>
        <p:nvSpPr>
          <p:cNvPr id="5" name="Rectangle 4"/>
          <p:cNvSpPr/>
          <p:nvPr/>
        </p:nvSpPr>
        <p:spPr>
          <a:xfrm>
            <a:off x="191911" y="1219200"/>
            <a:ext cx="6976533" cy="1609725"/>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55893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3512" y="186125"/>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Ishodi obrazovanja</a:t>
            </a:r>
          </a:p>
        </p:txBody>
      </p:sp>
      <p:sp>
        <p:nvSpPr>
          <p:cNvPr id="3" name="Title 1"/>
          <p:cNvSpPr txBox="1">
            <a:spLocks/>
          </p:cNvSpPr>
          <p:nvPr/>
        </p:nvSpPr>
        <p:spPr>
          <a:xfrm>
            <a:off x="293512" y="725540"/>
            <a:ext cx="8358261" cy="24929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1800" dirty="0">
                <a:solidFill>
                  <a:schemeClr val="tx2"/>
                </a:solidFill>
              </a:rPr>
              <a:t>Ishodi = konkretne koristi ostvarene procesom obrazovanja.</a:t>
            </a:r>
          </a:p>
        </p:txBody>
      </p:sp>
      <p:sp>
        <p:nvSpPr>
          <p:cNvPr id="7" name="Pentagon 39"/>
          <p:cNvSpPr/>
          <p:nvPr/>
        </p:nvSpPr>
        <p:spPr>
          <a:xfrm>
            <a:off x="1831393" y="2477877"/>
            <a:ext cx="5647572"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Stekao sam nove poslovne vještine – unaprijedio stručna znanja</a:t>
            </a:r>
            <a:endParaRPr lang="hr-HR" sz="1400" b="1" dirty="0">
              <a:latin typeface="Calibri" panose="020F0502020204030204" pitchFamily="34" charset="0"/>
            </a:endParaRPr>
          </a:p>
          <a:p>
            <a:pPr algn="ctr"/>
            <a:endParaRPr lang="hr-HR" sz="1400" b="1" dirty="0"/>
          </a:p>
        </p:txBody>
      </p:sp>
      <p:sp>
        <p:nvSpPr>
          <p:cNvPr id="8" name="Pentagon 40"/>
          <p:cNvSpPr/>
          <p:nvPr/>
        </p:nvSpPr>
        <p:spPr>
          <a:xfrm>
            <a:off x="191912" y="1388847"/>
            <a:ext cx="4690736"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dirty="0"/>
              <a:t>Stekao sam uvjete za veću plaću u budućnosti</a:t>
            </a:r>
            <a:endParaRPr lang="hr-HR" sz="1400" dirty="0">
              <a:latin typeface="Calibri" panose="020F0502020204030204" pitchFamily="34" charset="0"/>
            </a:endParaRPr>
          </a:p>
          <a:p>
            <a:pPr algn="ctr"/>
            <a:endParaRPr lang="hr-HR" sz="1400" dirty="0"/>
          </a:p>
        </p:txBody>
      </p:sp>
      <p:sp>
        <p:nvSpPr>
          <p:cNvPr id="9" name="TextBox 8"/>
          <p:cNvSpPr txBox="1"/>
          <p:nvPr/>
        </p:nvSpPr>
        <p:spPr>
          <a:xfrm>
            <a:off x="5224300" y="1455708"/>
            <a:ext cx="894278" cy="215444"/>
          </a:xfrm>
          <a:prstGeom prst="rect">
            <a:avLst/>
          </a:prstGeom>
          <a:solidFill>
            <a:schemeClr val="tx1">
              <a:lumMod val="50000"/>
              <a:lumOff val="50000"/>
            </a:schemeClr>
          </a:solidFill>
          <a:ln>
            <a:solidFill>
              <a:schemeClr val="accent1"/>
            </a:solidFill>
          </a:ln>
        </p:spPr>
        <p:txBody>
          <a:bodyPr vert="horz" wrap="square" lIns="0" tIns="0" rIns="0" bIns="0" rtlCol="0">
            <a:spAutoFit/>
          </a:bodyPr>
          <a:lstStyle/>
          <a:p>
            <a:pPr marL="4763" algn="ctr"/>
            <a:r>
              <a:rPr lang="hr-HR" sz="1400" b="1" dirty="0">
                <a:solidFill>
                  <a:schemeClr val="bg1"/>
                </a:solidFill>
              </a:rPr>
              <a:t>3,18</a:t>
            </a:r>
          </a:p>
        </p:txBody>
      </p:sp>
      <p:sp>
        <p:nvSpPr>
          <p:cNvPr id="10" name="TextBox 9"/>
          <p:cNvSpPr txBox="1"/>
          <p:nvPr/>
        </p:nvSpPr>
        <p:spPr>
          <a:xfrm>
            <a:off x="7757495" y="2531507"/>
            <a:ext cx="894278"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b="1" dirty="0">
                <a:solidFill>
                  <a:schemeClr val="bg1"/>
                </a:solidFill>
              </a:rPr>
              <a:t>3,9</a:t>
            </a:r>
          </a:p>
        </p:txBody>
      </p:sp>
      <p:sp>
        <p:nvSpPr>
          <p:cNvPr id="21" name="Pentagon 39"/>
          <p:cNvSpPr/>
          <p:nvPr/>
        </p:nvSpPr>
        <p:spPr>
          <a:xfrm>
            <a:off x="1831393" y="2956599"/>
            <a:ext cx="5647572"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Naučio sam nove stvari o onome što me već dugo zanima</a:t>
            </a:r>
            <a:endParaRPr lang="hr-HR" sz="1400" b="1" dirty="0">
              <a:latin typeface="Calibri" panose="020F0502020204030204" pitchFamily="34" charset="0"/>
            </a:endParaRPr>
          </a:p>
          <a:p>
            <a:pPr algn="ctr"/>
            <a:endParaRPr lang="hr-HR" sz="1400" b="1" dirty="0"/>
          </a:p>
        </p:txBody>
      </p:sp>
      <p:sp>
        <p:nvSpPr>
          <p:cNvPr id="22" name="TextBox 21"/>
          <p:cNvSpPr txBox="1"/>
          <p:nvPr/>
        </p:nvSpPr>
        <p:spPr>
          <a:xfrm>
            <a:off x="7757495" y="3010229"/>
            <a:ext cx="894278"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dirty="0">
                <a:solidFill>
                  <a:schemeClr val="bg1"/>
                </a:solidFill>
              </a:rPr>
              <a:t>3,8</a:t>
            </a:r>
          </a:p>
        </p:txBody>
      </p:sp>
      <p:sp>
        <p:nvSpPr>
          <p:cNvPr id="23" name="Pentagon 39"/>
          <p:cNvSpPr/>
          <p:nvPr/>
        </p:nvSpPr>
        <p:spPr>
          <a:xfrm>
            <a:off x="1831393" y="3463857"/>
            <a:ext cx="5647572"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Proveo sam ugodno vrijeme družeći se </a:t>
            </a:r>
            <a:endParaRPr lang="hr-HR" sz="1400" b="1" dirty="0">
              <a:latin typeface="Calibri" panose="020F0502020204030204" pitchFamily="34" charset="0"/>
            </a:endParaRPr>
          </a:p>
          <a:p>
            <a:pPr algn="ctr"/>
            <a:endParaRPr lang="hr-HR" sz="1400" b="1" dirty="0"/>
          </a:p>
        </p:txBody>
      </p:sp>
      <p:sp>
        <p:nvSpPr>
          <p:cNvPr id="24" name="TextBox 23"/>
          <p:cNvSpPr txBox="1"/>
          <p:nvPr/>
        </p:nvSpPr>
        <p:spPr>
          <a:xfrm>
            <a:off x="7757495" y="3517487"/>
            <a:ext cx="894278"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b="1" dirty="0">
                <a:solidFill>
                  <a:schemeClr val="bg1"/>
                </a:solidFill>
              </a:rPr>
              <a:t>3,71</a:t>
            </a:r>
          </a:p>
        </p:txBody>
      </p:sp>
      <p:sp>
        <p:nvSpPr>
          <p:cNvPr id="25" name="Pentagon 39"/>
          <p:cNvSpPr/>
          <p:nvPr/>
        </p:nvSpPr>
        <p:spPr>
          <a:xfrm>
            <a:off x="1831393" y="3971115"/>
            <a:ext cx="5647572"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Ispunio sam očekivanja koja su mi postavljena</a:t>
            </a:r>
            <a:endParaRPr lang="hr-HR" sz="1400" b="1" dirty="0">
              <a:latin typeface="Calibri" panose="020F0502020204030204" pitchFamily="34" charset="0"/>
            </a:endParaRPr>
          </a:p>
          <a:p>
            <a:pPr algn="ctr"/>
            <a:endParaRPr lang="hr-HR" sz="1400" b="1" dirty="0"/>
          </a:p>
        </p:txBody>
      </p:sp>
      <p:sp>
        <p:nvSpPr>
          <p:cNvPr id="26" name="TextBox 25"/>
          <p:cNvSpPr txBox="1"/>
          <p:nvPr/>
        </p:nvSpPr>
        <p:spPr>
          <a:xfrm>
            <a:off x="7757495" y="4024745"/>
            <a:ext cx="894278"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b="1" dirty="0">
                <a:solidFill>
                  <a:schemeClr val="bg1"/>
                </a:solidFill>
              </a:rPr>
              <a:t>3,71</a:t>
            </a:r>
          </a:p>
        </p:txBody>
      </p:sp>
      <p:sp>
        <p:nvSpPr>
          <p:cNvPr id="28" name="TextBox 27"/>
          <p:cNvSpPr txBox="1"/>
          <p:nvPr/>
        </p:nvSpPr>
        <p:spPr>
          <a:xfrm>
            <a:off x="4881217" y="974839"/>
            <a:ext cx="1580444" cy="430887"/>
          </a:xfrm>
          <a:prstGeom prst="rect">
            <a:avLst/>
          </a:prstGeom>
        </p:spPr>
        <p:txBody>
          <a:bodyPr vert="horz" wrap="square" lIns="0" tIns="0" rIns="0" bIns="0" rtlCol="0">
            <a:spAutoFit/>
          </a:bodyPr>
          <a:lstStyle/>
          <a:p>
            <a:pPr marL="4763" algn="ctr"/>
            <a:r>
              <a:rPr lang="hr-HR" sz="2800" b="1" dirty="0">
                <a:solidFill>
                  <a:schemeClr val="tx2"/>
                </a:solidFill>
              </a:rPr>
              <a:t>FO</a:t>
            </a:r>
          </a:p>
        </p:txBody>
      </p:sp>
      <p:sp>
        <p:nvSpPr>
          <p:cNvPr id="29" name="TextBox 28"/>
          <p:cNvSpPr txBox="1"/>
          <p:nvPr/>
        </p:nvSpPr>
        <p:spPr>
          <a:xfrm>
            <a:off x="7414412" y="1985366"/>
            <a:ext cx="1580444" cy="430887"/>
          </a:xfrm>
          <a:prstGeom prst="rect">
            <a:avLst/>
          </a:prstGeom>
        </p:spPr>
        <p:txBody>
          <a:bodyPr vert="horz" wrap="square" lIns="0" tIns="0" rIns="0" bIns="0" rtlCol="0">
            <a:spAutoFit/>
          </a:bodyPr>
          <a:lstStyle/>
          <a:p>
            <a:pPr marL="4763" algn="ctr"/>
            <a:r>
              <a:rPr lang="hr-HR" sz="2800" b="1" dirty="0">
                <a:solidFill>
                  <a:schemeClr val="tx2"/>
                </a:solidFill>
              </a:rPr>
              <a:t>NFO</a:t>
            </a:r>
          </a:p>
        </p:txBody>
      </p:sp>
      <p:sp>
        <p:nvSpPr>
          <p:cNvPr id="16" name="Pentagon 40"/>
          <p:cNvSpPr/>
          <p:nvPr/>
        </p:nvSpPr>
        <p:spPr>
          <a:xfrm>
            <a:off x="191912" y="1898169"/>
            <a:ext cx="4690736"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dirty="0"/>
              <a:t>Pronašao sam novi posao</a:t>
            </a:r>
            <a:endParaRPr lang="hr-HR" sz="1400" dirty="0">
              <a:latin typeface="Calibri" panose="020F0502020204030204" pitchFamily="34" charset="0"/>
            </a:endParaRPr>
          </a:p>
          <a:p>
            <a:pPr algn="ctr"/>
            <a:endParaRPr lang="hr-HR" sz="1400" dirty="0"/>
          </a:p>
        </p:txBody>
      </p:sp>
      <p:sp>
        <p:nvSpPr>
          <p:cNvPr id="17" name="TextBox 16"/>
          <p:cNvSpPr txBox="1"/>
          <p:nvPr/>
        </p:nvSpPr>
        <p:spPr>
          <a:xfrm>
            <a:off x="5224300" y="1965030"/>
            <a:ext cx="894278" cy="215444"/>
          </a:xfrm>
          <a:prstGeom prst="rect">
            <a:avLst/>
          </a:prstGeom>
          <a:solidFill>
            <a:schemeClr val="tx1">
              <a:lumMod val="50000"/>
              <a:lumOff val="50000"/>
            </a:schemeClr>
          </a:solidFill>
          <a:ln>
            <a:solidFill>
              <a:schemeClr val="accent1"/>
            </a:solidFill>
          </a:ln>
        </p:spPr>
        <p:txBody>
          <a:bodyPr vert="horz" wrap="square" lIns="0" tIns="0" rIns="0" bIns="0" rtlCol="0">
            <a:spAutoFit/>
          </a:bodyPr>
          <a:lstStyle/>
          <a:p>
            <a:pPr marL="4763" algn="ctr"/>
            <a:r>
              <a:rPr lang="hr-HR" sz="1400" b="1" dirty="0">
                <a:solidFill>
                  <a:schemeClr val="bg1"/>
                </a:solidFill>
              </a:rPr>
              <a:t>1,95</a:t>
            </a:r>
          </a:p>
        </p:txBody>
      </p:sp>
      <p:sp>
        <p:nvSpPr>
          <p:cNvPr id="18" name="Pentagon 39"/>
          <p:cNvSpPr/>
          <p:nvPr/>
        </p:nvSpPr>
        <p:spPr>
          <a:xfrm>
            <a:off x="1831393" y="4428611"/>
            <a:ext cx="5647572"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Stekao sam nova korisna poznanstva</a:t>
            </a:r>
            <a:endParaRPr lang="hr-HR" sz="1400" b="1" dirty="0">
              <a:latin typeface="Calibri" panose="020F0502020204030204" pitchFamily="34" charset="0"/>
            </a:endParaRPr>
          </a:p>
          <a:p>
            <a:pPr algn="ctr"/>
            <a:endParaRPr lang="hr-HR" sz="1400" b="1" dirty="0"/>
          </a:p>
        </p:txBody>
      </p:sp>
      <p:sp>
        <p:nvSpPr>
          <p:cNvPr id="19" name="TextBox 18"/>
          <p:cNvSpPr txBox="1"/>
          <p:nvPr/>
        </p:nvSpPr>
        <p:spPr>
          <a:xfrm>
            <a:off x="7757495" y="4482241"/>
            <a:ext cx="894278"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b="1" dirty="0">
                <a:solidFill>
                  <a:schemeClr val="bg1"/>
                </a:solidFill>
              </a:rPr>
              <a:t>3,52</a:t>
            </a:r>
          </a:p>
        </p:txBody>
      </p:sp>
    </p:spTree>
    <p:extLst>
      <p:ext uri="{BB962C8B-B14F-4D97-AF65-F5344CB8AC3E}">
        <p14:creationId xmlns:p14="http://schemas.microsoft.com/office/powerpoint/2010/main" val="3098970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3512" y="186125"/>
            <a:ext cx="6179506"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Ishodi obrazovanja</a:t>
            </a:r>
          </a:p>
        </p:txBody>
      </p:sp>
      <p:sp>
        <p:nvSpPr>
          <p:cNvPr id="18" name="Pentagon 39"/>
          <p:cNvSpPr/>
          <p:nvPr/>
        </p:nvSpPr>
        <p:spPr>
          <a:xfrm>
            <a:off x="101275" y="1334209"/>
            <a:ext cx="2375149"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Osobne koristi</a:t>
            </a:r>
            <a:endParaRPr lang="hr-HR" sz="1400" b="1" dirty="0">
              <a:latin typeface="Calibri" panose="020F0502020204030204" pitchFamily="34" charset="0"/>
            </a:endParaRPr>
          </a:p>
          <a:p>
            <a:pPr algn="ctr"/>
            <a:endParaRPr lang="hr-HR" sz="1400" b="1" dirty="0"/>
          </a:p>
        </p:txBody>
      </p:sp>
      <p:sp>
        <p:nvSpPr>
          <p:cNvPr id="19" name="Text Box 54"/>
          <p:cNvSpPr txBox="1"/>
          <p:nvPr/>
        </p:nvSpPr>
        <p:spPr>
          <a:xfrm>
            <a:off x="2817428" y="1280311"/>
            <a:ext cx="5240723" cy="42100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900" i="1" dirty="0">
                <a:effectLst/>
                <a:latin typeface="Calibri" panose="020F0502020204030204" pitchFamily="34" charset="0"/>
                <a:ea typeface="Calibri" panose="020F0502020204030204" pitchFamily="34" charset="0"/>
                <a:cs typeface="Times New Roman" panose="02020603050405020304" pitchFamily="18" charset="0"/>
              </a:rPr>
              <a:t>Pozitivan utjecaj na samopouzdanje polaznika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 Box 58"/>
          <p:cNvSpPr txBox="1"/>
          <p:nvPr/>
        </p:nvSpPr>
        <p:spPr>
          <a:xfrm>
            <a:off x="2817428" y="2078861"/>
            <a:ext cx="3480752" cy="42100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900" i="1" dirty="0">
                <a:latin typeface="Calibri" panose="020F0502020204030204" pitchFamily="34" charset="0"/>
                <a:ea typeface="Calibri" panose="020F0502020204030204" pitchFamily="34" charset="0"/>
                <a:cs typeface="Times New Roman" panose="02020603050405020304" pitchFamily="18" charset="0"/>
              </a:rPr>
              <a:t>Jačanje socijalnog kapitala</a:t>
            </a:r>
          </a:p>
        </p:txBody>
      </p:sp>
      <p:sp>
        <p:nvSpPr>
          <p:cNvPr id="27" name="Pentagon 39"/>
          <p:cNvSpPr/>
          <p:nvPr/>
        </p:nvSpPr>
        <p:spPr>
          <a:xfrm>
            <a:off x="101277" y="3284365"/>
            <a:ext cx="2375149" cy="331364"/>
          </a:xfrm>
          <a:prstGeom prst="homePlat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Profesionalne koristi</a:t>
            </a:r>
            <a:endParaRPr lang="hr-HR" sz="1400" b="1" dirty="0">
              <a:latin typeface="Calibri" panose="020F0502020204030204" pitchFamily="34" charset="0"/>
            </a:endParaRPr>
          </a:p>
          <a:p>
            <a:pPr algn="ctr"/>
            <a:endParaRPr lang="hr-HR" sz="1400" b="1" dirty="0"/>
          </a:p>
        </p:txBody>
      </p:sp>
      <p:sp>
        <p:nvSpPr>
          <p:cNvPr id="30" name="Text Box 54"/>
          <p:cNvSpPr txBox="1"/>
          <p:nvPr/>
        </p:nvSpPr>
        <p:spPr>
          <a:xfrm>
            <a:off x="2674553" y="2818538"/>
            <a:ext cx="5240723" cy="42100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900" i="1" dirty="0">
                <a:latin typeface="Calibri" panose="020F0502020204030204" pitchFamily="34" charset="0"/>
                <a:ea typeface="Calibri" panose="020F0502020204030204" pitchFamily="34" charset="0"/>
                <a:cs typeface="Times New Roman" panose="02020603050405020304" pitchFamily="18" charset="0"/>
              </a:rPr>
              <a:t>Sistematizacija već postojećeg znanja</a:t>
            </a:r>
            <a:endParaRPr lang="hr-HR" sz="1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xt Box 58"/>
          <p:cNvSpPr txBox="1"/>
          <p:nvPr/>
        </p:nvSpPr>
        <p:spPr>
          <a:xfrm>
            <a:off x="2674553" y="3264304"/>
            <a:ext cx="6469449" cy="42100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900" i="1" dirty="0">
                <a:latin typeface="Calibri" panose="020F0502020204030204" pitchFamily="34" charset="0"/>
                <a:ea typeface="Calibri" panose="020F0502020204030204" pitchFamily="34" charset="0"/>
                <a:cs typeface="Times New Roman" panose="02020603050405020304" pitchFamily="18" charset="0"/>
              </a:rPr>
              <a:t>Dobivanje certifikata – napredovanje i financijske beneficije </a:t>
            </a:r>
          </a:p>
        </p:txBody>
      </p:sp>
      <p:sp>
        <p:nvSpPr>
          <p:cNvPr id="32" name="Pentagon 39"/>
          <p:cNvSpPr/>
          <p:nvPr/>
        </p:nvSpPr>
        <p:spPr>
          <a:xfrm>
            <a:off x="101276" y="2120994"/>
            <a:ext cx="2375149" cy="331364"/>
          </a:xfrm>
          <a:prstGeom prst="homePlat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b="1" dirty="0"/>
          </a:p>
          <a:p>
            <a:pPr algn="ctr"/>
            <a:r>
              <a:rPr lang="hr-HR" sz="1400" b="1" dirty="0"/>
              <a:t>Socijalne koristi</a:t>
            </a:r>
            <a:endParaRPr lang="hr-HR" sz="1400" b="1" dirty="0">
              <a:latin typeface="Calibri" panose="020F0502020204030204" pitchFamily="34" charset="0"/>
            </a:endParaRPr>
          </a:p>
          <a:p>
            <a:pPr algn="ctr"/>
            <a:endParaRPr lang="hr-HR" sz="1400" b="1" dirty="0"/>
          </a:p>
        </p:txBody>
      </p:sp>
      <p:sp>
        <p:nvSpPr>
          <p:cNvPr id="34" name="Text Box 58"/>
          <p:cNvSpPr txBox="1"/>
          <p:nvPr/>
        </p:nvSpPr>
        <p:spPr>
          <a:xfrm>
            <a:off x="2704942" y="3710070"/>
            <a:ext cx="3480752" cy="42100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hr-HR" sz="1900" i="1" dirty="0">
                <a:latin typeface="Calibri" panose="020F0502020204030204" pitchFamily="34" charset="0"/>
                <a:ea typeface="Calibri" panose="020F0502020204030204" pitchFamily="34" charset="0"/>
                <a:cs typeface="Times New Roman" panose="02020603050405020304" pitchFamily="18" charset="0"/>
              </a:rPr>
              <a:t>Stjecanje novih vještina</a:t>
            </a:r>
          </a:p>
        </p:txBody>
      </p:sp>
      <p:grpSp>
        <p:nvGrpSpPr>
          <p:cNvPr id="35" name="Group 34"/>
          <p:cNvGrpSpPr/>
          <p:nvPr/>
        </p:nvGrpSpPr>
        <p:grpSpPr>
          <a:xfrm>
            <a:off x="2446036" y="1195538"/>
            <a:ext cx="258906" cy="618339"/>
            <a:chOff x="5507612" y="172770"/>
            <a:chExt cx="258906" cy="618339"/>
          </a:xfrm>
        </p:grpSpPr>
        <p:cxnSp>
          <p:nvCxnSpPr>
            <p:cNvPr id="36" name="Straight Connector 35"/>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2446035" y="1980195"/>
            <a:ext cx="258906" cy="618339"/>
            <a:chOff x="5507612" y="172770"/>
            <a:chExt cx="258906" cy="618339"/>
          </a:xfrm>
        </p:grpSpPr>
        <p:cxnSp>
          <p:nvCxnSpPr>
            <p:cNvPr id="39" name="Straight Connector 38"/>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2444060" y="2895802"/>
            <a:ext cx="258906" cy="1095953"/>
            <a:chOff x="5507612" y="172770"/>
            <a:chExt cx="258906" cy="618339"/>
          </a:xfrm>
        </p:grpSpPr>
        <p:cxnSp>
          <p:nvCxnSpPr>
            <p:cNvPr id="42" name="Straight Connector 41"/>
            <p:cNvCxnSpPr/>
            <p:nvPr/>
          </p:nvCxnSpPr>
          <p:spPr bwMode="gray">
            <a:xfrm>
              <a:off x="5766518" y="172770"/>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gray">
            <a:xfrm>
              <a:off x="5507612" y="481939"/>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76069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93512" y="186125"/>
            <a:ext cx="6649156" cy="692497"/>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Sudionici formalnih obrazovnih procesa iskazuju veće generalno zadovoljstvo ishodom obrazovanja </a:t>
            </a:r>
          </a:p>
        </p:txBody>
      </p:sp>
      <p:graphicFrame>
        <p:nvGraphicFramePr>
          <p:cNvPr id="4" name="Table 3"/>
          <p:cNvGraphicFramePr>
            <a:graphicFrameLocks noGrp="1"/>
          </p:cNvGraphicFramePr>
          <p:nvPr>
            <p:extLst>
              <p:ext uri="{D42A27DB-BD31-4B8C-83A1-F6EECF244321}">
                <p14:modId xmlns:p14="http://schemas.microsoft.com/office/powerpoint/2010/main" val="872259112"/>
              </p:ext>
            </p:extLst>
          </p:nvPr>
        </p:nvGraphicFramePr>
        <p:xfrm>
          <a:off x="211845" y="1028501"/>
          <a:ext cx="7746823" cy="1177870"/>
        </p:xfrm>
        <a:graphic>
          <a:graphicData uri="http://schemas.openxmlformats.org/drawingml/2006/table">
            <a:tbl>
              <a:tblPr firstRow="1" firstCol="1" bandRow="1">
                <a:tableStyleId>{5C22544A-7EE6-4342-B048-85BDC9FD1C3A}</a:tableStyleId>
              </a:tblPr>
              <a:tblGrid>
                <a:gridCol w="414656">
                  <a:extLst>
                    <a:ext uri="{9D8B030D-6E8A-4147-A177-3AD203B41FA5}">
                      <a16:colId xmlns:a16="http://schemas.microsoft.com/office/drawing/2014/main" xmlns="" val="3850710867"/>
                    </a:ext>
                  </a:extLst>
                </a:gridCol>
                <a:gridCol w="1053533">
                  <a:extLst>
                    <a:ext uri="{9D8B030D-6E8A-4147-A177-3AD203B41FA5}">
                      <a16:colId xmlns:a16="http://schemas.microsoft.com/office/drawing/2014/main" xmlns="" val="412899636"/>
                    </a:ext>
                  </a:extLst>
                </a:gridCol>
                <a:gridCol w="1626188">
                  <a:extLst>
                    <a:ext uri="{9D8B030D-6E8A-4147-A177-3AD203B41FA5}">
                      <a16:colId xmlns:a16="http://schemas.microsoft.com/office/drawing/2014/main" xmlns="" val="2436267297"/>
                    </a:ext>
                  </a:extLst>
                </a:gridCol>
                <a:gridCol w="1400235">
                  <a:extLst>
                    <a:ext uri="{9D8B030D-6E8A-4147-A177-3AD203B41FA5}">
                      <a16:colId xmlns:a16="http://schemas.microsoft.com/office/drawing/2014/main" xmlns="" val="2765905280"/>
                    </a:ext>
                  </a:extLst>
                </a:gridCol>
                <a:gridCol w="1675208">
                  <a:extLst>
                    <a:ext uri="{9D8B030D-6E8A-4147-A177-3AD203B41FA5}">
                      <a16:colId xmlns:a16="http://schemas.microsoft.com/office/drawing/2014/main" xmlns="" val="2075814902"/>
                    </a:ext>
                  </a:extLst>
                </a:gridCol>
                <a:gridCol w="1577003">
                  <a:extLst>
                    <a:ext uri="{9D8B030D-6E8A-4147-A177-3AD203B41FA5}">
                      <a16:colId xmlns:a16="http://schemas.microsoft.com/office/drawing/2014/main" xmlns="" val="1411737830"/>
                    </a:ext>
                  </a:extLst>
                </a:gridCol>
              </a:tblGrid>
              <a:tr h="406726">
                <a:tc gridSpan="2">
                  <a:txBody>
                    <a:bodyPr/>
                    <a:lstStyle/>
                    <a:p>
                      <a:pPr>
                        <a:lnSpc>
                          <a:spcPct val="107000"/>
                        </a:lnSpc>
                      </a:pPr>
                      <a:endParaRPr lang="hr-HR" sz="1400" dirty="0">
                        <a:effectLst/>
                        <a:latin typeface="Calibri" panose="020F0502020204030204" pitchFamily="34" charset="0"/>
                      </a:endParaRPr>
                    </a:p>
                  </a:txBody>
                  <a:tcPr marL="68580" marR="68580" marT="0" marB="0" anchor="b"/>
                </a:tc>
                <a:tc hMerge="1">
                  <a:txBody>
                    <a:bodyPr/>
                    <a:lstStyle/>
                    <a:p>
                      <a:endParaRPr lang="hr-HR"/>
                    </a:p>
                  </a:txBody>
                  <a:tcPr/>
                </a:tc>
                <a:tc>
                  <a:txBody>
                    <a:bodyPr/>
                    <a:lstStyle/>
                    <a:p>
                      <a:pPr algn="ctr">
                        <a:lnSpc>
                          <a:spcPct val="115000"/>
                        </a:lnSpc>
                        <a:spcAft>
                          <a:spcPts val="0"/>
                        </a:spcAft>
                      </a:pPr>
                      <a:r>
                        <a:rPr lang="hr-HR" sz="1400" dirty="0">
                          <a:effectLst/>
                        </a:rPr>
                        <a:t>FO očekivanja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FO koristi</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NFO očekivanja</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hr-HR" sz="1400" dirty="0">
                          <a:effectLst/>
                        </a:rPr>
                        <a:t>NFO koristi</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936605429"/>
                  </a:ext>
                </a:extLst>
              </a:tr>
              <a:tr h="232268">
                <a:tc>
                  <a:txBody>
                    <a:bodyPr/>
                    <a:lstStyle/>
                    <a:p>
                      <a:pPr algn="r">
                        <a:lnSpc>
                          <a:spcPct val="115000"/>
                        </a:lnSpc>
                        <a:spcAft>
                          <a:spcPts val="0"/>
                        </a:spcAft>
                      </a:pPr>
                      <a:r>
                        <a:rPr lang="hr-HR" sz="1600" dirty="0">
                          <a:effectLst/>
                        </a:rPr>
                        <a:t> </a:t>
                      </a:r>
                      <a:endParaRPr lang="hr-H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hr-HR" sz="1600" dirty="0">
                          <a:solidFill>
                            <a:schemeClr val="bg1"/>
                          </a:solidFill>
                          <a:effectLst/>
                        </a:rPr>
                        <a:t>N</a:t>
                      </a:r>
                      <a:endParaRPr lang="hr-HR"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hr-HR" sz="1600" dirty="0">
                          <a:solidFill>
                            <a:schemeClr val="tx2"/>
                          </a:solidFill>
                          <a:effectLst/>
                        </a:rPr>
                        <a:t>83</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a:solidFill>
                            <a:schemeClr val="tx2"/>
                          </a:solidFill>
                          <a:effectLst/>
                        </a:rPr>
                        <a:t>83</a:t>
                      </a:r>
                      <a:endParaRPr lang="hr-HR" sz="16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748</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dirty="0">
                          <a:solidFill>
                            <a:schemeClr val="tx2"/>
                          </a:solidFill>
                          <a:effectLst/>
                        </a:rPr>
                        <a:t>748</a:t>
                      </a:r>
                      <a:endParaRPr lang="hr-HR"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19271758"/>
                  </a:ext>
                </a:extLst>
              </a:tr>
              <a:tr h="232268">
                <a:tc gridSpan="2">
                  <a:txBody>
                    <a:bodyPr/>
                    <a:lstStyle/>
                    <a:p>
                      <a:pPr algn="l">
                        <a:lnSpc>
                          <a:spcPct val="115000"/>
                        </a:lnSpc>
                        <a:spcAft>
                          <a:spcPts val="0"/>
                        </a:spcAft>
                      </a:pPr>
                      <a:r>
                        <a:rPr lang="hr-HR" sz="1400" dirty="0">
                          <a:effectLst/>
                          <a:latin typeface="+mn-lt"/>
                          <a:ea typeface="+mn-ea"/>
                          <a:cs typeface="+mn-cs"/>
                        </a:rPr>
                        <a:t>Prosječna</a:t>
                      </a:r>
                      <a:r>
                        <a:rPr lang="hr-HR" sz="1400" baseline="0" dirty="0">
                          <a:effectLst/>
                          <a:latin typeface="+mn-lt"/>
                          <a:ea typeface="+mn-ea"/>
                          <a:cs typeface="+mn-cs"/>
                        </a:rPr>
                        <a:t> vrijednost</a:t>
                      </a:r>
                      <a:endParaRPr lang="hr-H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hr-HR"/>
                    </a:p>
                  </a:txBody>
                  <a:tcPr/>
                </a:tc>
                <a:tc>
                  <a:txBody>
                    <a:bodyPr/>
                    <a:lstStyle/>
                    <a:p>
                      <a:pPr algn="ctr">
                        <a:lnSpc>
                          <a:spcPct val="115000"/>
                        </a:lnSpc>
                        <a:spcAft>
                          <a:spcPts val="0"/>
                        </a:spcAft>
                      </a:pPr>
                      <a:r>
                        <a:rPr lang="hr-HR" sz="1600" b="1" dirty="0">
                          <a:solidFill>
                            <a:schemeClr val="tx2"/>
                          </a:solidFill>
                          <a:effectLst/>
                        </a:rPr>
                        <a:t>3,99</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b="1" dirty="0">
                          <a:solidFill>
                            <a:schemeClr val="tx2"/>
                          </a:solidFill>
                          <a:effectLst/>
                        </a:rPr>
                        <a:t>3,95</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b="1" dirty="0">
                          <a:solidFill>
                            <a:schemeClr val="tx2"/>
                          </a:solidFill>
                          <a:effectLst/>
                        </a:rPr>
                        <a:t>3,86</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600" b="1" dirty="0">
                          <a:solidFill>
                            <a:schemeClr val="tx2"/>
                          </a:solidFill>
                          <a:effectLst/>
                        </a:rPr>
                        <a:t>3,65</a:t>
                      </a:r>
                      <a:endParaRPr lang="hr-HR" sz="1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73566648"/>
                  </a:ext>
                </a:extLst>
              </a:tr>
            </a:tbl>
          </a:graphicData>
        </a:graphic>
      </p:graphicFrame>
      <p:sp>
        <p:nvSpPr>
          <p:cNvPr id="5" name="Pentagon 39"/>
          <p:cNvSpPr/>
          <p:nvPr/>
        </p:nvSpPr>
        <p:spPr>
          <a:xfrm>
            <a:off x="211845" y="2757051"/>
            <a:ext cx="3996266" cy="432777"/>
          </a:xfrm>
          <a:prstGeom prst="homePlate">
            <a:avLst/>
          </a:prstGeom>
          <a:solidFill>
            <a:schemeClr val="accent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1400" dirty="0">
                <a:solidFill>
                  <a:schemeClr val="bg1"/>
                </a:solidFill>
              </a:rPr>
              <a:t>Indeks generalnog zadovoljstva obrazovanjem FO</a:t>
            </a:r>
          </a:p>
        </p:txBody>
      </p:sp>
      <p:sp>
        <p:nvSpPr>
          <p:cNvPr id="6" name="Pentagon 42"/>
          <p:cNvSpPr/>
          <p:nvPr/>
        </p:nvSpPr>
        <p:spPr>
          <a:xfrm>
            <a:off x="211846" y="3353820"/>
            <a:ext cx="3996266" cy="493431"/>
          </a:xfrm>
          <a:prstGeom prst="homePlate">
            <a:avLst/>
          </a:prstGeom>
          <a:solidFill>
            <a:schemeClr val="accent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1400" dirty="0">
                <a:solidFill>
                  <a:schemeClr val="bg1"/>
                </a:solidFill>
              </a:rPr>
              <a:t>Indeks generalnog zadovoljstva obrazovanjem NFO</a:t>
            </a:r>
          </a:p>
        </p:txBody>
      </p:sp>
      <p:sp>
        <p:nvSpPr>
          <p:cNvPr id="7" name="AutoShape 46" descr="80%"/>
          <p:cNvSpPr>
            <a:spLocks noChangeArrowheads="1"/>
          </p:cNvSpPr>
          <p:nvPr/>
        </p:nvSpPr>
        <p:spPr bwMode="auto">
          <a:xfrm>
            <a:off x="4287200" y="2663144"/>
            <a:ext cx="615951" cy="597093"/>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1"/>
          </a:solidFill>
          <a:ln w="9525">
            <a:noFill/>
            <a:round/>
            <a:headEnd/>
            <a:tailEnd/>
          </a:ln>
        </p:spPr>
        <p:txBody>
          <a:bodyPr wrap="none" anchor="ctr"/>
          <a:lstStyle/>
          <a:p>
            <a:endParaRPr lang="en-US"/>
          </a:p>
        </p:txBody>
      </p:sp>
      <p:sp>
        <p:nvSpPr>
          <p:cNvPr id="8" name="AutoShape 46" descr="80%"/>
          <p:cNvSpPr>
            <a:spLocks noChangeArrowheads="1"/>
          </p:cNvSpPr>
          <p:nvPr/>
        </p:nvSpPr>
        <p:spPr bwMode="auto">
          <a:xfrm>
            <a:off x="4286838" y="3290240"/>
            <a:ext cx="615951" cy="597093"/>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1"/>
          </a:solidFill>
          <a:ln w="9525">
            <a:noFill/>
            <a:round/>
            <a:headEnd/>
            <a:tailEnd/>
          </a:ln>
        </p:spPr>
        <p:txBody>
          <a:bodyPr wrap="none" anchor="ctr"/>
          <a:lstStyle/>
          <a:p>
            <a:endParaRPr lang="en-US"/>
          </a:p>
        </p:txBody>
      </p:sp>
      <p:sp>
        <p:nvSpPr>
          <p:cNvPr id="9" name="TextBox 8"/>
          <p:cNvSpPr txBox="1"/>
          <p:nvPr/>
        </p:nvSpPr>
        <p:spPr>
          <a:xfrm>
            <a:off x="4376452" y="2869304"/>
            <a:ext cx="430010" cy="169277"/>
          </a:xfrm>
          <a:prstGeom prst="rect">
            <a:avLst/>
          </a:prstGeom>
        </p:spPr>
        <p:txBody>
          <a:bodyPr vert="horz" wrap="square" lIns="0" tIns="0" rIns="0" bIns="0" rtlCol="0">
            <a:spAutoFit/>
          </a:bodyPr>
          <a:lstStyle/>
          <a:p>
            <a:pPr marL="4763" algn="ctr"/>
            <a:r>
              <a:rPr lang="hr-HR" sz="1100" dirty="0"/>
              <a:t>3,97</a:t>
            </a:r>
          </a:p>
        </p:txBody>
      </p:sp>
      <p:sp>
        <p:nvSpPr>
          <p:cNvPr id="10" name="TextBox 9"/>
          <p:cNvSpPr txBox="1"/>
          <p:nvPr/>
        </p:nvSpPr>
        <p:spPr>
          <a:xfrm>
            <a:off x="4394457" y="3504147"/>
            <a:ext cx="430010" cy="169277"/>
          </a:xfrm>
          <a:prstGeom prst="rect">
            <a:avLst/>
          </a:prstGeom>
        </p:spPr>
        <p:txBody>
          <a:bodyPr vert="horz" wrap="square" lIns="0" tIns="0" rIns="0" bIns="0" rtlCol="0">
            <a:spAutoFit/>
          </a:bodyPr>
          <a:lstStyle/>
          <a:p>
            <a:pPr marL="4763" algn="ctr"/>
            <a:r>
              <a:rPr lang="hr-HR" sz="1100" dirty="0"/>
              <a:t>3,75</a:t>
            </a:r>
          </a:p>
        </p:txBody>
      </p:sp>
      <p:sp>
        <p:nvSpPr>
          <p:cNvPr id="2" name="Rectangle 1"/>
          <p:cNvSpPr/>
          <p:nvPr/>
        </p:nvSpPr>
        <p:spPr>
          <a:xfrm>
            <a:off x="4812836" y="2206371"/>
            <a:ext cx="4101938" cy="2813206"/>
          </a:xfrm>
          <a:prstGeom prst="rect">
            <a:avLst/>
          </a:prstGeom>
        </p:spPr>
        <p:txBody>
          <a:bodyPr wrap="square">
            <a:spAutoFit/>
          </a:bodyPr>
          <a:lstStyle/>
          <a:p>
            <a:pPr lvl="0" algn="just">
              <a:lnSpc>
                <a:spcPct val="107000"/>
              </a:lnSpc>
              <a:spcAft>
                <a:spcPts val="0"/>
              </a:spcAft>
            </a:pPr>
            <a:r>
              <a:rPr lang="hr-HR" sz="11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FORMALNO OBRAZOVANJE</a:t>
            </a:r>
          </a:p>
          <a:p>
            <a:pPr lvl="0" algn="just">
              <a:lnSpc>
                <a:spcPct val="107000"/>
              </a:lnSpc>
              <a:spcAft>
                <a:spcPts val="0"/>
              </a:spcAft>
            </a:pPr>
            <a:endParaRPr lang="hr-HR" sz="5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180975" lvl="0" indent="-180975" algn="just">
              <a:lnSpc>
                <a:spcPct val="107000"/>
              </a:lnSpc>
              <a:spcAft>
                <a:spcPts val="0"/>
              </a:spcAft>
              <a:buFont typeface="Wingdings" panose="05000000000000000000" pitchFamily="2" charset="2"/>
              <a:buChar char="§"/>
            </a:pP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Prosječna vrijednost indeksa za dob 41 - 50 godina: 4,3 (ostale dobne grupe: 3,8 - 3,9). </a:t>
            </a:r>
            <a:r>
              <a:rPr lang="hr-HR" sz="11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Hipoteza</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hr-HR" sz="1100"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polaznici formalnih programa obrazovanja starije srednje životne dobi zadovoljniji su ishodom</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a:t>
            </a:r>
          </a:p>
          <a:p>
            <a:pPr marL="180975" lvl="0" indent="-180975" algn="just">
              <a:lnSpc>
                <a:spcPct val="107000"/>
              </a:lnSpc>
              <a:spcAft>
                <a:spcPts val="0"/>
              </a:spcAft>
              <a:buFont typeface="Wingdings" panose="05000000000000000000" pitchFamily="2" charset="2"/>
              <a:buChar char="§"/>
            </a:pPr>
            <a:r>
              <a:rPr lang="hr-HR" sz="11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Hipoteza</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hr-HR" sz="1100"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osobe koje su završile obrazovne programe nižeg stupnja od stručnog ili sveučilišnog studija zadovoljnije su ishodom FO. </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Njihov prosjek iznosi 4,12 (prosječna vrijednost indeksa zadovoljstva formalnim obrazovanjem u slučaju onih koji su završili višu razinu obrazovanja 3,84.)</a:t>
            </a:r>
          </a:p>
          <a:p>
            <a:pPr marL="180975" lvl="0" indent="-180975" algn="just">
              <a:lnSpc>
                <a:spcPct val="107000"/>
              </a:lnSpc>
              <a:spcAft>
                <a:spcPts val="800"/>
              </a:spcAft>
              <a:buFont typeface="Wingdings" panose="05000000000000000000" pitchFamily="2" charset="2"/>
              <a:buChar char="§"/>
            </a:pPr>
            <a:r>
              <a:rPr lang="hr-HR" sz="11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Hipoteza</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 </a:t>
            </a:r>
            <a:r>
              <a:rPr lang="hr-HR" sz="1100"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osobe najnižeg socioekonomskog statusa iskazuju najmanje zadovoljstvo ishodom formalnog obrazovanja</a:t>
            </a:r>
            <a:r>
              <a:rPr lang="hr-HR" sz="1100" dirty="0">
                <a:solidFill>
                  <a:schemeClr val="tx2"/>
                </a:solidFill>
                <a:latin typeface="Calibri" panose="020F0502020204030204" pitchFamily="34" charset="0"/>
                <a:ea typeface="Calibri" panose="020F0502020204030204" pitchFamily="34" charset="0"/>
                <a:cs typeface="Times New Roman" panose="02020603050405020304" pitchFamily="18" charset="0"/>
              </a:rPr>
              <a:t>. Njihova prosječna vrijednost na indeksu ishoda iznosi 3,2 ostale socioekonomske kategorije: 3,8  - 4,3. </a:t>
            </a:r>
          </a:p>
          <a:p>
            <a:pPr lvl="0" algn="just">
              <a:lnSpc>
                <a:spcPct val="107000"/>
              </a:lnSpc>
              <a:spcAft>
                <a:spcPts val="800"/>
              </a:spcAft>
            </a:pPr>
            <a:endParaRPr lang="hr-HR" sz="11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7135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08845" y="90028"/>
            <a:ext cx="6716888" cy="1038746"/>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a:solidFill>
                  <a:schemeClr val="tx2"/>
                </a:solidFill>
              </a:rPr>
              <a:t>Koje konkretne ostvarene koristi pokreću generalno zadovoljstvo ishodom obrazovanja odraslih?</a:t>
            </a:r>
          </a:p>
        </p:txBody>
      </p:sp>
      <p:sp>
        <p:nvSpPr>
          <p:cNvPr id="11" name="Rectangle 10"/>
          <p:cNvSpPr/>
          <p:nvPr/>
        </p:nvSpPr>
        <p:spPr>
          <a:xfrm>
            <a:off x="129823" y="1263843"/>
            <a:ext cx="4216399" cy="3663823"/>
          </a:xfrm>
          <a:prstGeom prst="rect">
            <a:avLst/>
          </a:prstGeom>
          <a:ln w="12700">
            <a:solidFill>
              <a:schemeClr val="accent1"/>
            </a:solidFill>
          </a:ln>
        </p:spPr>
        <p:txBody>
          <a:bodyPr wrap="square">
            <a:spAutoFit/>
          </a:bodyPr>
          <a:lstStyle/>
          <a:p>
            <a:pPr algn="just">
              <a:lnSpc>
                <a:spcPct val="115000"/>
              </a:lnSpc>
              <a:spcAft>
                <a:spcPts val="0"/>
              </a:spcAft>
            </a:pPr>
            <a:r>
              <a:rPr lang="hr-HR" sz="1400" b="1" dirty="0">
                <a:solidFill>
                  <a:schemeClr val="accent1"/>
                </a:solidFill>
                <a:ea typeface="Calibri" panose="020F0502020204030204" pitchFamily="34" charset="0"/>
                <a:cs typeface="Times New Roman" panose="02020603050405020304" pitchFamily="18" charset="0"/>
              </a:rPr>
              <a:t>Kognitivne i psihosocijalne koristi</a:t>
            </a:r>
            <a:endParaRPr lang="hr-HR" sz="1400" dirty="0">
              <a:solidFill>
                <a:schemeClr val="accent1"/>
              </a:solidFill>
              <a:ea typeface="Calibri" panose="020F0502020204030204" pitchFamily="34" charset="0"/>
              <a:cs typeface="Times New Roman" panose="02020603050405020304" pitchFamily="18" charset="0"/>
            </a:endParaRPr>
          </a:p>
          <a:p>
            <a:pPr marL="180975" indent="-180975" algn="just">
              <a:lnSpc>
                <a:spcPct val="1150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Pronašao sam nove interese koji me ispunjavaju</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Naučio sam nove stvari o onome što me već dugo vremena zanima</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Stekao sam neke nove životne vještine</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Proveo sam vrijeme ugodno se družeći</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Korisno sam iskoristio slobodno vrijeme</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Stekao sam nova korisna poznanstva</a:t>
            </a:r>
            <a:endParaRPr lang="hr-HR" sz="11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SzPct val="100000"/>
              <a:buFont typeface="Arial" panose="020B0604020202020204" pitchFamily="34" charset="0"/>
              <a:buChar char="•"/>
              <a:tabLst>
                <a:tab pos="90488" algn="l"/>
              </a:tabLst>
            </a:pPr>
            <a:r>
              <a:rPr lang="hr-HR" sz="1100" dirty="0">
                <a:solidFill>
                  <a:schemeClr val="tx2"/>
                </a:solidFill>
                <a:ea typeface="Calibri" panose="020F0502020204030204" pitchFamily="34" charset="0"/>
                <a:cs typeface="Arial" panose="020B0604020202020204" pitchFamily="34" charset="0"/>
              </a:rPr>
              <a:t>Stekao sam nove vještine – unaprijedio poslovna i stručna znanja</a:t>
            </a:r>
            <a:endParaRPr lang="hr-HR" sz="1100" dirty="0">
              <a:solidFill>
                <a:schemeClr val="tx2"/>
              </a:solidFill>
              <a:ea typeface="Calibri" panose="020F0502020204030204" pitchFamily="34" charset="0"/>
              <a:cs typeface="Times New Roman" panose="02020603050405020304" pitchFamily="18" charset="0"/>
            </a:endParaRPr>
          </a:p>
          <a:p>
            <a:pPr>
              <a:lnSpc>
                <a:spcPts val="2000"/>
              </a:lnSpc>
              <a:spcAft>
                <a:spcPts val="0"/>
              </a:spcAft>
              <a:tabLst>
                <a:tab pos="90488" algn="l"/>
              </a:tabLst>
            </a:pPr>
            <a:r>
              <a:rPr lang="hr-HR" sz="1400" b="1" dirty="0">
                <a:solidFill>
                  <a:schemeClr val="accent1"/>
                </a:solidFill>
                <a:ea typeface="Calibri" panose="020F0502020204030204" pitchFamily="34" charset="0"/>
                <a:cs typeface="Times New Roman" panose="02020603050405020304" pitchFamily="18" charset="0"/>
              </a:rPr>
              <a:t>Profesionalne koristi</a:t>
            </a:r>
          </a:p>
          <a:p>
            <a:pPr marR="38100" lvl="0" indent="180975">
              <a:lnSpc>
                <a:spcPts val="1600"/>
              </a:lnSpc>
              <a:spcAft>
                <a:spcPts val="0"/>
              </a:spcAft>
              <a:buFont typeface="Symbol" panose="05050102010706020507" pitchFamily="18" charset="2"/>
              <a:buChar char=""/>
            </a:pPr>
            <a:r>
              <a:rPr lang="hr-HR" sz="1000" dirty="0">
                <a:solidFill>
                  <a:schemeClr val="tx2"/>
                </a:solidFill>
                <a:ea typeface="Calibri" panose="020F0502020204030204" pitchFamily="34" charset="0"/>
                <a:cs typeface="Arial" panose="020B0604020202020204" pitchFamily="34" charset="0"/>
              </a:rPr>
              <a:t>Napredovao sam na poslu</a:t>
            </a:r>
            <a:endParaRPr lang="hr-HR" sz="1000" dirty="0">
              <a:solidFill>
                <a:schemeClr val="tx2"/>
              </a:solidFill>
              <a:ea typeface="Calibri" panose="020F0502020204030204" pitchFamily="34" charset="0"/>
              <a:cs typeface="Times New Roman" panose="02020603050405020304" pitchFamily="18" charset="0"/>
            </a:endParaRPr>
          </a:p>
          <a:p>
            <a:pPr marR="38100" lvl="0" indent="180975">
              <a:lnSpc>
                <a:spcPts val="1600"/>
              </a:lnSpc>
              <a:spcAft>
                <a:spcPts val="0"/>
              </a:spcAft>
              <a:buFont typeface="Symbol" panose="05050102010706020507" pitchFamily="18" charset="2"/>
              <a:buChar char=""/>
            </a:pPr>
            <a:r>
              <a:rPr lang="hr-HR" sz="1000" dirty="0">
                <a:solidFill>
                  <a:schemeClr val="tx2"/>
                </a:solidFill>
                <a:ea typeface="Calibri" panose="020F0502020204030204" pitchFamily="34" charset="0"/>
                <a:cs typeface="Arial" panose="020B0604020202020204" pitchFamily="34" charset="0"/>
              </a:rPr>
              <a:t>Dobio sam povišicu plaće</a:t>
            </a:r>
            <a:endParaRPr lang="hr-HR" sz="1000" dirty="0">
              <a:solidFill>
                <a:schemeClr val="tx2"/>
              </a:solidFill>
              <a:ea typeface="Calibri" panose="020F0502020204030204" pitchFamily="34" charset="0"/>
              <a:cs typeface="Times New Roman" panose="02020603050405020304" pitchFamily="18" charset="0"/>
            </a:endParaRPr>
          </a:p>
          <a:p>
            <a:pPr marR="38100" lvl="0" indent="180975">
              <a:lnSpc>
                <a:spcPts val="1600"/>
              </a:lnSpc>
              <a:spcAft>
                <a:spcPts val="0"/>
              </a:spcAft>
              <a:buFont typeface="Symbol" panose="05050102010706020507" pitchFamily="18" charset="2"/>
              <a:buChar char=""/>
            </a:pPr>
            <a:r>
              <a:rPr lang="hr-HR" sz="1000" dirty="0">
                <a:solidFill>
                  <a:schemeClr val="tx2"/>
                </a:solidFill>
                <a:ea typeface="Calibri" panose="020F0502020204030204" pitchFamily="34" charset="0"/>
                <a:cs typeface="Arial" panose="020B0604020202020204" pitchFamily="34" charset="0"/>
              </a:rPr>
              <a:t>Stekao sam uvjete za veću plaću u budućnosti</a:t>
            </a:r>
            <a:endParaRPr lang="hr-HR" sz="1000" dirty="0">
              <a:solidFill>
                <a:schemeClr val="tx2"/>
              </a:solidFill>
              <a:ea typeface="Calibri" panose="020F0502020204030204" pitchFamily="34" charset="0"/>
              <a:cs typeface="Times New Roman" panose="02020603050405020304" pitchFamily="18" charset="0"/>
            </a:endParaRPr>
          </a:p>
          <a:p>
            <a:pPr marR="38100" lvl="0" indent="180975">
              <a:lnSpc>
                <a:spcPts val="1600"/>
              </a:lnSpc>
              <a:spcAft>
                <a:spcPts val="0"/>
              </a:spcAft>
              <a:buFont typeface="Symbol" panose="05050102010706020507" pitchFamily="18" charset="2"/>
              <a:buChar char=""/>
            </a:pPr>
            <a:r>
              <a:rPr lang="hr-HR" sz="1000" dirty="0">
                <a:solidFill>
                  <a:schemeClr val="tx2"/>
                </a:solidFill>
                <a:ea typeface="Calibri" panose="020F0502020204030204" pitchFamily="34" charset="0"/>
                <a:cs typeface="Arial" panose="020B0604020202020204" pitchFamily="34" charset="0"/>
              </a:rPr>
              <a:t>Dobio sam certifikat - diplomu koja mi je bila potrebna</a:t>
            </a:r>
            <a:endParaRPr lang="hr-HR" sz="1000" dirty="0">
              <a:solidFill>
                <a:schemeClr val="tx2"/>
              </a:solidFill>
              <a:ea typeface="Calibri" panose="020F0502020204030204" pitchFamily="34" charset="0"/>
              <a:cs typeface="Times New Roman" panose="02020603050405020304" pitchFamily="18" charset="0"/>
            </a:endParaRPr>
          </a:p>
          <a:p>
            <a:pPr marR="38100" lvl="0" indent="180975">
              <a:lnSpc>
                <a:spcPts val="1600"/>
              </a:lnSpc>
              <a:spcAft>
                <a:spcPts val="0"/>
              </a:spcAft>
              <a:buFont typeface="Symbol" panose="05050102010706020507" pitchFamily="18" charset="2"/>
              <a:buChar char=""/>
            </a:pPr>
            <a:r>
              <a:rPr lang="hr-HR" sz="1000" dirty="0">
                <a:solidFill>
                  <a:schemeClr val="tx2"/>
                </a:solidFill>
                <a:ea typeface="Calibri" panose="020F0502020204030204" pitchFamily="34" charset="0"/>
                <a:cs typeface="Arial" panose="020B0604020202020204" pitchFamily="34" charset="0"/>
              </a:rPr>
              <a:t>Ispunio sam očekivanja koja su mi postavljena</a:t>
            </a:r>
            <a:endParaRPr lang="hr-HR" sz="1000" dirty="0">
              <a:solidFill>
                <a:schemeClr val="tx2"/>
              </a:solidFill>
              <a:ea typeface="Calibri" panose="020F0502020204030204" pitchFamily="34" charset="0"/>
              <a:cs typeface="Times New Roman" panose="02020603050405020304" pitchFamily="18" charset="0"/>
            </a:endParaRPr>
          </a:p>
          <a:p>
            <a:pPr marR="38100" lvl="0">
              <a:lnSpc>
                <a:spcPts val="1600"/>
              </a:lnSpc>
              <a:spcAft>
                <a:spcPts val="0"/>
              </a:spcAft>
            </a:pPr>
            <a:r>
              <a:rPr lang="hr-HR" sz="1400" b="1" dirty="0">
                <a:solidFill>
                  <a:schemeClr val="accent1"/>
                </a:solidFill>
                <a:ea typeface="Calibri" panose="020F0502020204030204" pitchFamily="34" charset="0"/>
                <a:cs typeface="Times New Roman" panose="02020603050405020304" pitchFamily="18" charset="0"/>
              </a:rPr>
              <a:t>Pronalazak / pokretanje posla</a:t>
            </a:r>
            <a:endParaRPr lang="hr-HR" sz="1400" dirty="0">
              <a:solidFill>
                <a:schemeClr val="accent1"/>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Font typeface="Symbol" panose="05050102010706020507" pitchFamily="18" charset="2"/>
              <a:buChar char=""/>
              <a:tabLst>
                <a:tab pos="180975" algn="l"/>
              </a:tabLst>
            </a:pPr>
            <a:r>
              <a:rPr lang="hr-HR" sz="1000" dirty="0">
                <a:solidFill>
                  <a:schemeClr val="tx2"/>
                </a:solidFill>
                <a:ea typeface="Calibri" panose="020F0502020204030204" pitchFamily="34" charset="0"/>
                <a:cs typeface="Arial" panose="020B0604020202020204" pitchFamily="34" charset="0"/>
              </a:rPr>
              <a:t>Pronašao sam novi posao</a:t>
            </a:r>
            <a:endParaRPr lang="hr-HR" sz="1000" dirty="0">
              <a:solidFill>
                <a:schemeClr val="tx2"/>
              </a:solidFill>
              <a:ea typeface="Calibri" panose="020F0502020204030204" pitchFamily="34" charset="0"/>
              <a:cs typeface="Times New Roman" panose="02020603050405020304" pitchFamily="18" charset="0"/>
            </a:endParaRPr>
          </a:p>
          <a:p>
            <a:pPr marL="180975" marR="38100" lvl="0" indent="-180975">
              <a:lnSpc>
                <a:spcPts val="1600"/>
              </a:lnSpc>
              <a:spcAft>
                <a:spcPts val="0"/>
              </a:spcAft>
              <a:buFont typeface="Symbol" panose="05050102010706020507" pitchFamily="18" charset="2"/>
              <a:buChar char=""/>
              <a:tabLst>
                <a:tab pos="180975" algn="l"/>
              </a:tabLst>
            </a:pPr>
            <a:r>
              <a:rPr lang="hr-HR" sz="1000" dirty="0">
                <a:solidFill>
                  <a:schemeClr val="tx2"/>
                </a:solidFill>
                <a:ea typeface="Calibri" panose="020F0502020204030204" pitchFamily="34" charset="0"/>
                <a:cs typeface="Arial" panose="020B0604020202020204" pitchFamily="34" charset="0"/>
              </a:rPr>
              <a:t>Pokrenuo sam vlastiti posao</a:t>
            </a:r>
            <a:endParaRPr lang="hr-HR" sz="1000" dirty="0">
              <a:solidFill>
                <a:schemeClr val="tx2"/>
              </a:solidFill>
              <a:effectLst/>
              <a:ea typeface="Calibri" panose="020F0502020204030204" pitchFamily="34" charset="0"/>
              <a:cs typeface="Times New Roman" panose="02020603050405020304"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4193290950"/>
              </p:ext>
            </p:extLst>
          </p:nvPr>
        </p:nvGraphicFramePr>
        <p:xfrm>
          <a:off x="4504267" y="1692170"/>
          <a:ext cx="4470400" cy="2090801"/>
        </p:xfrm>
        <a:graphic>
          <a:graphicData uri="http://schemas.openxmlformats.org/drawingml/2006/table">
            <a:tbl>
              <a:tblPr firstRow="1" firstCol="1" bandRow="1">
                <a:tableStyleId>{5C22544A-7EE6-4342-B048-85BDC9FD1C3A}</a:tableStyleId>
              </a:tblPr>
              <a:tblGrid>
                <a:gridCol w="2147807">
                  <a:extLst>
                    <a:ext uri="{9D8B030D-6E8A-4147-A177-3AD203B41FA5}">
                      <a16:colId xmlns:a16="http://schemas.microsoft.com/office/drawing/2014/main" xmlns="" val="3166873767"/>
                    </a:ext>
                  </a:extLst>
                </a:gridCol>
                <a:gridCol w="1118510">
                  <a:extLst>
                    <a:ext uri="{9D8B030D-6E8A-4147-A177-3AD203B41FA5}">
                      <a16:colId xmlns:a16="http://schemas.microsoft.com/office/drawing/2014/main" xmlns="" val="2884151991"/>
                    </a:ext>
                  </a:extLst>
                </a:gridCol>
                <a:gridCol w="1204083">
                  <a:extLst>
                    <a:ext uri="{9D8B030D-6E8A-4147-A177-3AD203B41FA5}">
                      <a16:colId xmlns:a16="http://schemas.microsoft.com/office/drawing/2014/main" xmlns="" val="72745822"/>
                    </a:ext>
                  </a:extLst>
                </a:gridCol>
              </a:tblGrid>
              <a:tr h="0">
                <a:tc gridSpan="3">
                  <a:txBody>
                    <a:bodyPr/>
                    <a:lstStyle/>
                    <a:p>
                      <a:pPr algn="ctr">
                        <a:lnSpc>
                          <a:spcPct val="115000"/>
                        </a:lnSpc>
                        <a:spcAft>
                          <a:spcPts val="1000"/>
                        </a:spcAft>
                      </a:pPr>
                      <a:r>
                        <a:rPr lang="hr-HR" sz="1200" dirty="0">
                          <a:effectLst/>
                        </a:rPr>
                        <a:t>FORMALNO OBRAZOVANJE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xmlns="" val="371302246"/>
                  </a:ext>
                </a:extLst>
              </a:tr>
              <a:tr h="0">
                <a:tc>
                  <a:txBody>
                    <a:bodyPr/>
                    <a:lstStyle/>
                    <a:p>
                      <a:pPr algn="just">
                        <a:lnSpc>
                          <a:spcPct val="115000"/>
                        </a:lnSpc>
                        <a:spcAft>
                          <a:spcPts val="1000"/>
                        </a:spcAft>
                      </a:pPr>
                      <a:r>
                        <a:rPr lang="hr-HR" sz="1200" dirty="0">
                          <a:effectLst/>
                        </a:rPr>
                        <a:t>R=0,527        R</a:t>
                      </a:r>
                      <a:r>
                        <a:rPr lang="hr-HR" sz="1200" baseline="30000" dirty="0">
                          <a:effectLst/>
                        </a:rPr>
                        <a:t>2</a:t>
                      </a:r>
                      <a:r>
                        <a:rPr lang="hr-HR" sz="1200" dirty="0">
                          <a:effectLst/>
                        </a:rPr>
                        <a:t>=0,278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Beta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st. značajnost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14774206"/>
                  </a:ext>
                </a:extLst>
              </a:tr>
              <a:tr h="0">
                <a:tc>
                  <a:txBody>
                    <a:bodyPr/>
                    <a:lstStyle/>
                    <a:p>
                      <a:pPr algn="just">
                        <a:lnSpc>
                          <a:spcPct val="115000"/>
                        </a:lnSpc>
                        <a:spcAft>
                          <a:spcPts val="1000"/>
                        </a:spcAft>
                      </a:pPr>
                      <a:r>
                        <a:rPr lang="hr-HR" sz="1200" dirty="0">
                          <a:effectLst/>
                        </a:rPr>
                        <a:t>Profesionalne koristi</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0,445</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0,09*</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86353537"/>
                  </a:ext>
                </a:extLst>
              </a:tr>
              <a:tr h="0">
                <a:tc>
                  <a:txBody>
                    <a:bodyPr/>
                    <a:lstStyle/>
                    <a:p>
                      <a:pPr algn="just">
                        <a:lnSpc>
                          <a:spcPct val="115000"/>
                        </a:lnSpc>
                        <a:spcAft>
                          <a:spcPts val="1000"/>
                        </a:spcAft>
                      </a:pPr>
                      <a:r>
                        <a:rPr lang="hr-HR" sz="1200" dirty="0">
                          <a:effectLst/>
                        </a:rPr>
                        <a:t>Kognitivne i </a:t>
                      </a:r>
                      <a:r>
                        <a:rPr lang="hr-HR" sz="1200" dirty="0" err="1">
                          <a:effectLst/>
                        </a:rPr>
                        <a:t>psihosoc</a:t>
                      </a:r>
                      <a:r>
                        <a:rPr lang="hr-HR" sz="1200" dirty="0">
                          <a:effectLst/>
                        </a:rPr>
                        <a:t> koristi</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0,242</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0,244</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05128023"/>
                  </a:ext>
                </a:extLst>
              </a:tr>
              <a:tr h="0">
                <a:tc>
                  <a:txBody>
                    <a:bodyPr/>
                    <a:lstStyle/>
                    <a:p>
                      <a:pPr algn="just">
                        <a:lnSpc>
                          <a:spcPct val="115000"/>
                        </a:lnSpc>
                        <a:spcAft>
                          <a:spcPts val="1000"/>
                        </a:spcAft>
                      </a:pPr>
                      <a:r>
                        <a:rPr lang="hr-HR" sz="1200" dirty="0">
                          <a:effectLst/>
                        </a:rPr>
                        <a:t>Pronalazak / pokretanje posla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-0,110</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0,655</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934917655"/>
                  </a:ext>
                </a:extLst>
              </a:tr>
              <a:tr h="0">
                <a:tc gridSpan="3">
                  <a:txBody>
                    <a:bodyPr/>
                    <a:lstStyle/>
                    <a:p>
                      <a:pPr algn="ctr">
                        <a:lnSpc>
                          <a:spcPct val="115000"/>
                        </a:lnSpc>
                        <a:spcAft>
                          <a:spcPts val="1000"/>
                        </a:spcAft>
                      </a:pPr>
                      <a:r>
                        <a:rPr lang="hr-HR" sz="1200" dirty="0">
                          <a:effectLst/>
                        </a:rPr>
                        <a:t>NEFORMALNO OBRAZOVANJE</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xmlns="" val="4228646473"/>
                  </a:ext>
                </a:extLst>
              </a:tr>
              <a:tr h="0">
                <a:tc>
                  <a:txBody>
                    <a:bodyPr/>
                    <a:lstStyle/>
                    <a:p>
                      <a:pPr algn="just">
                        <a:lnSpc>
                          <a:spcPct val="115000"/>
                        </a:lnSpc>
                        <a:spcAft>
                          <a:spcPts val="1000"/>
                        </a:spcAft>
                      </a:pPr>
                      <a:r>
                        <a:rPr lang="hr-HR" sz="1200" dirty="0">
                          <a:effectLst/>
                        </a:rPr>
                        <a:t>R=0,299        R</a:t>
                      </a:r>
                      <a:r>
                        <a:rPr lang="hr-HR" sz="1200" baseline="30000" dirty="0">
                          <a:effectLst/>
                        </a:rPr>
                        <a:t>2</a:t>
                      </a:r>
                      <a:r>
                        <a:rPr lang="hr-HR" sz="1200" dirty="0">
                          <a:effectLst/>
                        </a:rPr>
                        <a:t>=0,089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Beta</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st. značajnost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37313320"/>
                  </a:ext>
                </a:extLst>
              </a:tr>
              <a:tr h="0">
                <a:tc>
                  <a:txBody>
                    <a:bodyPr/>
                    <a:lstStyle/>
                    <a:p>
                      <a:pPr algn="just">
                        <a:lnSpc>
                          <a:spcPct val="115000"/>
                        </a:lnSpc>
                        <a:spcAft>
                          <a:spcPts val="1000"/>
                        </a:spcAft>
                      </a:pPr>
                      <a:r>
                        <a:rPr lang="hr-HR" sz="1200" dirty="0">
                          <a:effectLst/>
                        </a:rPr>
                        <a:t>Kognitivne i </a:t>
                      </a:r>
                      <a:r>
                        <a:rPr lang="hr-HR" sz="1200" dirty="0" err="1">
                          <a:effectLst/>
                        </a:rPr>
                        <a:t>psihosoc</a:t>
                      </a:r>
                      <a:r>
                        <a:rPr lang="hr-HR" sz="1200" dirty="0">
                          <a:effectLst/>
                        </a:rPr>
                        <a:t> koristi</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0,270</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dirty="0">
                          <a:effectLst/>
                        </a:rPr>
                        <a:t> &lt;0,001**</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29637538"/>
                  </a:ext>
                </a:extLst>
              </a:tr>
              <a:tr h="0">
                <a:tc>
                  <a:txBody>
                    <a:bodyPr/>
                    <a:lstStyle/>
                    <a:p>
                      <a:pPr algn="just">
                        <a:lnSpc>
                          <a:spcPct val="115000"/>
                        </a:lnSpc>
                        <a:spcAft>
                          <a:spcPts val="1000"/>
                        </a:spcAft>
                      </a:pPr>
                      <a:r>
                        <a:rPr lang="hr-HR" sz="1200" dirty="0">
                          <a:effectLst/>
                        </a:rPr>
                        <a:t>Profesionalne koristi</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0,098</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a:effectLst/>
                        </a:rPr>
                        <a:t>0,068</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69635461"/>
                  </a:ext>
                </a:extLst>
              </a:tr>
              <a:tr h="0">
                <a:tc>
                  <a:txBody>
                    <a:bodyPr/>
                    <a:lstStyle/>
                    <a:p>
                      <a:pPr algn="just">
                        <a:lnSpc>
                          <a:spcPct val="115000"/>
                        </a:lnSpc>
                        <a:spcAft>
                          <a:spcPts val="1000"/>
                        </a:spcAft>
                      </a:pPr>
                      <a:r>
                        <a:rPr lang="hr-HR" sz="1200" dirty="0">
                          <a:effectLst/>
                        </a:rPr>
                        <a:t>Pronalazak / pokretanje posla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dirty="0">
                          <a:effectLst/>
                        </a:rPr>
                        <a:t>-0,064</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hr-HR" sz="1200" dirty="0">
                          <a:effectLst/>
                        </a:rPr>
                        <a:t>0,128</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10964711"/>
                  </a:ext>
                </a:extLst>
              </a:tr>
            </a:tbl>
          </a:graphicData>
        </a:graphic>
      </p:graphicFrame>
    </p:spTree>
    <p:extLst>
      <p:ext uri="{BB962C8B-B14F-4D97-AF65-F5344CB8AC3E}">
        <p14:creationId xmlns:p14="http://schemas.microsoft.com/office/powerpoint/2010/main" val="330652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349404" y="1173885"/>
            <a:ext cx="6033722" cy="621884"/>
          </a:xfrm>
        </p:spPr>
        <p:txBody>
          <a:bodyPr/>
          <a:lstStyle/>
          <a:p>
            <a:r>
              <a:rPr lang="hr-HR" b="1" dirty="0"/>
              <a:t>INFORMALNO OBRAZOVANJE</a:t>
            </a:r>
            <a:endParaRPr lang="en-GB" b="1" dirty="0"/>
          </a:p>
        </p:txBody>
      </p:sp>
    </p:spTree>
    <p:extLst>
      <p:ext uri="{BB962C8B-B14F-4D97-AF65-F5344CB8AC3E}">
        <p14:creationId xmlns:p14="http://schemas.microsoft.com/office/powerpoint/2010/main" val="3794910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08845" y="90028"/>
            <a:ext cx="6716888" cy="3462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500" dirty="0" err="1">
                <a:solidFill>
                  <a:schemeClr val="tx2"/>
                </a:solidFill>
              </a:rPr>
              <a:t>Informalno</a:t>
            </a:r>
            <a:r>
              <a:rPr lang="hr-HR" sz="2500" dirty="0">
                <a:solidFill>
                  <a:schemeClr val="tx2"/>
                </a:solidFill>
              </a:rPr>
              <a:t> obrazovanje</a:t>
            </a:r>
          </a:p>
        </p:txBody>
      </p:sp>
      <p:graphicFrame>
        <p:nvGraphicFramePr>
          <p:cNvPr id="5" name="Chart 4">
            <a:extLst>
              <a:ext uri="{FF2B5EF4-FFF2-40B4-BE49-F238E27FC236}">
                <a16:creationId xmlns:a16="http://schemas.microsoft.com/office/drawing/2014/main" xmlns="" id="{304E400D-9F7E-456B-9E12-809645FA8049}"/>
              </a:ext>
            </a:extLst>
          </p:cNvPr>
          <p:cNvGraphicFramePr/>
          <p:nvPr>
            <p:extLst>
              <p:ext uri="{D42A27DB-BD31-4B8C-83A1-F6EECF244321}">
                <p14:modId xmlns:p14="http://schemas.microsoft.com/office/powerpoint/2010/main" val="757257776"/>
              </p:ext>
            </p:extLst>
          </p:nvPr>
        </p:nvGraphicFramePr>
        <p:xfrm>
          <a:off x="148746" y="673396"/>
          <a:ext cx="5348287" cy="3495675"/>
        </p:xfrm>
        <a:graphic>
          <a:graphicData uri="http://schemas.openxmlformats.org/drawingml/2006/chart">
            <c:chart xmlns:c="http://schemas.openxmlformats.org/drawingml/2006/chart" xmlns:r="http://schemas.openxmlformats.org/officeDocument/2006/relationships" r:id="rId3"/>
          </a:graphicData>
        </a:graphic>
      </p:graphicFrame>
      <p:sp>
        <p:nvSpPr>
          <p:cNvPr id="6" name="Pentagon 39"/>
          <p:cNvSpPr/>
          <p:nvPr/>
        </p:nvSpPr>
        <p:spPr>
          <a:xfrm>
            <a:off x="2363724" y="4339599"/>
            <a:ext cx="1932336" cy="432777"/>
          </a:xfrm>
          <a:prstGeom prst="homePlate">
            <a:avLst/>
          </a:prstGeom>
          <a:solidFill>
            <a:schemeClr val="accent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solidFill>
                  <a:schemeClr val="bg1"/>
                </a:solidFill>
              </a:rPr>
              <a:t>Ukupno</a:t>
            </a:r>
          </a:p>
        </p:txBody>
      </p:sp>
      <p:sp>
        <p:nvSpPr>
          <p:cNvPr id="7" name="AutoShape 46" descr="80%"/>
          <p:cNvSpPr>
            <a:spLocks noChangeArrowheads="1"/>
          </p:cNvSpPr>
          <p:nvPr/>
        </p:nvSpPr>
        <p:spPr bwMode="auto">
          <a:xfrm>
            <a:off x="4375149" y="4245692"/>
            <a:ext cx="615951" cy="597093"/>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1"/>
          </a:solidFill>
          <a:ln w="9525">
            <a:noFill/>
            <a:round/>
            <a:headEnd/>
            <a:tailEnd/>
          </a:ln>
        </p:spPr>
        <p:txBody>
          <a:bodyPr wrap="none" anchor="ctr"/>
          <a:lstStyle/>
          <a:p>
            <a:endParaRPr lang="en-US"/>
          </a:p>
        </p:txBody>
      </p:sp>
      <p:sp>
        <p:nvSpPr>
          <p:cNvPr id="8" name="TextBox 7"/>
          <p:cNvSpPr txBox="1"/>
          <p:nvPr/>
        </p:nvSpPr>
        <p:spPr>
          <a:xfrm>
            <a:off x="4464401" y="4451852"/>
            <a:ext cx="430010" cy="169277"/>
          </a:xfrm>
          <a:prstGeom prst="rect">
            <a:avLst/>
          </a:prstGeom>
        </p:spPr>
        <p:txBody>
          <a:bodyPr vert="horz" wrap="square" lIns="0" tIns="0" rIns="0" bIns="0" rtlCol="0">
            <a:spAutoFit/>
          </a:bodyPr>
          <a:lstStyle/>
          <a:p>
            <a:pPr marL="4763" algn="ctr"/>
            <a:r>
              <a:rPr lang="hr-HR" sz="1100" dirty="0"/>
              <a:t>68%</a:t>
            </a:r>
          </a:p>
        </p:txBody>
      </p:sp>
      <p:graphicFrame>
        <p:nvGraphicFramePr>
          <p:cNvPr id="4" name="Table 3"/>
          <p:cNvGraphicFramePr>
            <a:graphicFrameLocks noGrp="1"/>
          </p:cNvGraphicFramePr>
          <p:nvPr>
            <p:extLst>
              <p:ext uri="{D42A27DB-BD31-4B8C-83A1-F6EECF244321}">
                <p14:modId xmlns:p14="http://schemas.microsoft.com/office/powerpoint/2010/main" val="481563445"/>
              </p:ext>
            </p:extLst>
          </p:nvPr>
        </p:nvGraphicFramePr>
        <p:xfrm>
          <a:off x="4991100" y="1692672"/>
          <a:ext cx="4080933" cy="1951355"/>
        </p:xfrm>
        <a:graphic>
          <a:graphicData uri="http://schemas.openxmlformats.org/drawingml/2006/table">
            <a:tbl>
              <a:tblPr firstRow="1" firstCol="1" bandRow="1">
                <a:tableStyleId>{3B4B98B0-60AC-42C2-AFA5-B58CD77FA1E5}</a:tableStyleId>
              </a:tblPr>
              <a:tblGrid>
                <a:gridCol w="3565834">
                  <a:extLst>
                    <a:ext uri="{9D8B030D-6E8A-4147-A177-3AD203B41FA5}">
                      <a16:colId xmlns:a16="http://schemas.microsoft.com/office/drawing/2014/main" xmlns="" val="2418247214"/>
                    </a:ext>
                  </a:extLst>
                </a:gridCol>
                <a:gridCol w="515099">
                  <a:extLst>
                    <a:ext uri="{9D8B030D-6E8A-4147-A177-3AD203B41FA5}">
                      <a16:colId xmlns:a16="http://schemas.microsoft.com/office/drawing/2014/main" xmlns="" val="3884244963"/>
                    </a:ext>
                  </a:extLst>
                </a:gridCol>
              </a:tblGrid>
              <a:tr h="278765">
                <a:tc>
                  <a:txBody>
                    <a:bodyPr/>
                    <a:lstStyle/>
                    <a:p>
                      <a:pPr>
                        <a:lnSpc>
                          <a:spcPct val="115000"/>
                        </a:lnSpc>
                        <a:spcAft>
                          <a:spcPts val="0"/>
                        </a:spcAft>
                      </a:pPr>
                      <a:r>
                        <a:rPr lang="hr-HR" sz="1050" b="0" dirty="0">
                          <a:solidFill>
                            <a:schemeClr val="accent1">
                              <a:lumMod val="75000"/>
                            </a:schemeClr>
                          </a:solidFill>
                          <a:effectLst/>
                        </a:rPr>
                        <a:t>Informatika/programiranje</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a:solidFill>
                            <a:schemeClr val="accent1">
                              <a:lumMod val="75000"/>
                            </a:schemeClr>
                          </a:solidFill>
                          <a:effectLst/>
                        </a:rPr>
                        <a:t>19,8%</a:t>
                      </a:r>
                      <a:endParaRPr lang="hr-HR" sz="1050" b="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8163472"/>
                  </a:ext>
                </a:extLst>
              </a:tr>
              <a:tr h="278765">
                <a:tc>
                  <a:txBody>
                    <a:bodyPr/>
                    <a:lstStyle/>
                    <a:p>
                      <a:pPr>
                        <a:lnSpc>
                          <a:spcPct val="115000"/>
                        </a:lnSpc>
                        <a:spcAft>
                          <a:spcPts val="0"/>
                        </a:spcAft>
                      </a:pPr>
                      <a:r>
                        <a:rPr lang="hr-HR" sz="1050" b="0" dirty="0">
                          <a:solidFill>
                            <a:schemeClr val="accent1">
                              <a:lumMod val="75000"/>
                            </a:schemeClr>
                          </a:solidFill>
                          <a:effectLst/>
                        </a:rPr>
                        <a:t>Strani jezici/ prijevod/ znakovni jezik</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a:solidFill>
                            <a:schemeClr val="accent1">
                              <a:lumMod val="75000"/>
                            </a:schemeClr>
                          </a:solidFill>
                          <a:effectLst/>
                        </a:rPr>
                        <a:t>12,2%</a:t>
                      </a:r>
                      <a:endParaRPr lang="hr-HR" sz="1050" b="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424392953"/>
                  </a:ext>
                </a:extLst>
              </a:tr>
              <a:tr h="278765">
                <a:tc>
                  <a:txBody>
                    <a:bodyPr/>
                    <a:lstStyle/>
                    <a:p>
                      <a:pPr>
                        <a:lnSpc>
                          <a:spcPct val="115000"/>
                        </a:lnSpc>
                        <a:spcAft>
                          <a:spcPts val="0"/>
                        </a:spcAft>
                      </a:pPr>
                      <a:r>
                        <a:rPr lang="hr-HR" sz="1050" b="0" dirty="0">
                          <a:solidFill>
                            <a:schemeClr val="accent1">
                              <a:lumMod val="75000"/>
                            </a:schemeClr>
                          </a:solidFill>
                          <a:effectLst/>
                        </a:rPr>
                        <a:t>Poljoprivreda/ šumarstvo/ vrtlarstvo/ botanika/ cvjećarstvo</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a:solidFill>
                            <a:schemeClr val="accent1">
                              <a:lumMod val="75000"/>
                            </a:schemeClr>
                          </a:solidFill>
                          <a:effectLst/>
                        </a:rPr>
                        <a:t>9,5%</a:t>
                      </a:r>
                      <a:endParaRPr lang="hr-HR" sz="1050" b="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34031885"/>
                  </a:ext>
                </a:extLst>
              </a:tr>
              <a:tr h="278765">
                <a:tc>
                  <a:txBody>
                    <a:bodyPr/>
                    <a:lstStyle/>
                    <a:p>
                      <a:pPr>
                        <a:lnSpc>
                          <a:spcPct val="115000"/>
                        </a:lnSpc>
                        <a:spcAft>
                          <a:spcPts val="0"/>
                        </a:spcAft>
                      </a:pPr>
                      <a:r>
                        <a:rPr lang="hr-HR" sz="1050" b="0" dirty="0">
                          <a:solidFill>
                            <a:schemeClr val="accent1">
                              <a:lumMod val="75000"/>
                            </a:schemeClr>
                          </a:solidFill>
                          <a:effectLst/>
                        </a:rPr>
                        <a:t>Gastronomija/ kuhanje/ nutricionizam/ slastičarstvo</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a:solidFill>
                            <a:schemeClr val="accent1">
                              <a:lumMod val="75000"/>
                            </a:schemeClr>
                          </a:solidFill>
                          <a:effectLst/>
                        </a:rPr>
                        <a:t>8,5%</a:t>
                      </a:r>
                      <a:endParaRPr lang="hr-HR" sz="1050" b="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02181512"/>
                  </a:ext>
                </a:extLst>
              </a:tr>
              <a:tr h="278765">
                <a:tc>
                  <a:txBody>
                    <a:bodyPr/>
                    <a:lstStyle/>
                    <a:p>
                      <a:pPr>
                        <a:lnSpc>
                          <a:spcPct val="115000"/>
                        </a:lnSpc>
                        <a:spcAft>
                          <a:spcPts val="0"/>
                        </a:spcAft>
                      </a:pPr>
                      <a:r>
                        <a:rPr lang="hr-HR" sz="1050" b="0" dirty="0">
                          <a:solidFill>
                            <a:schemeClr val="accent1">
                              <a:lumMod val="75000"/>
                            </a:schemeClr>
                          </a:solidFill>
                          <a:effectLst/>
                        </a:rPr>
                        <a:t>Povijest/ arheologija</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dirty="0">
                          <a:solidFill>
                            <a:schemeClr val="accent1">
                              <a:lumMod val="75000"/>
                            </a:schemeClr>
                          </a:solidFill>
                          <a:effectLst/>
                        </a:rPr>
                        <a:t>8,3%</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23302093"/>
                  </a:ext>
                </a:extLst>
              </a:tr>
              <a:tr h="278765">
                <a:tc>
                  <a:txBody>
                    <a:bodyPr/>
                    <a:lstStyle/>
                    <a:p>
                      <a:pPr>
                        <a:lnSpc>
                          <a:spcPct val="115000"/>
                        </a:lnSpc>
                        <a:spcAft>
                          <a:spcPts val="0"/>
                        </a:spcAft>
                      </a:pPr>
                      <a:r>
                        <a:rPr lang="hr-HR" sz="1050" b="0" dirty="0">
                          <a:solidFill>
                            <a:schemeClr val="accent1">
                              <a:lumMod val="75000"/>
                            </a:schemeClr>
                          </a:solidFill>
                          <a:effectLst/>
                        </a:rPr>
                        <a:t>Medicina/ farmacija/ fizioterapija/ zdravlje/ </a:t>
                      </a:r>
                      <a:r>
                        <a:rPr lang="hr-HR" sz="1050" b="0" dirty="0" err="1">
                          <a:solidFill>
                            <a:schemeClr val="accent1">
                              <a:lumMod val="75000"/>
                            </a:schemeClr>
                          </a:solidFill>
                          <a:effectLst/>
                        </a:rPr>
                        <a:t>njegovateljstvo</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dirty="0">
                          <a:solidFill>
                            <a:schemeClr val="accent1">
                              <a:lumMod val="75000"/>
                            </a:schemeClr>
                          </a:solidFill>
                          <a:effectLst/>
                        </a:rPr>
                        <a:t>8,0%</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639570702"/>
                  </a:ext>
                </a:extLst>
              </a:tr>
              <a:tr h="278765">
                <a:tc>
                  <a:txBody>
                    <a:bodyPr/>
                    <a:lstStyle/>
                    <a:p>
                      <a:pPr>
                        <a:lnSpc>
                          <a:spcPct val="115000"/>
                        </a:lnSpc>
                        <a:spcAft>
                          <a:spcPts val="0"/>
                        </a:spcAft>
                      </a:pPr>
                      <a:r>
                        <a:rPr lang="hr-HR" sz="1050" b="0" dirty="0">
                          <a:solidFill>
                            <a:schemeClr val="accent1">
                              <a:lumMod val="75000"/>
                            </a:schemeClr>
                          </a:solidFill>
                          <a:effectLst/>
                        </a:rPr>
                        <a:t>Opća kultura/ opće znanje /edukacija/ informiranje općenito</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hr-HR" sz="1050" b="0" dirty="0">
                          <a:solidFill>
                            <a:schemeClr val="accent1">
                              <a:lumMod val="75000"/>
                            </a:schemeClr>
                          </a:solidFill>
                          <a:effectLst/>
                        </a:rPr>
                        <a:t>7,7%</a:t>
                      </a:r>
                      <a:endParaRPr lang="hr-HR" sz="1050" b="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986875915"/>
                  </a:ext>
                </a:extLst>
              </a:tr>
            </a:tbl>
          </a:graphicData>
        </a:graphic>
      </p:graphicFrame>
    </p:spTree>
    <p:extLst>
      <p:ext uri="{BB962C8B-B14F-4D97-AF65-F5344CB8AC3E}">
        <p14:creationId xmlns:p14="http://schemas.microsoft.com/office/powerpoint/2010/main" val="2921721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1469589" y="2133346"/>
            <a:ext cx="6033722" cy="621884"/>
          </a:xfrm>
        </p:spPr>
        <p:txBody>
          <a:bodyPr/>
          <a:lstStyle/>
          <a:p>
            <a:pPr algn="ctr"/>
            <a:r>
              <a:rPr lang="hr-HR" b="1" dirty="0"/>
              <a:t>HVALA NA PAŽNJI</a:t>
            </a:r>
            <a:endParaRPr lang="en-GB" b="1" dirty="0"/>
          </a:p>
        </p:txBody>
      </p:sp>
    </p:spTree>
    <p:extLst>
      <p:ext uri="{BB962C8B-B14F-4D97-AF65-F5344CB8AC3E}">
        <p14:creationId xmlns:p14="http://schemas.microsoft.com/office/powerpoint/2010/main" val="1171048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ltGray">
          <a:xfrm>
            <a:off x="0" y="0"/>
            <a:ext cx="4012602"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bwMode="ltGray">
          <a:xfrm>
            <a:off x="285325" y="796714"/>
            <a:ext cx="3608943" cy="4371677"/>
          </a:xfrm>
          <a:prstGeom prst="rect">
            <a:avLst/>
          </a:prstGeom>
          <a:ln>
            <a:noFill/>
          </a:ln>
        </p:spPr>
        <p:txBody>
          <a:bodyPr wrap="square" lIns="62197" tIns="31099" rIns="62197" bIns="31099">
            <a:spAutoFit/>
          </a:bodyPr>
          <a:lstStyle/>
          <a:p>
            <a:pPr algn="just" hangingPunct="0">
              <a:lnSpc>
                <a:spcPts val="1600"/>
              </a:lnSpc>
            </a:pPr>
            <a:r>
              <a:rPr lang="en-GB" sz="1400" b="1" dirty="0">
                <a:solidFill>
                  <a:schemeClr val="bg1"/>
                </a:solidFill>
              </a:rPr>
              <a:t>ABOUT IPSOS</a:t>
            </a:r>
          </a:p>
          <a:p>
            <a:pPr algn="just" hangingPunct="0">
              <a:lnSpc>
                <a:spcPts val="1600"/>
              </a:lnSpc>
            </a:pPr>
            <a:endParaRPr lang="en-US" sz="1400" dirty="0">
              <a:solidFill>
                <a:schemeClr val="bg1"/>
              </a:solidFill>
            </a:endParaRPr>
          </a:p>
          <a:p>
            <a:pPr>
              <a:lnSpc>
                <a:spcPts val="1600"/>
              </a:lnSpc>
            </a:pPr>
            <a:r>
              <a:rPr lang="en-US" sz="1200" dirty="0">
                <a:solidFill>
                  <a:schemeClr val="bg1"/>
                </a:solidFill>
              </a:rPr>
              <a:t>Ipsos ranks third in the global research industry. With a strong presence in 87 countries, Ipsos employs more than 16,000 people and has the ability to conduct research programs in more than 100 countries. Founded in France in 1975, Ipsos is controlled and managed by research professionals. They have built a solid Group around a multi-specialist positioning – Media and advertising research; Marketing research; Client and employee relationship management; Opinion &amp; social research; Mobile, Online, Offline data collection and delivery. </a:t>
            </a:r>
          </a:p>
          <a:p>
            <a:pPr>
              <a:lnSpc>
                <a:spcPts val="1600"/>
              </a:lnSpc>
            </a:pPr>
            <a:endParaRPr lang="en-US" sz="1200" dirty="0">
              <a:solidFill>
                <a:schemeClr val="bg1"/>
              </a:solidFill>
            </a:endParaRPr>
          </a:p>
          <a:p>
            <a:pPr>
              <a:lnSpc>
                <a:spcPts val="1600"/>
              </a:lnSpc>
            </a:pPr>
            <a:r>
              <a:rPr lang="en-US" sz="1200" dirty="0">
                <a:solidFill>
                  <a:schemeClr val="bg1"/>
                </a:solidFill>
              </a:rPr>
              <a:t>Ipsos is listed on Eurolist - NYSE-Euronext.  The company is part of the SBF 120 and the Mid-60 index and is eligible for the Deferred Settlement Service (SRD).</a:t>
            </a:r>
          </a:p>
          <a:p>
            <a:pPr>
              <a:lnSpc>
                <a:spcPts val="1600"/>
              </a:lnSpc>
            </a:pPr>
            <a:r>
              <a:rPr lang="en-US" sz="1200" dirty="0">
                <a:solidFill>
                  <a:schemeClr val="bg1"/>
                </a:solidFill>
              </a:rPr>
              <a:t> </a:t>
            </a:r>
          </a:p>
          <a:p>
            <a:pPr>
              <a:lnSpc>
                <a:spcPts val="1600"/>
              </a:lnSpc>
            </a:pPr>
            <a:r>
              <a:rPr lang="en-US" sz="1200" dirty="0">
                <a:solidFill>
                  <a:schemeClr val="bg1"/>
                </a:solidFill>
              </a:rPr>
              <a:t>ISIN code FR0000073298, Reuters ISOS.PA, Bloomberg IPS:FP</a:t>
            </a:r>
          </a:p>
          <a:p>
            <a:pPr>
              <a:lnSpc>
                <a:spcPts val="1600"/>
              </a:lnSpc>
            </a:pPr>
            <a:r>
              <a:rPr lang="en-US" sz="1200" dirty="0">
                <a:solidFill>
                  <a:schemeClr val="bg1"/>
                </a:solidFill>
              </a:rPr>
              <a:t>www.ipsos.com</a:t>
            </a:r>
          </a:p>
        </p:txBody>
      </p:sp>
      <p:sp>
        <p:nvSpPr>
          <p:cNvPr id="3" name="Rectangle 2"/>
          <p:cNvSpPr/>
          <p:nvPr/>
        </p:nvSpPr>
        <p:spPr>
          <a:xfrm>
            <a:off x="4385051" y="796714"/>
            <a:ext cx="4570380" cy="3776643"/>
          </a:xfrm>
          <a:prstGeom prst="rect">
            <a:avLst/>
          </a:prstGeom>
          <a:ln>
            <a:noFill/>
          </a:ln>
        </p:spPr>
        <p:txBody>
          <a:bodyPr lIns="62197" tIns="31099" rIns="62197" bIns="31099">
            <a:spAutoFit/>
          </a:bodyPr>
          <a:lstStyle/>
          <a:p>
            <a:pPr algn="just" hangingPunct="0">
              <a:lnSpc>
                <a:spcPts val="1600"/>
              </a:lnSpc>
            </a:pPr>
            <a:r>
              <a:rPr lang="en-US" sz="1400" b="1" dirty="0">
                <a:solidFill>
                  <a:schemeClr val="tx2"/>
                </a:solidFill>
              </a:rPr>
              <a:t>GAME CHANGERS</a:t>
            </a:r>
          </a:p>
          <a:p>
            <a:r>
              <a:rPr lang="en-US" sz="1200" b="1" dirty="0">
                <a:solidFill>
                  <a:schemeClr val="tx2"/>
                </a:solidFill>
              </a:rPr>
              <a:t/>
            </a:r>
            <a:br>
              <a:rPr lang="en-US" sz="1200" b="1" dirty="0">
                <a:solidFill>
                  <a:schemeClr val="tx2"/>
                </a:solidFill>
              </a:rPr>
            </a:br>
            <a:r>
              <a:rPr lang="en-US" sz="1200" dirty="0">
                <a:solidFill>
                  <a:schemeClr val="tx2"/>
                </a:solidFill>
              </a:rPr>
              <a:t>At Ipsos we are passionately curious about people, markets, brands and society. We deliver information and analysis that makes our complex world easier and faster to navigate and inspires our clients to make smarter decisions. </a:t>
            </a:r>
          </a:p>
          <a:p>
            <a:endParaRPr lang="en-US" sz="1200" dirty="0">
              <a:solidFill>
                <a:schemeClr val="tx2"/>
              </a:solidFill>
            </a:endParaRPr>
          </a:p>
          <a:p>
            <a:r>
              <a:rPr lang="en-US" sz="1200" dirty="0">
                <a:solidFill>
                  <a:schemeClr val="tx2"/>
                </a:solidFill>
              </a:rPr>
              <a:t>We believe that our work is important. Security, simplicity, speed and substance applies to everything we do. </a:t>
            </a:r>
          </a:p>
          <a:p>
            <a:endParaRPr lang="en-US" sz="1200" dirty="0">
              <a:solidFill>
                <a:schemeClr val="tx2"/>
              </a:solidFill>
            </a:endParaRPr>
          </a:p>
          <a:p>
            <a:r>
              <a:rPr lang="en-US" sz="1200" dirty="0">
                <a:solidFill>
                  <a:schemeClr val="tx2"/>
                </a:solidFill>
              </a:rPr>
              <a:t>Through specialisation, we offer our clients a unique depth of knowledge and expertise. Learning from different experiences gives us perspective and inspires us to boldly call things into question, to be creative.</a:t>
            </a:r>
          </a:p>
          <a:p>
            <a:endParaRPr lang="en-US" sz="1200" dirty="0">
              <a:solidFill>
                <a:schemeClr val="tx2"/>
              </a:solidFill>
            </a:endParaRPr>
          </a:p>
          <a:p>
            <a:r>
              <a:rPr lang="en-US" sz="1200" dirty="0">
                <a:solidFill>
                  <a:schemeClr val="tx2"/>
                </a:solidFill>
              </a:rPr>
              <a:t>By nurturing a culture of collaboration and curiosity, we attract the highest calibre of people who have the ability and desire to influence and shape the future.</a:t>
            </a:r>
          </a:p>
          <a:p>
            <a:endParaRPr lang="en-US" sz="1200" dirty="0">
              <a:solidFill>
                <a:schemeClr val="tx2"/>
              </a:solidFill>
            </a:endParaRPr>
          </a:p>
          <a:p>
            <a:r>
              <a:rPr lang="en-US" sz="1200" dirty="0">
                <a:solidFill>
                  <a:schemeClr val="tx2"/>
                </a:solidFill>
              </a:rPr>
              <a:t>“GAME CHANGERS” - our tagline - summarises our ambition.</a:t>
            </a:r>
          </a:p>
        </p:txBody>
      </p:sp>
      <p:cxnSp>
        <p:nvCxnSpPr>
          <p:cNvPr id="8" name="Straight Connector 7"/>
          <p:cNvCxnSpPr/>
          <p:nvPr/>
        </p:nvCxnSpPr>
        <p:spPr bwMode="ltGray">
          <a:xfrm>
            <a:off x="344244" y="1129553"/>
            <a:ext cx="3356386"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Lst>
        </p:spPr>
      </p:cxnSp>
      <p:cxnSp>
        <p:nvCxnSpPr>
          <p:cNvPr id="9" name="Straight Connector 8"/>
          <p:cNvCxnSpPr/>
          <p:nvPr/>
        </p:nvCxnSpPr>
        <p:spPr>
          <a:xfrm>
            <a:off x="4475180" y="1129553"/>
            <a:ext cx="4367606"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5961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4000" y="96180"/>
            <a:ext cx="5799795" cy="457048"/>
          </a:xfrm>
        </p:spPr>
        <p:txBody>
          <a:bodyPr/>
          <a:lstStyle/>
          <a:p>
            <a:r>
              <a:rPr lang="hr-HR" dirty="0">
                <a:solidFill>
                  <a:schemeClr val="tx2"/>
                </a:solidFill>
              </a:rPr>
              <a:t>Metode istraživanja</a:t>
            </a:r>
            <a:endParaRPr lang="en-GB" dirty="0">
              <a:solidFill>
                <a:schemeClr val="tx2"/>
              </a:solidFill>
            </a:endParaRPr>
          </a:p>
        </p:txBody>
      </p:sp>
      <p:sp>
        <p:nvSpPr>
          <p:cNvPr id="9" name="Text Placeholder 8"/>
          <p:cNvSpPr>
            <a:spLocks noGrp="1"/>
          </p:cNvSpPr>
          <p:nvPr>
            <p:ph type="body" sz="quarter" idx="18"/>
          </p:nvPr>
        </p:nvSpPr>
        <p:spPr>
          <a:xfrm>
            <a:off x="233999" y="1016271"/>
            <a:ext cx="4270267" cy="546314"/>
          </a:xfrm>
        </p:spPr>
        <p:txBody>
          <a:bodyPr>
            <a:normAutofit/>
          </a:bodyPr>
          <a:lstStyle/>
          <a:p>
            <a:pPr algn="ctr">
              <a:lnSpc>
                <a:spcPct val="100000"/>
              </a:lnSpc>
            </a:pPr>
            <a:r>
              <a:rPr lang="hr-HR" dirty="0"/>
              <a:t>Metoda ankete </a:t>
            </a:r>
            <a:endParaRPr lang="en-GB" dirty="0"/>
          </a:p>
        </p:txBody>
      </p:sp>
      <p:sp>
        <p:nvSpPr>
          <p:cNvPr id="11" name="Text Placeholder 10"/>
          <p:cNvSpPr>
            <a:spLocks noGrp="1"/>
          </p:cNvSpPr>
          <p:nvPr>
            <p:ph type="body" sz="quarter" idx="20"/>
          </p:nvPr>
        </p:nvSpPr>
        <p:spPr>
          <a:xfrm>
            <a:off x="234000" y="1653249"/>
            <a:ext cx="4270265" cy="2029761"/>
          </a:xfrm>
        </p:spPr>
        <p:txBody>
          <a:bodyPr>
            <a:noAutofit/>
          </a:bodyPr>
          <a:lstStyle/>
          <a:p>
            <a:pPr marL="288990" lvl="1" indent="-285750" algn="just">
              <a:buFont typeface="Wingdings" panose="05000000000000000000" pitchFamily="2" charset="2"/>
              <a:buChar char="§"/>
            </a:pPr>
            <a:r>
              <a:rPr lang="hr-HR" sz="1600" dirty="0">
                <a:solidFill>
                  <a:schemeClr val="tx2"/>
                </a:solidFill>
              </a:rPr>
              <a:t>Računalno podržano telefonsko anketiranje.</a:t>
            </a:r>
          </a:p>
          <a:p>
            <a:pPr marL="288990" lvl="1" indent="-285750">
              <a:buFont typeface="Wingdings" panose="05000000000000000000" pitchFamily="2" charset="2"/>
              <a:buChar char="§"/>
            </a:pPr>
            <a:r>
              <a:rPr lang="hr-HR" sz="1600" dirty="0">
                <a:solidFill>
                  <a:schemeClr val="tx2"/>
                </a:solidFill>
              </a:rPr>
              <a:t>29. 6. – 19. 7. 2017.</a:t>
            </a:r>
          </a:p>
          <a:p>
            <a:pPr marL="288990" lvl="1" indent="-285750">
              <a:buFont typeface="Wingdings" panose="05000000000000000000" pitchFamily="2" charset="2"/>
              <a:buChar char="§"/>
            </a:pPr>
            <a:r>
              <a:rPr lang="hr-HR" sz="1600" dirty="0">
                <a:solidFill>
                  <a:schemeClr val="tx2"/>
                </a:solidFill>
              </a:rPr>
              <a:t>Prosječno dužina trajanja: 10 min.</a:t>
            </a:r>
          </a:p>
          <a:p>
            <a:pPr marL="288990" lvl="1" indent="-285750">
              <a:buFont typeface="Wingdings" panose="05000000000000000000" pitchFamily="2" charset="2"/>
              <a:buChar char="§"/>
            </a:pPr>
            <a:r>
              <a:rPr lang="hr-HR" sz="1600" dirty="0">
                <a:solidFill>
                  <a:schemeClr val="tx2"/>
                </a:solidFill>
              </a:rPr>
              <a:t>2369 ispitanika.</a:t>
            </a:r>
          </a:p>
          <a:p>
            <a:pPr marL="288990" lvl="1" indent="-285750">
              <a:buFont typeface="Wingdings" panose="05000000000000000000" pitchFamily="2" charset="2"/>
              <a:buChar char="§"/>
            </a:pPr>
            <a:r>
              <a:rPr lang="hr-HR" sz="1600" dirty="0">
                <a:solidFill>
                  <a:schemeClr val="tx2"/>
                </a:solidFill>
              </a:rPr>
              <a:t>Potpuna reprezentativnost uzorka na nacionalnoj razini osigurana je </a:t>
            </a:r>
            <a:r>
              <a:rPr lang="hr-HR" sz="1600" dirty="0" err="1">
                <a:solidFill>
                  <a:schemeClr val="tx2"/>
                </a:solidFill>
              </a:rPr>
              <a:t>ponderiranjem</a:t>
            </a:r>
            <a:r>
              <a:rPr lang="hr-HR" sz="1600" dirty="0">
                <a:solidFill>
                  <a:schemeClr val="tx2"/>
                </a:solidFill>
              </a:rPr>
              <a:t> podataka u procesu statičke obrade  - usklađivanje s proporcijama po kriteriju spola, dobi, veličine županije i obrazovanja.</a:t>
            </a:r>
          </a:p>
        </p:txBody>
      </p:sp>
      <p:sp>
        <p:nvSpPr>
          <p:cNvPr id="23" name="Text Placeholder 22"/>
          <p:cNvSpPr>
            <a:spLocks noGrp="1"/>
          </p:cNvSpPr>
          <p:nvPr>
            <p:ph type="body" sz="quarter" idx="26"/>
          </p:nvPr>
        </p:nvSpPr>
        <p:spPr>
          <a:xfrm>
            <a:off x="4910667" y="1687389"/>
            <a:ext cx="3814830" cy="2029761"/>
          </a:xfrm>
        </p:spPr>
        <p:txBody>
          <a:bodyPr>
            <a:normAutofit/>
          </a:bodyPr>
          <a:lstStyle/>
          <a:p>
            <a:pPr marL="288990" lvl="1" indent="-285750">
              <a:buFont typeface="Wingdings" panose="05000000000000000000" pitchFamily="2" charset="2"/>
              <a:buChar char="§"/>
            </a:pPr>
            <a:r>
              <a:rPr lang="hr-HR" sz="1600" dirty="0">
                <a:solidFill>
                  <a:schemeClr val="tx2"/>
                </a:solidFill>
              </a:rPr>
              <a:t>20 sudionika istraživanja.</a:t>
            </a:r>
          </a:p>
          <a:p>
            <a:pPr marL="288990" lvl="1" indent="-285750">
              <a:buFont typeface="Wingdings" panose="05000000000000000000" pitchFamily="2" charset="2"/>
              <a:buChar char="§"/>
            </a:pPr>
            <a:r>
              <a:rPr lang="hr-HR" sz="1600" dirty="0">
                <a:solidFill>
                  <a:schemeClr val="tx2"/>
                </a:solidFill>
              </a:rPr>
              <a:t>Trajanje intervjua: 15 – 60 min.</a:t>
            </a:r>
          </a:p>
          <a:p>
            <a:pPr marL="288990" lvl="1" indent="-285750">
              <a:buFont typeface="Wingdings" panose="05000000000000000000" pitchFamily="2" charset="2"/>
              <a:buChar char="§"/>
            </a:pPr>
            <a:r>
              <a:rPr lang="hr-HR" sz="1600" dirty="0">
                <a:solidFill>
                  <a:schemeClr val="tx2"/>
                </a:solidFill>
              </a:rPr>
              <a:t>Zagreb i Split.</a:t>
            </a:r>
          </a:p>
          <a:p>
            <a:pPr marL="288990" lvl="1" indent="-285750">
              <a:buFont typeface="Wingdings" panose="05000000000000000000" pitchFamily="2" charset="2"/>
              <a:buChar char="§"/>
            </a:pPr>
            <a:r>
              <a:rPr lang="hr-HR" sz="1600" dirty="0">
                <a:solidFill>
                  <a:schemeClr val="tx2"/>
                </a:solidFill>
              </a:rPr>
              <a:t>Osobe koje su u posljednje dvije godine sudjelovale u nekom programu formalnog i / ili neformalnog obrazovanja.</a:t>
            </a:r>
            <a:endParaRPr lang="en-GB" sz="1600" dirty="0">
              <a:solidFill>
                <a:schemeClr val="tx2"/>
              </a:solidFill>
            </a:endParaRPr>
          </a:p>
        </p:txBody>
      </p:sp>
      <p:sp>
        <p:nvSpPr>
          <p:cNvPr id="15" name="Text Placeholder 12"/>
          <p:cNvSpPr>
            <a:spLocks noGrp="1"/>
          </p:cNvSpPr>
          <p:nvPr>
            <p:ph type="body" sz="quarter" idx="22"/>
          </p:nvPr>
        </p:nvSpPr>
        <p:spPr>
          <a:xfrm>
            <a:off x="4910667" y="1016271"/>
            <a:ext cx="3988080" cy="546314"/>
          </a:xfrm>
        </p:spPr>
        <p:txBody>
          <a:bodyPr/>
          <a:lstStyle/>
          <a:p>
            <a:pPr algn="ctr"/>
            <a:r>
              <a:rPr lang="hr-HR" dirty="0"/>
              <a:t>Metoda dubinskih intervjua</a:t>
            </a:r>
            <a:endParaRPr lang="en-GB" dirty="0"/>
          </a:p>
        </p:txBody>
      </p:sp>
    </p:spTree>
    <p:extLst>
      <p:ext uri="{BB962C8B-B14F-4D97-AF65-F5344CB8AC3E}">
        <p14:creationId xmlns:p14="http://schemas.microsoft.com/office/powerpoint/2010/main" val="1454610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221814" y="876173"/>
            <a:ext cx="6033722" cy="621884"/>
          </a:xfrm>
        </p:spPr>
        <p:txBody>
          <a:bodyPr/>
          <a:lstStyle/>
          <a:p>
            <a:r>
              <a:rPr lang="hr-HR" b="1" dirty="0"/>
              <a:t>REZULTATI ISTRAŽIVANJA</a:t>
            </a:r>
            <a:endParaRPr lang="en-GB" b="1" dirty="0"/>
          </a:p>
        </p:txBody>
      </p:sp>
      <p:sp>
        <p:nvSpPr>
          <p:cNvPr id="2" name="Rectangle 1"/>
          <p:cNvSpPr/>
          <p:nvPr/>
        </p:nvSpPr>
        <p:spPr>
          <a:xfrm>
            <a:off x="1117600" y="2116806"/>
            <a:ext cx="7428088" cy="1291251"/>
          </a:xfrm>
          <a:prstGeom prst="rect">
            <a:avLst/>
          </a:prstGeom>
        </p:spPr>
        <p:txBody>
          <a:bodyPr wrap="square">
            <a:spAutoFit/>
          </a:bodyPr>
          <a:lstStyle/>
          <a:p>
            <a:pPr>
              <a:lnSpc>
                <a:spcPct val="115000"/>
              </a:lnSpc>
              <a:spcAft>
                <a:spcPts val="1000"/>
              </a:spcAft>
            </a:pPr>
            <a:r>
              <a:rPr lang="hr-HR" i="1" dirty="0">
                <a:solidFill>
                  <a:schemeClr val="bg1"/>
                </a:solidFill>
                <a:latin typeface="Calibri" panose="020F0502020204030204" pitchFamily="34" charset="0"/>
                <a:ea typeface="Calibri" panose="020F0502020204030204" pitchFamily="34" charset="0"/>
                <a:cs typeface="MS Sans Serif"/>
              </a:rPr>
              <a:t>Nijedno znanje nije suvišno, a naročito vještina. Dok imaš znanje i vještinu, s time možeš baratati.</a:t>
            </a:r>
            <a:endParaRPr lang="hr-HR" sz="1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hr-HR" sz="1050" i="1" dirty="0">
                <a:solidFill>
                  <a:schemeClr val="bg1"/>
                </a:solidFill>
                <a:latin typeface="Calibri" panose="020F0502020204030204" pitchFamily="34" charset="0"/>
                <a:ea typeface="Calibri" panose="020F0502020204030204" pitchFamily="34" charset="0"/>
                <a:cs typeface="MS Sans Serif"/>
              </a:rPr>
              <a:t> </a:t>
            </a:r>
            <a:endParaRPr lang="hr-HR" sz="1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1000"/>
              </a:spcAft>
            </a:pPr>
            <a:r>
              <a:rPr lang="hr-HR" sz="1400" i="1" dirty="0">
                <a:solidFill>
                  <a:schemeClr val="bg1"/>
                </a:solidFill>
                <a:latin typeface="Calibri" panose="020F0502020204030204" pitchFamily="34" charset="0"/>
                <a:ea typeface="Calibri" panose="020F0502020204030204" pitchFamily="34" charset="0"/>
                <a:cs typeface="MS Sans Serif"/>
              </a:rPr>
              <a:t>(sudionik istraživanja iz Zagreba)</a:t>
            </a:r>
            <a:endParaRPr lang="hr-HR"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57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349404" y="1173885"/>
            <a:ext cx="8114112" cy="621884"/>
          </a:xfrm>
        </p:spPr>
        <p:txBody>
          <a:bodyPr>
            <a:normAutofit fontScale="92500"/>
          </a:bodyPr>
          <a:lstStyle/>
          <a:p>
            <a:r>
              <a:rPr lang="hr-HR" b="1" dirty="0"/>
              <a:t>SUDJELOVANJE ODRASLIH U PROGRAMIMA OBRAZOVANJA</a:t>
            </a:r>
            <a:endParaRPr lang="en-GB" b="1" dirty="0"/>
          </a:p>
        </p:txBody>
      </p:sp>
    </p:spTree>
    <p:extLst>
      <p:ext uri="{BB962C8B-B14F-4D97-AF65-F5344CB8AC3E}">
        <p14:creationId xmlns:p14="http://schemas.microsoft.com/office/powerpoint/2010/main" val="93565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6" descr="80%"/>
          <p:cNvSpPr>
            <a:spLocks noChangeArrowheads="1"/>
          </p:cNvSpPr>
          <p:nvPr/>
        </p:nvSpPr>
        <p:spPr bwMode="auto">
          <a:xfrm>
            <a:off x="546251" y="884711"/>
            <a:ext cx="1332922" cy="1269159"/>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3">
              <a:lumMod val="75000"/>
            </a:schemeClr>
          </a:solidFill>
          <a:ln w="9525">
            <a:noFill/>
            <a:round/>
            <a:headEnd/>
            <a:tailEnd/>
          </a:ln>
        </p:spPr>
        <p:txBody>
          <a:bodyPr wrap="none" anchor="ctr"/>
          <a:lstStyle/>
          <a:p>
            <a:endParaRPr lang="en-US"/>
          </a:p>
        </p:txBody>
      </p:sp>
      <p:sp>
        <p:nvSpPr>
          <p:cNvPr id="8" name="Chevron 21"/>
          <p:cNvSpPr/>
          <p:nvPr/>
        </p:nvSpPr>
        <p:spPr>
          <a:xfrm>
            <a:off x="4562513" y="884711"/>
            <a:ext cx="609600" cy="1220575"/>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10" name="TextBox 9"/>
          <p:cNvSpPr txBox="1"/>
          <p:nvPr/>
        </p:nvSpPr>
        <p:spPr>
          <a:xfrm>
            <a:off x="878645" y="1353039"/>
            <a:ext cx="633984" cy="307777"/>
          </a:xfrm>
          <a:prstGeom prst="rect">
            <a:avLst/>
          </a:prstGeom>
        </p:spPr>
        <p:txBody>
          <a:bodyPr vert="horz" wrap="square" lIns="0" tIns="0" rIns="0" bIns="0" rtlCol="0">
            <a:spAutoFit/>
          </a:bodyPr>
          <a:lstStyle/>
          <a:p>
            <a:pPr marL="4763" algn="ctr"/>
            <a:r>
              <a:rPr lang="hr-HR" sz="2000" b="1" dirty="0">
                <a:solidFill>
                  <a:schemeClr val="tx2"/>
                </a:solidFill>
                <a:latin typeface="+mj-lt"/>
                <a:ea typeface="+mj-ea"/>
                <a:cs typeface="+mj-cs"/>
              </a:rPr>
              <a:t>6,4%</a:t>
            </a:r>
          </a:p>
        </p:txBody>
      </p:sp>
      <p:sp>
        <p:nvSpPr>
          <p:cNvPr id="12" name="TextBox 11"/>
          <p:cNvSpPr txBox="1"/>
          <p:nvPr/>
        </p:nvSpPr>
        <p:spPr>
          <a:xfrm>
            <a:off x="2044283" y="1344919"/>
            <a:ext cx="2568518" cy="384721"/>
          </a:xfrm>
          <a:prstGeom prst="rect">
            <a:avLst/>
          </a:prstGeom>
        </p:spPr>
        <p:txBody>
          <a:bodyPr vert="horz" wrap="square" lIns="0" tIns="0" rIns="0" bIns="0" rtlCol="0">
            <a:spAutoFit/>
          </a:bodyPr>
          <a:lstStyle/>
          <a:p>
            <a:pPr marL="4763"/>
            <a:r>
              <a:rPr lang="hr-HR" sz="2000" b="1" dirty="0">
                <a:solidFill>
                  <a:schemeClr val="tx2"/>
                </a:solidFill>
                <a:latin typeface="+mj-lt"/>
                <a:ea typeface="+mj-ea"/>
                <a:cs typeface="+mj-cs"/>
              </a:rPr>
              <a:t>Formalno</a:t>
            </a:r>
            <a:r>
              <a:rPr lang="hr-HR" sz="2500" b="1" dirty="0">
                <a:solidFill>
                  <a:schemeClr val="tx2"/>
                </a:solidFill>
                <a:latin typeface="+mj-lt"/>
                <a:ea typeface="+mj-ea"/>
                <a:cs typeface="+mj-cs"/>
              </a:rPr>
              <a:t> </a:t>
            </a:r>
            <a:r>
              <a:rPr lang="hr-HR" sz="2000" b="1" dirty="0">
                <a:solidFill>
                  <a:schemeClr val="tx2"/>
                </a:solidFill>
                <a:latin typeface="+mj-lt"/>
                <a:ea typeface="+mj-ea"/>
                <a:cs typeface="+mj-cs"/>
              </a:rPr>
              <a:t>obrazovanje</a:t>
            </a:r>
          </a:p>
        </p:txBody>
      </p:sp>
      <p:sp>
        <p:nvSpPr>
          <p:cNvPr id="13" name="AutoShape 46" descr="80%"/>
          <p:cNvSpPr>
            <a:spLocks noChangeArrowheads="1"/>
          </p:cNvSpPr>
          <p:nvPr/>
        </p:nvSpPr>
        <p:spPr bwMode="auto">
          <a:xfrm>
            <a:off x="512102" y="2198844"/>
            <a:ext cx="1367071" cy="1293881"/>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3">
              <a:lumMod val="75000"/>
            </a:schemeClr>
          </a:solidFill>
          <a:ln w="9525">
            <a:noFill/>
            <a:round/>
            <a:headEnd/>
            <a:tailEnd/>
          </a:ln>
        </p:spPr>
        <p:txBody>
          <a:bodyPr wrap="none" anchor="ctr"/>
          <a:lstStyle/>
          <a:p>
            <a:endParaRPr lang="en-US"/>
          </a:p>
        </p:txBody>
      </p:sp>
      <p:sp>
        <p:nvSpPr>
          <p:cNvPr id="14" name="Chevron 27"/>
          <p:cNvSpPr/>
          <p:nvPr/>
        </p:nvSpPr>
        <p:spPr>
          <a:xfrm>
            <a:off x="4562513" y="2198844"/>
            <a:ext cx="609600" cy="1245297"/>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15" name="TextBox 14"/>
          <p:cNvSpPr txBox="1"/>
          <p:nvPr/>
        </p:nvSpPr>
        <p:spPr>
          <a:xfrm>
            <a:off x="878645" y="2678224"/>
            <a:ext cx="717187" cy="307777"/>
          </a:xfrm>
          <a:prstGeom prst="rect">
            <a:avLst/>
          </a:prstGeom>
        </p:spPr>
        <p:txBody>
          <a:bodyPr vert="horz" wrap="square" lIns="0" tIns="0" rIns="0" bIns="0" rtlCol="0">
            <a:spAutoFit/>
          </a:bodyPr>
          <a:lstStyle/>
          <a:p>
            <a:pPr marL="4763"/>
            <a:r>
              <a:rPr lang="hr-HR" sz="2000" b="1" dirty="0">
                <a:solidFill>
                  <a:schemeClr val="tx2"/>
                </a:solidFill>
                <a:latin typeface="+mj-lt"/>
                <a:ea typeface="+mj-ea"/>
                <a:cs typeface="+mj-cs"/>
              </a:rPr>
              <a:t>31,6%</a:t>
            </a:r>
          </a:p>
        </p:txBody>
      </p:sp>
      <p:sp>
        <p:nvSpPr>
          <p:cNvPr id="16" name="TextBox 15"/>
          <p:cNvSpPr txBox="1"/>
          <p:nvPr/>
        </p:nvSpPr>
        <p:spPr>
          <a:xfrm>
            <a:off x="2044283" y="2667603"/>
            <a:ext cx="3217232" cy="307777"/>
          </a:xfrm>
          <a:prstGeom prst="rect">
            <a:avLst/>
          </a:prstGeom>
        </p:spPr>
        <p:txBody>
          <a:bodyPr vert="horz" wrap="square" lIns="0" tIns="0" rIns="0" bIns="0" rtlCol="0">
            <a:spAutoFit/>
          </a:bodyPr>
          <a:lstStyle/>
          <a:p>
            <a:pPr marL="4763"/>
            <a:r>
              <a:rPr lang="hr-HR" sz="2000" b="1" dirty="0">
                <a:solidFill>
                  <a:schemeClr val="tx2"/>
                </a:solidFill>
                <a:latin typeface="+mj-lt"/>
                <a:ea typeface="+mj-ea"/>
                <a:cs typeface="+mj-cs"/>
              </a:rPr>
              <a:t>Neformalno obrazovanje</a:t>
            </a:r>
          </a:p>
        </p:txBody>
      </p:sp>
      <p:sp>
        <p:nvSpPr>
          <p:cNvPr id="17" name="Title 1"/>
          <p:cNvSpPr txBox="1">
            <a:spLocks/>
          </p:cNvSpPr>
          <p:nvPr/>
        </p:nvSpPr>
        <p:spPr>
          <a:xfrm>
            <a:off x="232583" y="110050"/>
            <a:ext cx="6784905" cy="664797"/>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400" dirty="0">
                <a:solidFill>
                  <a:schemeClr val="tx2"/>
                </a:solidFill>
              </a:rPr>
              <a:t>1/3 referentne populacije u zadnje dvije godine sudjelovala je u barem jednom programu FO ili NFO</a:t>
            </a:r>
          </a:p>
        </p:txBody>
      </p:sp>
      <p:sp>
        <p:nvSpPr>
          <p:cNvPr id="18" name="Rectangle 17"/>
          <p:cNvSpPr/>
          <p:nvPr/>
        </p:nvSpPr>
        <p:spPr>
          <a:xfrm>
            <a:off x="5426625" y="2606048"/>
            <a:ext cx="1979018" cy="400110"/>
          </a:xfrm>
          <a:prstGeom prst="rect">
            <a:avLst/>
          </a:prstGeom>
        </p:spPr>
        <p:txBody>
          <a:bodyPr wrap="square">
            <a:spAutoFit/>
          </a:bodyPr>
          <a:lstStyle/>
          <a:p>
            <a:r>
              <a:rPr lang="hr-HR" sz="2000" b="1" dirty="0">
                <a:solidFill>
                  <a:schemeClr val="tx2"/>
                </a:solidFill>
                <a:latin typeface="+mj-lt"/>
                <a:ea typeface="+mj-ea"/>
                <a:cs typeface="+mj-cs"/>
              </a:rPr>
              <a:t>29,7% - 33,5% </a:t>
            </a:r>
          </a:p>
        </p:txBody>
      </p:sp>
      <p:sp>
        <p:nvSpPr>
          <p:cNvPr id="19" name="Rectangle 18"/>
          <p:cNvSpPr/>
          <p:nvPr/>
        </p:nvSpPr>
        <p:spPr>
          <a:xfrm>
            <a:off x="5420032" y="1283363"/>
            <a:ext cx="1674218" cy="400110"/>
          </a:xfrm>
          <a:prstGeom prst="rect">
            <a:avLst/>
          </a:prstGeom>
        </p:spPr>
        <p:txBody>
          <a:bodyPr wrap="square">
            <a:spAutoFit/>
          </a:bodyPr>
          <a:lstStyle/>
          <a:p>
            <a:r>
              <a:rPr lang="fr-FR" sz="2000" b="1" dirty="0">
                <a:solidFill>
                  <a:schemeClr val="tx2"/>
                </a:solidFill>
                <a:latin typeface="+mj-lt"/>
                <a:ea typeface="+mj-ea"/>
                <a:cs typeface="+mj-cs"/>
              </a:rPr>
              <a:t>5,4% </a:t>
            </a:r>
            <a:r>
              <a:rPr lang="hr-HR" sz="2000" b="1" dirty="0">
                <a:solidFill>
                  <a:schemeClr val="tx2"/>
                </a:solidFill>
                <a:latin typeface="+mj-lt"/>
                <a:ea typeface="+mj-ea"/>
                <a:cs typeface="+mj-cs"/>
              </a:rPr>
              <a:t>-</a:t>
            </a:r>
            <a:r>
              <a:rPr lang="fr-FR" sz="2000" b="1" dirty="0">
                <a:solidFill>
                  <a:schemeClr val="tx2"/>
                </a:solidFill>
                <a:latin typeface="+mj-lt"/>
                <a:ea typeface="+mj-ea"/>
                <a:cs typeface="+mj-cs"/>
              </a:rPr>
              <a:t> 7,4% </a:t>
            </a:r>
            <a:endParaRPr lang="hr-HR" sz="2000" b="1" dirty="0">
              <a:solidFill>
                <a:schemeClr val="tx2"/>
              </a:solidFill>
              <a:latin typeface="+mj-lt"/>
              <a:ea typeface="+mj-ea"/>
              <a:cs typeface="+mj-cs"/>
            </a:endParaRPr>
          </a:p>
        </p:txBody>
      </p:sp>
      <p:sp>
        <p:nvSpPr>
          <p:cNvPr id="20" name="AutoShape 46" descr="80%"/>
          <p:cNvSpPr>
            <a:spLocks noChangeArrowheads="1"/>
          </p:cNvSpPr>
          <p:nvPr/>
        </p:nvSpPr>
        <p:spPr bwMode="auto">
          <a:xfrm>
            <a:off x="497391" y="3729687"/>
            <a:ext cx="1367071" cy="1293881"/>
          </a:xfrm>
          <a:custGeom>
            <a:avLst/>
            <a:gdLst>
              <a:gd name="T0" fmla="*/ 3 w 21600"/>
              <a:gd name="T1" fmla="*/ 0 h 21600"/>
              <a:gd name="T2" fmla="*/ 1 w 21600"/>
              <a:gd name="T3" fmla="*/ 1 h 21600"/>
              <a:gd name="T4" fmla="*/ 0 w 21600"/>
              <a:gd name="T5" fmla="*/ 5 h 21600"/>
              <a:gd name="T6" fmla="*/ 1 w 21600"/>
              <a:gd name="T7" fmla="*/ 9 h 21600"/>
              <a:gd name="T8" fmla="*/ 3 w 21600"/>
              <a:gd name="T9" fmla="*/ 10 h 21600"/>
              <a:gd name="T10" fmla="*/ 6 w 21600"/>
              <a:gd name="T11" fmla="*/ 9 h 21600"/>
              <a:gd name="T12" fmla="*/ 7 w 21600"/>
              <a:gd name="T13" fmla="*/ 5 h 21600"/>
              <a:gd name="T14" fmla="*/ 6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67 h 21600"/>
              <a:gd name="T26" fmla="*/ 18431 w 21600"/>
              <a:gd name="T27" fmla="*/ 184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04" y="10800"/>
                </a:moveTo>
                <a:cubicBezTo>
                  <a:pt x="3704" y="14719"/>
                  <a:pt x="6881" y="17896"/>
                  <a:pt x="10800" y="17896"/>
                </a:cubicBezTo>
                <a:cubicBezTo>
                  <a:pt x="14719" y="17896"/>
                  <a:pt x="17896" y="14719"/>
                  <a:pt x="17896" y="10800"/>
                </a:cubicBezTo>
                <a:cubicBezTo>
                  <a:pt x="17896" y="6881"/>
                  <a:pt x="14719" y="3704"/>
                  <a:pt x="10800" y="3704"/>
                </a:cubicBezTo>
                <a:cubicBezTo>
                  <a:pt x="6881" y="3704"/>
                  <a:pt x="3704" y="6881"/>
                  <a:pt x="3704" y="10800"/>
                </a:cubicBezTo>
                <a:close/>
              </a:path>
            </a:pathLst>
          </a:custGeom>
          <a:solidFill>
            <a:schemeClr val="accent1"/>
          </a:solidFill>
          <a:ln w="9525">
            <a:noFill/>
            <a:round/>
            <a:headEnd/>
            <a:tailEnd/>
          </a:ln>
        </p:spPr>
        <p:txBody>
          <a:bodyPr wrap="none" anchor="ctr"/>
          <a:lstStyle/>
          <a:p>
            <a:endParaRPr lang="en-US"/>
          </a:p>
        </p:txBody>
      </p:sp>
      <p:sp>
        <p:nvSpPr>
          <p:cNvPr id="21" name="TextBox 20"/>
          <p:cNvSpPr txBox="1"/>
          <p:nvPr/>
        </p:nvSpPr>
        <p:spPr>
          <a:xfrm>
            <a:off x="822334" y="4273230"/>
            <a:ext cx="717187" cy="307777"/>
          </a:xfrm>
          <a:prstGeom prst="rect">
            <a:avLst/>
          </a:prstGeom>
        </p:spPr>
        <p:txBody>
          <a:bodyPr vert="horz" wrap="square" lIns="0" tIns="0" rIns="0" bIns="0" rtlCol="0">
            <a:spAutoFit/>
          </a:bodyPr>
          <a:lstStyle/>
          <a:p>
            <a:pPr marL="4763" algn="ctr"/>
            <a:r>
              <a:rPr lang="hr-HR" sz="2000" b="1" dirty="0">
                <a:solidFill>
                  <a:schemeClr val="tx2"/>
                </a:solidFill>
                <a:latin typeface="+mj-lt"/>
                <a:ea typeface="+mj-ea"/>
                <a:cs typeface="+mj-cs"/>
              </a:rPr>
              <a:t>34%</a:t>
            </a:r>
          </a:p>
        </p:txBody>
      </p:sp>
      <p:sp>
        <p:nvSpPr>
          <p:cNvPr id="22" name="Rectangle 21"/>
          <p:cNvSpPr/>
          <p:nvPr/>
        </p:nvSpPr>
        <p:spPr>
          <a:xfrm rot="5400000">
            <a:off x="4189572" y="-89315"/>
            <a:ext cx="127098" cy="74137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3" name="TextBox 22"/>
          <p:cNvSpPr txBox="1"/>
          <p:nvPr/>
        </p:nvSpPr>
        <p:spPr>
          <a:xfrm>
            <a:off x="1995231" y="4210240"/>
            <a:ext cx="3917287" cy="338554"/>
          </a:xfrm>
          <a:prstGeom prst="rect">
            <a:avLst/>
          </a:prstGeom>
        </p:spPr>
        <p:txBody>
          <a:bodyPr vert="horz" wrap="square" lIns="0" tIns="0" rIns="0" bIns="0" rtlCol="0">
            <a:spAutoFit/>
          </a:bodyPr>
          <a:lstStyle/>
          <a:p>
            <a:pPr marL="4763"/>
            <a:r>
              <a:rPr lang="hr-HR" sz="2200" b="1" dirty="0">
                <a:solidFill>
                  <a:schemeClr val="accent1"/>
                </a:solidFill>
              </a:rPr>
              <a:t>Ukupno: formalno + neformalno:</a:t>
            </a:r>
          </a:p>
        </p:txBody>
      </p:sp>
      <p:sp>
        <p:nvSpPr>
          <p:cNvPr id="24" name="Rectangle 23"/>
          <p:cNvSpPr/>
          <p:nvPr/>
        </p:nvSpPr>
        <p:spPr>
          <a:xfrm>
            <a:off x="6077627" y="4164073"/>
            <a:ext cx="1935145" cy="430887"/>
          </a:xfrm>
          <a:prstGeom prst="rect">
            <a:avLst/>
          </a:prstGeom>
        </p:spPr>
        <p:txBody>
          <a:bodyPr wrap="none">
            <a:spAutoFit/>
          </a:bodyPr>
          <a:lstStyle/>
          <a:p>
            <a:r>
              <a:rPr lang="hr-HR" sz="2200" b="1" dirty="0">
                <a:solidFill>
                  <a:schemeClr val="accent1"/>
                </a:solidFill>
              </a:rPr>
              <a:t>32,1% - 35,9% </a:t>
            </a:r>
          </a:p>
        </p:txBody>
      </p:sp>
      <p:sp>
        <p:nvSpPr>
          <p:cNvPr id="25" name="Rectangle: Rounded Corners 24"/>
          <p:cNvSpPr/>
          <p:nvPr/>
        </p:nvSpPr>
        <p:spPr>
          <a:xfrm>
            <a:off x="1913323" y="4055481"/>
            <a:ext cx="5963464" cy="642295"/>
          </a:xfrm>
          <a:prstGeom prst="roundRect">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31332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5316" y="194976"/>
            <a:ext cx="6687032" cy="3185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300" dirty="0">
                <a:solidFill>
                  <a:schemeClr val="tx2"/>
                </a:solidFill>
              </a:rPr>
              <a:t>Tko su sudionici u programima obrazovanja odraslih?</a:t>
            </a:r>
          </a:p>
        </p:txBody>
      </p:sp>
      <p:graphicFrame>
        <p:nvGraphicFramePr>
          <p:cNvPr id="3" name="Chart 2"/>
          <p:cNvGraphicFramePr/>
          <p:nvPr>
            <p:extLst>
              <p:ext uri="{D42A27DB-BD31-4B8C-83A1-F6EECF244321}">
                <p14:modId xmlns:p14="http://schemas.microsoft.com/office/powerpoint/2010/main" val="825529857"/>
              </p:ext>
            </p:extLst>
          </p:nvPr>
        </p:nvGraphicFramePr>
        <p:xfrm>
          <a:off x="558773" y="3789935"/>
          <a:ext cx="1365752" cy="1343710"/>
        </p:xfrm>
        <a:graphic>
          <a:graphicData uri="http://schemas.openxmlformats.org/drawingml/2006/chart">
            <c:chart xmlns:c="http://schemas.openxmlformats.org/drawingml/2006/chart" xmlns:r="http://schemas.openxmlformats.org/officeDocument/2006/relationships" r:id="rId3"/>
          </a:graphicData>
        </a:graphic>
      </p:graphicFrame>
      <p:grpSp>
        <p:nvGrpSpPr>
          <p:cNvPr id="48" name="Group 47"/>
          <p:cNvGrpSpPr/>
          <p:nvPr/>
        </p:nvGrpSpPr>
        <p:grpSpPr>
          <a:xfrm>
            <a:off x="149766" y="713004"/>
            <a:ext cx="4522948" cy="3059198"/>
            <a:chOff x="2975748" y="852254"/>
            <a:chExt cx="4522948" cy="2975781"/>
          </a:xfrm>
        </p:grpSpPr>
        <p:cxnSp>
          <p:nvCxnSpPr>
            <p:cNvPr id="21" name="Straight Connector 20"/>
            <p:cNvCxnSpPr/>
            <p:nvPr/>
          </p:nvCxnSpPr>
          <p:spPr bwMode="gray">
            <a:xfrm>
              <a:off x="3777031" y="1614365"/>
              <a:ext cx="0" cy="618339"/>
            </a:xfrm>
            <a:prstGeom prst="line">
              <a:avLst/>
            </a:prstGeom>
            <a:ln cap="rnd">
              <a:solidFill>
                <a:schemeClr val="accent6"/>
              </a:solidFill>
              <a:tailEnd type="none" w="lg" len="lg"/>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24" idx="6"/>
            </p:cNvCxnSpPr>
            <p:nvPr/>
          </p:nvCxnSpPr>
          <p:spPr bwMode="gray">
            <a:xfrm>
              <a:off x="3518125" y="1923844"/>
              <a:ext cx="258905" cy="0"/>
            </a:xfrm>
            <a:prstGeom prst="line">
              <a:avLst/>
            </a:prstGeom>
            <a:ln cap="rnd">
              <a:solidFill>
                <a:schemeClr val="accent5"/>
              </a:solidFill>
              <a:tailEnd type="oval" w="lg" len="lg"/>
            </a:ln>
          </p:spPr>
          <p:style>
            <a:lnRef idx="1">
              <a:schemeClr val="accent1"/>
            </a:lnRef>
            <a:fillRef idx="0">
              <a:schemeClr val="accent1"/>
            </a:fillRef>
            <a:effectRef idx="0">
              <a:schemeClr val="accent1"/>
            </a:effectRef>
            <a:fontRef idx="minor">
              <a:schemeClr val="tx1"/>
            </a:fontRef>
          </p:style>
        </p:cxnSp>
        <p:sp>
          <p:nvSpPr>
            <p:cNvPr id="23" name="Text Placeholder 3"/>
            <p:cNvSpPr txBox="1">
              <a:spLocks/>
            </p:cNvSpPr>
            <p:nvPr/>
          </p:nvSpPr>
          <p:spPr bwMode="gray">
            <a:xfrm>
              <a:off x="3952976" y="1814564"/>
              <a:ext cx="3545720" cy="242501"/>
            </a:xfrm>
            <a:prstGeom prst="rect">
              <a:avLst/>
            </a:prstGeom>
            <a:ln>
              <a:noFill/>
            </a:ln>
          </p:spPr>
          <p:txBody>
            <a:bodyPr vert="horz" wrap="square" lIns="0" tIns="0" rIns="0" bIns="0" rtlCol="0" anchor="ctr">
              <a:spAutoFit/>
            </a:bodyPr>
            <a:lstStyle>
              <a:lvl1pPr marL="0" indent="0" algn="l" defTabSz="1043056" rtl="0" eaLnBrk="1" latinLnBrk="0" hangingPunct="1">
                <a:lnSpc>
                  <a:spcPct val="90000"/>
                </a:lnSpc>
                <a:spcBef>
                  <a:spcPts val="0"/>
                </a:spcBef>
                <a:buFont typeface="Arial" pitchFamily="34" charset="0"/>
                <a:buNone/>
                <a:defRPr sz="1200" kern="1200">
                  <a:solidFill>
                    <a:schemeClr val="tx2"/>
                  </a:solidFill>
                  <a:latin typeface="+mn-lt"/>
                  <a:ea typeface="+mn-ea"/>
                  <a:cs typeface="+mn-cs"/>
                </a:defRPr>
              </a:lvl1pPr>
              <a:lvl2pPr marL="180975" indent="-180975"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2pPr>
              <a:lvl3pPr marL="361950" indent="-171450" algn="l" defTabSz="1043056" rtl="0" eaLnBrk="1" latinLnBrk="0" hangingPunct="1">
                <a:lnSpc>
                  <a:spcPct val="90000"/>
                </a:lnSpc>
                <a:spcBef>
                  <a:spcPts val="0"/>
                </a:spcBef>
                <a:buFont typeface="Calibri" pitchFamily="34" charset="0"/>
                <a:buChar char="–"/>
                <a:defRPr sz="1200" kern="1200">
                  <a:solidFill>
                    <a:schemeClr val="tx2"/>
                  </a:solidFill>
                  <a:latin typeface="+mn-lt"/>
                  <a:ea typeface="+mn-ea"/>
                  <a:cs typeface="+mn-cs"/>
                </a:defRPr>
              </a:lvl3pPr>
              <a:lvl4pPr marL="1825348"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4pPr>
              <a:lvl5pPr marL="2346876"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hr-HR" sz="1800" dirty="0">
                  <a:latin typeface="+mj-lt"/>
                  <a:ea typeface="+mj-ea"/>
                  <a:cs typeface="+mj-cs"/>
                </a:rPr>
                <a:t>31-40 godina</a:t>
              </a:r>
              <a:endParaRPr lang="en-GB" sz="1800" dirty="0">
                <a:latin typeface="+mj-lt"/>
                <a:ea typeface="+mj-ea"/>
                <a:cs typeface="+mj-cs"/>
              </a:endParaRPr>
            </a:p>
          </p:txBody>
        </p:sp>
        <p:sp>
          <p:nvSpPr>
            <p:cNvPr id="24" name="Oval 23"/>
            <p:cNvSpPr/>
            <p:nvPr/>
          </p:nvSpPr>
          <p:spPr bwMode="gray">
            <a:xfrm>
              <a:off x="2975748" y="1614365"/>
              <a:ext cx="542377" cy="61895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sz="3200" dirty="0"/>
            </a:p>
          </p:txBody>
        </p:sp>
        <p:sp>
          <p:nvSpPr>
            <p:cNvPr id="25" name="Oval 24"/>
            <p:cNvSpPr/>
            <p:nvPr/>
          </p:nvSpPr>
          <p:spPr bwMode="gray">
            <a:xfrm>
              <a:off x="2975748" y="2397318"/>
              <a:ext cx="542377" cy="61895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sz="3200" dirty="0"/>
            </a:p>
          </p:txBody>
        </p:sp>
        <p:sp>
          <p:nvSpPr>
            <p:cNvPr id="26" name="Oval 25"/>
            <p:cNvSpPr/>
            <p:nvPr/>
          </p:nvSpPr>
          <p:spPr bwMode="gray">
            <a:xfrm>
              <a:off x="2998415" y="3209076"/>
              <a:ext cx="542377" cy="6189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sz="3200" dirty="0"/>
            </a:p>
          </p:txBody>
        </p:sp>
        <p:cxnSp>
          <p:nvCxnSpPr>
            <p:cNvPr id="27" name="Straight Connector 26"/>
            <p:cNvCxnSpPr/>
            <p:nvPr/>
          </p:nvCxnSpPr>
          <p:spPr bwMode="gray">
            <a:xfrm>
              <a:off x="3777031" y="2397628"/>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gray">
            <a:xfrm>
              <a:off x="3518125" y="2707107"/>
              <a:ext cx="258905" cy="0"/>
            </a:xfrm>
            <a:prstGeom prst="line">
              <a:avLst/>
            </a:prstGeom>
            <a:ln cap="rnd">
              <a:solidFill>
                <a:schemeClr val="accent1"/>
              </a:solidFill>
              <a:tailEnd type="oval" w="lg" len="lg"/>
            </a:ln>
          </p:spPr>
          <p:style>
            <a:lnRef idx="1">
              <a:schemeClr val="accent1"/>
            </a:lnRef>
            <a:fillRef idx="0">
              <a:schemeClr val="accent1"/>
            </a:fillRef>
            <a:effectRef idx="0">
              <a:schemeClr val="accent1"/>
            </a:effectRef>
            <a:fontRef idx="minor">
              <a:schemeClr val="tx1"/>
            </a:fontRef>
          </p:style>
        </p:cxnSp>
        <p:sp>
          <p:nvSpPr>
            <p:cNvPr id="29" name="Text Placeholder 3"/>
            <p:cNvSpPr txBox="1">
              <a:spLocks/>
            </p:cNvSpPr>
            <p:nvPr/>
          </p:nvSpPr>
          <p:spPr bwMode="gray">
            <a:xfrm>
              <a:off x="3912994" y="2580441"/>
              <a:ext cx="3545720" cy="242501"/>
            </a:xfrm>
            <a:prstGeom prst="rect">
              <a:avLst/>
            </a:prstGeom>
            <a:ln>
              <a:noFill/>
            </a:ln>
          </p:spPr>
          <p:txBody>
            <a:bodyPr vert="horz" wrap="square" lIns="0" tIns="0" rIns="0" bIns="0" rtlCol="0" anchor="ctr">
              <a:spAutoFit/>
            </a:bodyPr>
            <a:lstStyle>
              <a:lvl1pPr marL="0" indent="0" algn="l" defTabSz="1043056" rtl="0" eaLnBrk="1" latinLnBrk="0" hangingPunct="1">
                <a:lnSpc>
                  <a:spcPct val="90000"/>
                </a:lnSpc>
                <a:spcBef>
                  <a:spcPts val="0"/>
                </a:spcBef>
                <a:buFont typeface="Arial" pitchFamily="34" charset="0"/>
                <a:buNone/>
                <a:defRPr sz="1200" kern="1200">
                  <a:solidFill>
                    <a:schemeClr val="tx2"/>
                  </a:solidFill>
                  <a:latin typeface="+mn-lt"/>
                  <a:ea typeface="+mn-ea"/>
                  <a:cs typeface="+mn-cs"/>
                </a:defRPr>
              </a:lvl1pPr>
              <a:lvl2pPr marL="180975" indent="-180975"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2pPr>
              <a:lvl3pPr marL="361950" indent="-171450" algn="l" defTabSz="1043056" rtl="0" eaLnBrk="1" latinLnBrk="0" hangingPunct="1">
                <a:lnSpc>
                  <a:spcPct val="90000"/>
                </a:lnSpc>
                <a:spcBef>
                  <a:spcPts val="0"/>
                </a:spcBef>
                <a:buFont typeface="Calibri" pitchFamily="34" charset="0"/>
                <a:buChar char="–"/>
                <a:defRPr sz="1200" kern="1200">
                  <a:solidFill>
                    <a:schemeClr val="tx2"/>
                  </a:solidFill>
                  <a:latin typeface="+mn-lt"/>
                  <a:ea typeface="+mn-ea"/>
                  <a:cs typeface="+mn-cs"/>
                </a:defRPr>
              </a:lvl3pPr>
              <a:lvl4pPr marL="1825348"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4pPr>
              <a:lvl5pPr marL="2346876"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hr-HR" sz="1800" dirty="0">
                  <a:latin typeface="+mj-lt"/>
                  <a:ea typeface="+mj-ea"/>
                  <a:cs typeface="+mj-cs"/>
                </a:rPr>
                <a:t>41-50 godina</a:t>
              </a:r>
              <a:endParaRPr lang="en-GB" sz="1800" dirty="0">
                <a:latin typeface="+mj-lt"/>
                <a:ea typeface="+mj-ea"/>
                <a:cs typeface="+mj-cs"/>
              </a:endParaRPr>
            </a:p>
          </p:txBody>
        </p:sp>
        <p:cxnSp>
          <p:nvCxnSpPr>
            <p:cNvPr id="30" name="Straight Connector 29"/>
            <p:cNvCxnSpPr/>
            <p:nvPr/>
          </p:nvCxnSpPr>
          <p:spPr bwMode="gray">
            <a:xfrm>
              <a:off x="3777031" y="3176163"/>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gray">
            <a:xfrm>
              <a:off x="3518125" y="3489752"/>
              <a:ext cx="258905" cy="0"/>
            </a:xfrm>
            <a:prstGeom prst="line">
              <a:avLst/>
            </a:prstGeom>
            <a:ln cap="rnd">
              <a:solidFill>
                <a:schemeClr val="accent2"/>
              </a:solidFill>
              <a:tailEnd type="oval" w="lg" len="lg"/>
            </a:ln>
          </p:spPr>
          <p:style>
            <a:lnRef idx="1">
              <a:schemeClr val="accent1"/>
            </a:lnRef>
            <a:fillRef idx="0">
              <a:schemeClr val="accent1"/>
            </a:fillRef>
            <a:effectRef idx="0">
              <a:schemeClr val="accent1"/>
            </a:effectRef>
            <a:fontRef idx="minor">
              <a:schemeClr val="tx1"/>
            </a:fontRef>
          </p:style>
        </p:cxnSp>
        <p:sp>
          <p:nvSpPr>
            <p:cNvPr id="32" name="Text Placeholder 3"/>
            <p:cNvSpPr txBox="1">
              <a:spLocks/>
            </p:cNvSpPr>
            <p:nvPr/>
          </p:nvSpPr>
          <p:spPr bwMode="gray">
            <a:xfrm>
              <a:off x="3912994" y="3385695"/>
              <a:ext cx="3545720" cy="242501"/>
            </a:xfrm>
            <a:prstGeom prst="rect">
              <a:avLst/>
            </a:prstGeom>
            <a:ln>
              <a:noFill/>
            </a:ln>
          </p:spPr>
          <p:txBody>
            <a:bodyPr vert="horz" wrap="square" lIns="0" tIns="0" rIns="0" bIns="0" rtlCol="0" anchor="ctr">
              <a:spAutoFit/>
            </a:bodyPr>
            <a:lstStyle>
              <a:lvl1pPr marL="0" indent="0" algn="l" defTabSz="1043056" rtl="0" eaLnBrk="1" latinLnBrk="0" hangingPunct="1">
                <a:lnSpc>
                  <a:spcPct val="90000"/>
                </a:lnSpc>
                <a:spcBef>
                  <a:spcPts val="0"/>
                </a:spcBef>
                <a:buFont typeface="Arial" pitchFamily="34" charset="0"/>
                <a:buNone/>
                <a:defRPr sz="1200" kern="1200">
                  <a:solidFill>
                    <a:schemeClr val="tx2"/>
                  </a:solidFill>
                  <a:latin typeface="+mn-lt"/>
                  <a:ea typeface="+mn-ea"/>
                  <a:cs typeface="+mn-cs"/>
                </a:defRPr>
              </a:lvl1pPr>
              <a:lvl2pPr marL="180975" indent="-180975"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2pPr>
              <a:lvl3pPr marL="361950" indent="-171450" algn="l" defTabSz="1043056" rtl="0" eaLnBrk="1" latinLnBrk="0" hangingPunct="1">
                <a:lnSpc>
                  <a:spcPct val="90000"/>
                </a:lnSpc>
                <a:spcBef>
                  <a:spcPts val="0"/>
                </a:spcBef>
                <a:buFont typeface="Calibri" pitchFamily="34" charset="0"/>
                <a:buChar char="–"/>
                <a:defRPr sz="1200" kern="1200">
                  <a:solidFill>
                    <a:schemeClr val="tx2"/>
                  </a:solidFill>
                  <a:latin typeface="+mn-lt"/>
                  <a:ea typeface="+mn-ea"/>
                  <a:cs typeface="+mn-cs"/>
                </a:defRPr>
              </a:lvl3pPr>
              <a:lvl4pPr marL="1825348"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4pPr>
              <a:lvl5pPr marL="2346876"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hr-HR" sz="1800" dirty="0">
                  <a:latin typeface="+mj-lt"/>
                  <a:ea typeface="+mj-ea"/>
                  <a:cs typeface="+mj-cs"/>
                </a:rPr>
                <a:t>51 – 65 godina</a:t>
              </a:r>
              <a:endParaRPr lang="en-GB" sz="1800" dirty="0">
                <a:latin typeface="+mj-lt"/>
                <a:ea typeface="+mj-ea"/>
                <a:cs typeface="+mj-cs"/>
              </a:endParaRPr>
            </a:p>
          </p:txBody>
        </p:sp>
        <p:sp>
          <p:nvSpPr>
            <p:cNvPr id="33" name="TextBox 32"/>
            <p:cNvSpPr txBox="1"/>
            <p:nvPr/>
          </p:nvSpPr>
          <p:spPr>
            <a:xfrm>
              <a:off x="3083274" y="1764882"/>
              <a:ext cx="542794" cy="276999"/>
            </a:xfrm>
            <a:prstGeom prst="rect">
              <a:avLst/>
            </a:prstGeom>
          </p:spPr>
          <p:txBody>
            <a:bodyPr vert="horz" wrap="square" lIns="0" tIns="0" rIns="0" bIns="0" rtlCol="0">
              <a:spAutoFit/>
            </a:bodyPr>
            <a:lstStyle/>
            <a:p>
              <a:pPr marL="4763"/>
              <a:r>
                <a:rPr lang="hr-HR" dirty="0">
                  <a:solidFill>
                    <a:srgbClr val="FFFFFF"/>
                  </a:solidFill>
                </a:rPr>
                <a:t>38%</a:t>
              </a:r>
              <a:endParaRPr lang="en-US" dirty="0">
                <a:solidFill>
                  <a:srgbClr val="FFFFFF"/>
                </a:solidFill>
              </a:endParaRPr>
            </a:p>
          </p:txBody>
        </p:sp>
        <p:sp>
          <p:nvSpPr>
            <p:cNvPr id="34" name="TextBox 33"/>
            <p:cNvSpPr txBox="1"/>
            <p:nvPr/>
          </p:nvSpPr>
          <p:spPr>
            <a:xfrm>
              <a:off x="3098275" y="2567989"/>
              <a:ext cx="542794" cy="276999"/>
            </a:xfrm>
            <a:prstGeom prst="rect">
              <a:avLst/>
            </a:prstGeom>
          </p:spPr>
          <p:txBody>
            <a:bodyPr vert="horz" wrap="square" lIns="0" tIns="0" rIns="0" bIns="0" rtlCol="0">
              <a:spAutoFit/>
            </a:bodyPr>
            <a:lstStyle/>
            <a:p>
              <a:pPr marL="4763"/>
              <a:r>
                <a:rPr lang="hr-HR" dirty="0">
                  <a:solidFill>
                    <a:srgbClr val="FFFFFF"/>
                  </a:solidFill>
                </a:rPr>
                <a:t>34%</a:t>
              </a:r>
              <a:endParaRPr lang="en-US" dirty="0">
                <a:solidFill>
                  <a:srgbClr val="FFFFFF"/>
                </a:solidFill>
              </a:endParaRPr>
            </a:p>
          </p:txBody>
        </p:sp>
        <p:sp>
          <p:nvSpPr>
            <p:cNvPr id="35" name="TextBox 34"/>
            <p:cNvSpPr txBox="1"/>
            <p:nvPr/>
          </p:nvSpPr>
          <p:spPr>
            <a:xfrm>
              <a:off x="3077623" y="3357668"/>
              <a:ext cx="542794" cy="276999"/>
            </a:xfrm>
            <a:prstGeom prst="rect">
              <a:avLst/>
            </a:prstGeom>
          </p:spPr>
          <p:txBody>
            <a:bodyPr vert="horz" wrap="square" lIns="0" tIns="0" rIns="0" bIns="0" rtlCol="0">
              <a:spAutoFit/>
            </a:bodyPr>
            <a:lstStyle/>
            <a:p>
              <a:pPr marL="4763"/>
              <a:r>
                <a:rPr lang="hr-HR" dirty="0">
                  <a:solidFill>
                    <a:srgbClr val="FFFFFF"/>
                  </a:solidFill>
                </a:rPr>
                <a:t>20%</a:t>
              </a:r>
              <a:endParaRPr lang="en-US" dirty="0">
                <a:solidFill>
                  <a:srgbClr val="FFFFFF"/>
                </a:solidFill>
              </a:endParaRPr>
            </a:p>
          </p:txBody>
        </p:sp>
        <p:sp>
          <p:nvSpPr>
            <p:cNvPr id="36" name="Oval 35"/>
            <p:cNvSpPr/>
            <p:nvPr/>
          </p:nvSpPr>
          <p:spPr bwMode="gray">
            <a:xfrm>
              <a:off x="2975748" y="852254"/>
              <a:ext cx="542377" cy="61895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sz="3200" dirty="0"/>
            </a:p>
          </p:txBody>
        </p:sp>
        <p:cxnSp>
          <p:nvCxnSpPr>
            <p:cNvPr id="37" name="Straight Connector 36"/>
            <p:cNvCxnSpPr/>
            <p:nvPr/>
          </p:nvCxnSpPr>
          <p:spPr bwMode="gray">
            <a:xfrm>
              <a:off x="3777031" y="852564"/>
              <a:ext cx="0" cy="618339"/>
            </a:xfrm>
            <a:prstGeom prst="line">
              <a:avLst/>
            </a:prstGeom>
            <a:ln cap="rnd">
              <a:solidFill>
                <a:schemeClr val="bg2"/>
              </a:solidFill>
              <a:tailEnd type="none" w="lg" len="lg"/>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gray">
            <a:xfrm>
              <a:off x="3518125" y="1161733"/>
              <a:ext cx="258905" cy="0"/>
            </a:xfrm>
            <a:prstGeom prst="line">
              <a:avLst/>
            </a:prstGeom>
            <a:ln cap="rnd">
              <a:solidFill>
                <a:schemeClr val="tx2"/>
              </a:solidFill>
              <a:tailEnd type="oval" w="lg" len="lg"/>
            </a:ln>
          </p:spPr>
          <p:style>
            <a:lnRef idx="1">
              <a:schemeClr val="accent1"/>
            </a:lnRef>
            <a:fillRef idx="0">
              <a:schemeClr val="accent1"/>
            </a:fillRef>
            <a:effectRef idx="0">
              <a:schemeClr val="accent1"/>
            </a:effectRef>
            <a:fontRef idx="minor">
              <a:schemeClr val="tx1"/>
            </a:fontRef>
          </p:style>
        </p:cxnSp>
        <p:sp>
          <p:nvSpPr>
            <p:cNvPr id="39" name="Text Placeholder 3"/>
            <p:cNvSpPr txBox="1">
              <a:spLocks/>
            </p:cNvSpPr>
            <p:nvPr/>
          </p:nvSpPr>
          <p:spPr bwMode="gray">
            <a:xfrm>
              <a:off x="3912994" y="1048688"/>
              <a:ext cx="3545720" cy="242501"/>
            </a:xfrm>
            <a:prstGeom prst="rect">
              <a:avLst/>
            </a:prstGeom>
            <a:ln>
              <a:noFill/>
            </a:ln>
          </p:spPr>
          <p:txBody>
            <a:bodyPr vert="horz" wrap="square" lIns="0" tIns="0" rIns="0" bIns="0" rtlCol="0" anchor="ctr">
              <a:spAutoFit/>
            </a:bodyPr>
            <a:lstStyle>
              <a:lvl1pPr marL="0" indent="0" algn="l" defTabSz="1043056" rtl="0" eaLnBrk="1" latinLnBrk="0" hangingPunct="1">
                <a:lnSpc>
                  <a:spcPct val="90000"/>
                </a:lnSpc>
                <a:spcBef>
                  <a:spcPts val="0"/>
                </a:spcBef>
                <a:buFont typeface="Arial" pitchFamily="34" charset="0"/>
                <a:buNone/>
                <a:defRPr sz="1200" kern="1200">
                  <a:solidFill>
                    <a:schemeClr val="tx2"/>
                  </a:solidFill>
                  <a:latin typeface="+mn-lt"/>
                  <a:ea typeface="+mn-ea"/>
                  <a:cs typeface="+mn-cs"/>
                </a:defRPr>
              </a:lvl1pPr>
              <a:lvl2pPr marL="180975" indent="-180975"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2pPr>
              <a:lvl3pPr marL="361950" indent="-171450" algn="l" defTabSz="1043056" rtl="0" eaLnBrk="1" latinLnBrk="0" hangingPunct="1">
                <a:lnSpc>
                  <a:spcPct val="90000"/>
                </a:lnSpc>
                <a:spcBef>
                  <a:spcPts val="0"/>
                </a:spcBef>
                <a:buFont typeface="Calibri" pitchFamily="34" charset="0"/>
                <a:buChar char="–"/>
                <a:defRPr sz="1200" kern="1200">
                  <a:solidFill>
                    <a:schemeClr val="tx2"/>
                  </a:solidFill>
                  <a:latin typeface="+mn-lt"/>
                  <a:ea typeface="+mn-ea"/>
                  <a:cs typeface="+mn-cs"/>
                </a:defRPr>
              </a:lvl3pPr>
              <a:lvl4pPr marL="1825348"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4pPr>
              <a:lvl5pPr marL="2346876" indent="-260764" algn="l" defTabSz="1043056" rtl="0" eaLnBrk="1" latinLnBrk="0" hangingPunct="1">
                <a:lnSpc>
                  <a:spcPct val="90000"/>
                </a:lnSpc>
                <a:spcBef>
                  <a:spcPts val="0"/>
                </a:spcBef>
                <a:buFont typeface="Arial" pitchFamily="34" charset="0"/>
                <a:buChar char="»"/>
                <a:defRPr sz="1200" kern="1200">
                  <a:solidFill>
                    <a:schemeClr val="tx2"/>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hr-HR" sz="1800" dirty="0">
                  <a:latin typeface="+mj-lt"/>
                  <a:ea typeface="+mj-ea"/>
                  <a:cs typeface="+mj-cs"/>
                </a:rPr>
                <a:t>25 – 30 godina</a:t>
              </a:r>
              <a:endParaRPr lang="en-GB" sz="1800" dirty="0">
                <a:latin typeface="+mj-lt"/>
                <a:ea typeface="+mj-ea"/>
                <a:cs typeface="+mj-cs"/>
              </a:endParaRPr>
            </a:p>
          </p:txBody>
        </p:sp>
        <p:sp>
          <p:nvSpPr>
            <p:cNvPr id="40" name="TextBox 39"/>
            <p:cNvSpPr txBox="1"/>
            <p:nvPr/>
          </p:nvSpPr>
          <p:spPr>
            <a:xfrm>
              <a:off x="3083274" y="1023453"/>
              <a:ext cx="542794" cy="276999"/>
            </a:xfrm>
            <a:prstGeom prst="rect">
              <a:avLst/>
            </a:prstGeom>
          </p:spPr>
          <p:txBody>
            <a:bodyPr vert="horz" wrap="square" lIns="0" tIns="0" rIns="0" bIns="0" rtlCol="0">
              <a:spAutoFit/>
            </a:bodyPr>
            <a:lstStyle/>
            <a:p>
              <a:pPr marL="4763"/>
              <a:r>
                <a:rPr lang="hr-HR" dirty="0">
                  <a:solidFill>
                    <a:srgbClr val="FFFFFF"/>
                  </a:solidFill>
                </a:rPr>
                <a:t>51%</a:t>
              </a:r>
              <a:endParaRPr lang="en-US" dirty="0">
                <a:solidFill>
                  <a:srgbClr val="FFFFFF"/>
                </a:solidFill>
              </a:endParaRPr>
            </a:p>
          </p:txBody>
        </p:sp>
      </p:grpSp>
      <p:sp>
        <p:nvSpPr>
          <p:cNvPr id="41" name="TextBox 40"/>
          <p:cNvSpPr txBox="1"/>
          <p:nvPr/>
        </p:nvSpPr>
        <p:spPr bwMode="gray">
          <a:xfrm>
            <a:off x="3425950" y="3347128"/>
            <a:ext cx="2044410" cy="215444"/>
          </a:xfrm>
          <a:prstGeom prst="rect">
            <a:avLst/>
          </a:prstGeom>
          <a:noFill/>
        </p:spPr>
        <p:txBody>
          <a:bodyPr wrap="square" lIns="0" tIns="0" rIns="0" bIns="0" rtlCol="0">
            <a:spAutoFit/>
          </a:bodyPr>
          <a:lstStyle/>
          <a:p>
            <a:pPr algn="ctr">
              <a:spcBef>
                <a:spcPts val="1200"/>
              </a:spcBef>
            </a:pPr>
            <a:r>
              <a:rPr lang="hr-HR" sz="1400" b="1" dirty="0">
                <a:solidFill>
                  <a:schemeClr val="bg1"/>
                </a:solidFill>
                <a:latin typeface="+mj-lt"/>
              </a:rPr>
              <a:t>„Mladi”</a:t>
            </a:r>
            <a:endParaRPr lang="en-GB" sz="1400" b="1" dirty="0">
              <a:solidFill>
                <a:schemeClr val="bg1"/>
              </a:solidFill>
              <a:latin typeface="+mj-lt"/>
            </a:endParaRPr>
          </a:p>
        </p:txBody>
      </p:sp>
      <p:sp>
        <p:nvSpPr>
          <p:cNvPr id="42" name="Pentagon 64"/>
          <p:cNvSpPr/>
          <p:nvPr/>
        </p:nvSpPr>
        <p:spPr>
          <a:xfrm>
            <a:off x="2855031" y="3661281"/>
            <a:ext cx="1926338" cy="33136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b="1" dirty="0"/>
              <a:t>Nezaposlen</a:t>
            </a:r>
            <a:endParaRPr lang="hr-HR" sz="1400" b="1" dirty="0">
              <a:latin typeface="Calibri" panose="020F0502020204030204" pitchFamily="34" charset="0"/>
            </a:endParaRPr>
          </a:p>
          <a:p>
            <a:pPr algn="ctr"/>
            <a:endParaRPr lang="hr-HR" sz="1400" dirty="0"/>
          </a:p>
        </p:txBody>
      </p:sp>
      <p:sp>
        <p:nvSpPr>
          <p:cNvPr id="43" name="Pentagon 65"/>
          <p:cNvSpPr/>
          <p:nvPr/>
        </p:nvSpPr>
        <p:spPr>
          <a:xfrm>
            <a:off x="2855031" y="3226164"/>
            <a:ext cx="1926338"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dirty="0"/>
              <a:t>Zaposleni</a:t>
            </a:r>
            <a:endParaRPr lang="hr-HR" sz="1400" dirty="0">
              <a:latin typeface="Calibri" panose="020F0502020204030204" pitchFamily="34" charset="0"/>
            </a:endParaRPr>
          </a:p>
          <a:p>
            <a:pPr algn="ctr"/>
            <a:endParaRPr lang="hr-HR" sz="1400" dirty="0"/>
          </a:p>
        </p:txBody>
      </p:sp>
      <p:sp>
        <p:nvSpPr>
          <p:cNvPr id="44" name="TextBox 43"/>
          <p:cNvSpPr txBox="1"/>
          <p:nvPr/>
        </p:nvSpPr>
        <p:spPr>
          <a:xfrm>
            <a:off x="4929587" y="3278910"/>
            <a:ext cx="830643" cy="215444"/>
          </a:xfrm>
          <a:prstGeom prst="rect">
            <a:avLst/>
          </a:prstGeom>
          <a:solidFill>
            <a:schemeClr val="tx1">
              <a:lumMod val="50000"/>
              <a:lumOff val="50000"/>
            </a:schemeClr>
          </a:solidFill>
          <a:ln>
            <a:solidFill>
              <a:schemeClr val="accent1"/>
            </a:solidFill>
          </a:ln>
        </p:spPr>
        <p:txBody>
          <a:bodyPr vert="horz" wrap="square" lIns="0" tIns="0" rIns="0" bIns="0" rtlCol="0">
            <a:spAutoFit/>
          </a:bodyPr>
          <a:lstStyle/>
          <a:p>
            <a:pPr marL="4763" algn="ctr"/>
            <a:r>
              <a:rPr lang="hr-HR" sz="1400" b="1" dirty="0">
                <a:solidFill>
                  <a:schemeClr val="bg1"/>
                </a:solidFill>
              </a:rPr>
              <a:t>44%</a:t>
            </a:r>
          </a:p>
        </p:txBody>
      </p:sp>
      <p:sp>
        <p:nvSpPr>
          <p:cNvPr id="45" name="TextBox 44"/>
          <p:cNvSpPr txBox="1"/>
          <p:nvPr/>
        </p:nvSpPr>
        <p:spPr>
          <a:xfrm>
            <a:off x="4944698" y="3702153"/>
            <a:ext cx="831717" cy="215444"/>
          </a:xfrm>
          <a:prstGeom prst="rect">
            <a:avLst/>
          </a:prstGeom>
          <a:solidFill>
            <a:schemeClr val="accent1"/>
          </a:solidFill>
          <a:ln>
            <a:solidFill>
              <a:schemeClr val="accent1"/>
            </a:solidFill>
          </a:ln>
        </p:spPr>
        <p:txBody>
          <a:bodyPr vert="horz" wrap="square" lIns="0" tIns="0" rIns="0" bIns="0" rtlCol="0">
            <a:spAutoFit/>
          </a:bodyPr>
          <a:lstStyle/>
          <a:p>
            <a:pPr marL="4763" algn="ctr"/>
            <a:r>
              <a:rPr lang="hr-HR" sz="1400" b="1" dirty="0">
                <a:solidFill>
                  <a:schemeClr val="bg1"/>
                </a:solidFill>
              </a:rPr>
              <a:t>17%</a:t>
            </a:r>
          </a:p>
        </p:txBody>
      </p:sp>
      <p:sp>
        <p:nvSpPr>
          <p:cNvPr id="46" name="Pentagon 68"/>
          <p:cNvSpPr/>
          <p:nvPr/>
        </p:nvSpPr>
        <p:spPr>
          <a:xfrm>
            <a:off x="2877521" y="4064414"/>
            <a:ext cx="1926338" cy="331364"/>
          </a:xfrm>
          <a:prstGeom prst="homePlate">
            <a:avLst/>
          </a:prstGeom>
          <a:solidFill>
            <a:schemeClr val="accent4">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400" dirty="0"/>
          </a:p>
          <a:p>
            <a:pPr algn="ctr"/>
            <a:r>
              <a:rPr lang="hr-HR" sz="1400" dirty="0">
                <a:latin typeface="Calibri" panose="020F0502020204030204" pitchFamily="34" charset="0"/>
              </a:rPr>
              <a:t>U mirovini</a:t>
            </a:r>
          </a:p>
          <a:p>
            <a:pPr algn="ctr"/>
            <a:endParaRPr lang="hr-HR" sz="1400" dirty="0"/>
          </a:p>
        </p:txBody>
      </p:sp>
      <p:sp>
        <p:nvSpPr>
          <p:cNvPr id="47" name="TextBox 46"/>
          <p:cNvSpPr txBox="1"/>
          <p:nvPr/>
        </p:nvSpPr>
        <p:spPr>
          <a:xfrm>
            <a:off x="4947137" y="4121405"/>
            <a:ext cx="830643" cy="215444"/>
          </a:xfrm>
          <a:prstGeom prst="rect">
            <a:avLst/>
          </a:prstGeom>
          <a:solidFill>
            <a:schemeClr val="tx1">
              <a:lumMod val="50000"/>
              <a:lumOff val="50000"/>
            </a:schemeClr>
          </a:solidFill>
          <a:ln>
            <a:solidFill>
              <a:schemeClr val="accent1"/>
            </a:solidFill>
          </a:ln>
        </p:spPr>
        <p:txBody>
          <a:bodyPr vert="horz" wrap="square" lIns="0" tIns="0" rIns="0" bIns="0" rtlCol="0">
            <a:spAutoFit/>
          </a:bodyPr>
          <a:lstStyle/>
          <a:p>
            <a:pPr marL="4763" algn="ctr"/>
            <a:r>
              <a:rPr lang="hr-HR" sz="1400" b="1" dirty="0">
                <a:solidFill>
                  <a:schemeClr val="bg1"/>
                </a:solidFill>
              </a:rPr>
              <a:t>8%</a:t>
            </a:r>
          </a:p>
        </p:txBody>
      </p:sp>
      <p:sp>
        <p:nvSpPr>
          <p:cNvPr id="53" name="Pentagon 47"/>
          <p:cNvSpPr/>
          <p:nvPr/>
        </p:nvSpPr>
        <p:spPr>
          <a:xfrm>
            <a:off x="3696823" y="4730939"/>
            <a:ext cx="214473" cy="11121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000000"/>
              </a:solidFill>
            </a:endParaRPr>
          </a:p>
        </p:txBody>
      </p:sp>
      <p:sp>
        <p:nvSpPr>
          <p:cNvPr id="54" name="Oval 53"/>
          <p:cNvSpPr/>
          <p:nvPr/>
        </p:nvSpPr>
        <p:spPr>
          <a:xfrm>
            <a:off x="3175146" y="4516755"/>
            <a:ext cx="534471" cy="5305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000000"/>
              </a:solidFill>
            </a:endParaRPr>
          </a:p>
        </p:txBody>
      </p:sp>
      <p:sp>
        <p:nvSpPr>
          <p:cNvPr id="55" name="TextBox 54"/>
          <p:cNvSpPr txBox="1"/>
          <p:nvPr/>
        </p:nvSpPr>
        <p:spPr>
          <a:xfrm>
            <a:off x="3193877" y="4674054"/>
            <a:ext cx="519289" cy="246221"/>
          </a:xfrm>
          <a:prstGeom prst="rect">
            <a:avLst/>
          </a:prstGeom>
        </p:spPr>
        <p:txBody>
          <a:bodyPr vert="horz" wrap="square" lIns="0" tIns="0" rIns="0" bIns="0" rtlCol="0">
            <a:spAutoFit/>
          </a:bodyPr>
          <a:lstStyle/>
          <a:p>
            <a:pPr marL="4763" algn="ctr"/>
            <a:r>
              <a:rPr lang="hr-HR" sz="1600" dirty="0">
                <a:solidFill>
                  <a:srgbClr val="000000"/>
                </a:solidFill>
              </a:rPr>
              <a:t>36%</a:t>
            </a:r>
          </a:p>
        </p:txBody>
      </p:sp>
      <p:sp>
        <p:nvSpPr>
          <p:cNvPr id="63" name="Pentagon 47"/>
          <p:cNvSpPr/>
          <p:nvPr/>
        </p:nvSpPr>
        <p:spPr>
          <a:xfrm>
            <a:off x="5320736" y="4721865"/>
            <a:ext cx="201679" cy="11121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000000"/>
              </a:solidFill>
            </a:endParaRPr>
          </a:p>
        </p:txBody>
      </p:sp>
      <p:sp>
        <p:nvSpPr>
          <p:cNvPr id="64" name="Oval 63"/>
          <p:cNvSpPr/>
          <p:nvPr/>
        </p:nvSpPr>
        <p:spPr>
          <a:xfrm>
            <a:off x="4799059" y="4507681"/>
            <a:ext cx="534471" cy="5305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000000"/>
              </a:solidFill>
            </a:endParaRPr>
          </a:p>
        </p:txBody>
      </p:sp>
      <p:sp>
        <p:nvSpPr>
          <p:cNvPr id="65" name="TextBox 64"/>
          <p:cNvSpPr txBox="1"/>
          <p:nvPr/>
        </p:nvSpPr>
        <p:spPr>
          <a:xfrm>
            <a:off x="4785933" y="4646241"/>
            <a:ext cx="519289" cy="246221"/>
          </a:xfrm>
          <a:prstGeom prst="rect">
            <a:avLst/>
          </a:prstGeom>
        </p:spPr>
        <p:txBody>
          <a:bodyPr vert="horz" wrap="square" lIns="0" tIns="0" rIns="0" bIns="0" rtlCol="0">
            <a:spAutoFit/>
          </a:bodyPr>
          <a:lstStyle/>
          <a:p>
            <a:pPr marL="4763" algn="ctr"/>
            <a:r>
              <a:rPr lang="hr-HR" sz="1600" dirty="0">
                <a:solidFill>
                  <a:srgbClr val="000000"/>
                </a:solidFill>
              </a:rPr>
              <a:t>25%</a:t>
            </a:r>
          </a:p>
        </p:txBody>
      </p:sp>
      <p:sp>
        <p:nvSpPr>
          <p:cNvPr id="67" name="Rectangle 66"/>
          <p:cNvSpPr/>
          <p:nvPr/>
        </p:nvSpPr>
        <p:spPr>
          <a:xfrm>
            <a:off x="3961473" y="4555644"/>
            <a:ext cx="601511" cy="369332"/>
          </a:xfrm>
          <a:prstGeom prst="rect">
            <a:avLst/>
          </a:prstGeom>
        </p:spPr>
        <p:txBody>
          <a:bodyPr wrap="none">
            <a:spAutoFit/>
          </a:bodyPr>
          <a:lstStyle/>
          <a:p>
            <a:r>
              <a:rPr lang="hr-HR" dirty="0"/>
              <a:t>grad</a:t>
            </a:r>
          </a:p>
        </p:txBody>
      </p:sp>
      <p:sp>
        <p:nvSpPr>
          <p:cNvPr id="68" name="Rectangle 67"/>
          <p:cNvSpPr/>
          <p:nvPr/>
        </p:nvSpPr>
        <p:spPr>
          <a:xfrm>
            <a:off x="5595479" y="4574161"/>
            <a:ext cx="564578" cy="369332"/>
          </a:xfrm>
          <a:prstGeom prst="rect">
            <a:avLst/>
          </a:prstGeom>
        </p:spPr>
        <p:txBody>
          <a:bodyPr wrap="none">
            <a:spAutoFit/>
          </a:bodyPr>
          <a:lstStyle/>
          <a:p>
            <a:r>
              <a:rPr lang="hr-HR" dirty="0"/>
              <a:t>selo</a:t>
            </a:r>
          </a:p>
        </p:txBody>
      </p:sp>
      <p:graphicFrame>
        <p:nvGraphicFramePr>
          <p:cNvPr id="51" name="Chart 50">
            <a:extLst>
              <a:ext uri="{FF2B5EF4-FFF2-40B4-BE49-F238E27FC236}">
                <a16:creationId xmlns:a16="http://schemas.microsoft.com/office/drawing/2014/main" xmlns="" id="{EBA7D141-BB57-4EEB-9D01-BB6F4EE25ADF}"/>
              </a:ext>
            </a:extLst>
          </p:cNvPr>
          <p:cNvGraphicFramePr/>
          <p:nvPr>
            <p:extLst>
              <p:ext uri="{D42A27DB-BD31-4B8C-83A1-F6EECF244321}">
                <p14:modId xmlns:p14="http://schemas.microsoft.com/office/powerpoint/2010/main" val="4205938989"/>
              </p:ext>
            </p:extLst>
          </p:nvPr>
        </p:nvGraphicFramePr>
        <p:xfrm>
          <a:off x="2548577" y="679694"/>
          <a:ext cx="4028813" cy="25012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2" name="Chart 51"/>
          <p:cNvGraphicFramePr/>
          <p:nvPr>
            <p:extLst>
              <p:ext uri="{D42A27DB-BD31-4B8C-83A1-F6EECF244321}">
                <p14:modId xmlns:p14="http://schemas.microsoft.com/office/powerpoint/2010/main" val="2354537858"/>
              </p:ext>
            </p:extLst>
          </p:nvPr>
        </p:nvGraphicFramePr>
        <p:xfrm>
          <a:off x="6073211" y="713004"/>
          <a:ext cx="3134696" cy="38114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8559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665246" y="693734"/>
            <a:ext cx="3279957" cy="27699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000" u="sng" dirty="0">
                <a:solidFill>
                  <a:schemeClr val="accent1"/>
                </a:solidFill>
              </a:rPr>
              <a:t>„Spiralnost životne povijesti”</a:t>
            </a:r>
          </a:p>
        </p:txBody>
      </p:sp>
      <p:sp>
        <p:nvSpPr>
          <p:cNvPr id="4" name="Rectangle 3"/>
          <p:cNvSpPr/>
          <p:nvPr/>
        </p:nvSpPr>
        <p:spPr>
          <a:xfrm>
            <a:off x="330821" y="2736523"/>
            <a:ext cx="3497235" cy="1938992"/>
          </a:xfrm>
          <a:prstGeom prst="rect">
            <a:avLst/>
          </a:prstGeom>
        </p:spPr>
        <p:txBody>
          <a:bodyPr wrap="square">
            <a:spAutoFit/>
          </a:bodyPr>
          <a:lstStyle/>
          <a:p>
            <a:pPr marL="180975" indent="-180975">
              <a:buFont typeface="Wingdings" panose="05000000000000000000" pitchFamily="2" charset="2"/>
              <a:buChar char="§"/>
            </a:pPr>
            <a:r>
              <a:rPr lang="hr-HR"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Dinamičan tok profesionalnog života, česta promjena poslova</a:t>
            </a:r>
          </a:p>
          <a:p>
            <a:pPr marL="180975" indent="-180975">
              <a:buFont typeface="Wingdings" panose="05000000000000000000" pitchFamily="2" charset="2"/>
              <a:buChar char="§"/>
            </a:pPr>
            <a:r>
              <a:rPr lang="hr-HR"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Česta promjena </a:t>
            </a:r>
            <a:r>
              <a:rPr lang="hr-HR" sz="1500" dirty="0" err="1">
                <a:solidFill>
                  <a:schemeClr val="tx2"/>
                </a:solidFill>
                <a:latin typeface="Calibri" panose="020F0502020204030204" pitchFamily="34" charset="0"/>
                <a:ea typeface="Calibri" panose="020F0502020204030204" pitchFamily="34" charset="0"/>
                <a:cs typeface="Times New Roman" panose="02020603050405020304" pitchFamily="18" charset="0"/>
              </a:rPr>
              <a:t>socio</a:t>
            </a:r>
            <a:r>
              <a:rPr lang="hr-HR"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-profesionalnih pozicija</a:t>
            </a:r>
          </a:p>
          <a:p>
            <a:pPr marL="180975" indent="-180975">
              <a:buFont typeface="Wingdings" panose="05000000000000000000" pitchFamily="2" charset="2"/>
              <a:buChar char="§"/>
            </a:pPr>
            <a:r>
              <a:rPr lang="hr-HR"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Život obilježen većim brojem perioda zaposlenosti i nezaposlenosti, profesionalno kruženje i snalaženje</a:t>
            </a:r>
          </a:p>
          <a:p>
            <a:pPr marL="180975" indent="-180975">
              <a:buFont typeface="Wingdings" panose="05000000000000000000" pitchFamily="2" charset="2"/>
              <a:buChar char="§"/>
            </a:pPr>
            <a:r>
              <a:rPr lang="hr-HR"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U mnogim slučajevima „rad na crno“ </a:t>
            </a:r>
            <a:endParaRPr lang="hr-HR" sz="1500" dirty="0">
              <a:solidFill>
                <a:schemeClr val="tx2"/>
              </a:solidFill>
            </a:endParaRPr>
          </a:p>
        </p:txBody>
      </p:sp>
      <p:sp>
        <p:nvSpPr>
          <p:cNvPr id="5" name="Rectangle: Rounded Corners 4"/>
          <p:cNvSpPr/>
          <p:nvPr/>
        </p:nvSpPr>
        <p:spPr>
          <a:xfrm>
            <a:off x="252920" y="2736523"/>
            <a:ext cx="3673372" cy="1973204"/>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700"/>
          </a:p>
        </p:txBody>
      </p:sp>
      <p:sp>
        <p:nvSpPr>
          <p:cNvPr id="6" name="Rectangle 5"/>
          <p:cNvSpPr/>
          <p:nvPr/>
        </p:nvSpPr>
        <p:spPr>
          <a:xfrm>
            <a:off x="252920" y="1182218"/>
            <a:ext cx="7206793" cy="782522"/>
          </a:xfrm>
          <a:prstGeom prst="rect">
            <a:avLst/>
          </a:prstGeom>
        </p:spPr>
        <p:txBody>
          <a:bodyPr wrap="square">
            <a:spAutoFit/>
          </a:bodyPr>
          <a:lstStyle/>
          <a:p>
            <a:pPr algn="just">
              <a:lnSpc>
                <a:spcPct val="115000"/>
              </a:lnSpc>
              <a:spcAft>
                <a:spcPts val="0"/>
              </a:spcAft>
            </a:pPr>
            <a:r>
              <a:rPr lang="hr-HR" sz="1300" i="1" dirty="0">
                <a:solidFill>
                  <a:schemeClr val="accent1"/>
                </a:solidFill>
                <a:latin typeface="Calibri" panose="020F0502020204030204" pitchFamily="34" charset="0"/>
                <a:ea typeface="Yu Mincho"/>
                <a:cs typeface="MS Sans Serif"/>
              </a:rPr>
              <a:t>Moje putovanje nije išlo linearno, ja se tješim da je spiralno, da kružim nekako sa svim različitim stvarčicama i drugim stvarima također kojima sam se bavio kasnije u životu, ali da ipak ide to prema gore.</a:t>
            </a:r>
            <a:endParaRPr lang="hr-HR" sz="1300" dirty="0">
              <a:solidFill>
                <a:schemeClr val="accent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925033" y="1676397"/>
            <a:ext cx="7910623" cy="1242648"/>
          </a:xfrm>
          <a:prstGeom prst="rect">
            <a:avLst/>
          </a:prstGeom>
        </p:spPr>
        <p:txBody>
          <a:bodyPr wrap="square">
            <a:spAutoFit/>
          </a:bodyPr>
          <a:lstStyle/>
          <a:p>
            <a:pPr algn="just">
              <a:lnSpc>
                <a:spcPct val="115000"/>
              </a:lnSpc>
              <a:spcAft>
                <a:spcPts val="0"/>
              </a:spcAft>
            </a:pPr>
            <a:r>
              <a:rPr lang="hr-HR" sz="1300" i="1" dirty="0">
                <a:solidFill>
                  <a:schemeClr val="accent1"/>
                </a:solidFill>
                <a:latin typeface="Calibri" panose="020F0502020204030204" pitchFamily="34" charset="0"/>
                <a:ea typeface="Yu Mincho"/>
                <a:cs typeface="MS Sans Serif"/>
              </a:rPr>
              <a:t>Radio sam sve i svašta, željan svog novca kao mlad, nisam se ustručavao ništa raditi: od teških fizičkih poslova, iskrcavanja brašna s kamiona, pa nadalje. Nakon vojske dvije godine, ukazala se prilika da radim vani na brodu, gdje sam radio šest godina. Nakon toga na autocesti, onda u brodogradilištu, a zadnjih 15 godina u profesionalnoj postrojbi grada Splita. </a:t>
            </a:r>
            <a:endParaRPr lang="hr-HR" sz="1300" dirty="0">
              <a:solidFill>
                <a:schemeClr val="accent1"/>
              </a:solidFill>
              <a:latin typeface="Arial" panose="020B060402020202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hr-HR" sz="1300" dirty="0">
                <a:latin typeface="Calibri" panose="020F0502020204030204" pitchFamily="34" charset="0"/>
                <a:ea typeface="Times New Roman" panose="02020603050405020304" pitchFamily="18" charset="0"/>
                <a:cs typeface="Times New Roman" panose="02020603050405020304" pitchFamily="18" charset="0"/>
              </a:rPr>
              <a:t> </a:t>
            </a:r>
            <a:endParaRPr lang="hr-HR" sz="13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7" name="Chevron 27"/>
          <p:cNvSpPr/>
          <p:nvPr/>
        </p:nvSpPr>
        <p:spPr>
          <a:xfrm>
            <a:off x="4004193" y="2699768"/>
            <a:ext cx="331863" cy="2046714"/>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tx1"/>
              </a:solidFill>
            </a:endParaRPr>
          </a:p>
        </p:txBody>
      </p:sp>
      <p:sp>
        <p:nvSpPr>
          <p:cNvPr id="8" name="Rectangle 7"/>
          <p:cNvSpPr/>
          <p:nvPr/>
        </p:nvSpPr>
        <p:spPr>
          <a:xfrm>
            <a:off x="4305225" y="2699768"/>
            <a:ext cx="4710906" cy="2046714"/>
          </a:xfrm>
          <a:prstGeom prst="rect">
            <a:avLst/>
          </a:prstGeom>
        </p:spPr>
        <p:txBody>
          <a:bodyPr wrap="square">
            <a:spAutoFit/>
          </a:bodyPr>
          <a:lstStyle/>
          <a:p>
            <a:pPr marL="180975" indent="-180975" algn="just">
              <a:buFont typeface="Wingdings" panose="05000000000000000000" pitchFamily="2" charset="2"/>
              <a:buChar char="§"/>
            </a:pPr>
            <a:r>
              <a:rPr lang="hr-H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Jedan od mogućih kontekstualnih pokretača ulaska u proces obrazovanja. </a:t>
            </a:r>
          </a:p>
          <a:p>
            <a:pPr marL="180975" indent="-180975" algn="just">
              <a:buFont typeface="Wingdings" panose="05000000000000000000" pitchFamily="2" charset="2"/>
              <a:buChar char="§"/>
            </a:pPr>
            <a:endParaRPr lang="hr-HR" sz="5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180975" indent="-180975" algn="just">
              <a:buFont typeface="Wingdings" panose="05000000000000000000" pitchFamily="2" charset="2"/>
              <a:buChar char="§"/>
            </a:pPr>
            <a:r>
              <a:rPr lang="hr-H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Spiralnost životne povijest - kontekst unutar kojeg se pojavljuju specifični motivi koji pokreću odrasle osobe na obrazovanje. </a:t>
            </a:r>
          </a:p>
          <a:p>
            <a:pPr marL="180975" indent="-180975" algn="just">
              <a:buFont typeface="Wingdings" panose="05000000000000000000" pitchFamily="2" charset="2"/>
              <a:buChar char="§"/>
            </a:pPr>
            <a:endParaRPr lang="hr-HR" sz="5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180975" indent="-180975" algn="just">
              <a:buFont typeface="Wingdings" panose="05000000000000000000" pitchFamily="2" charset="2"/>
              <a:buChar char="§"/>
            </a:pPr>
            <a:r>
              <a:rPr lang="hr-HR" sz="1300" dirty="0">
                <a:solidFill>
                  <a:schemeClr val="tx2"/>
                </a:solidFill>
                <a:latin typeface="Calibri" panose="020F0502020204030204" pitchFamily="34" charset="0"/>
                <a:ea typeface="Calibri" panose="020F0502020204030204" pitchFamily="34" charset="0"/>
                <a:cs typeface="Times New Roman" panose="02020603050405020304" pitchFamily="18" charset="0"/>
              </a:rPr>
              <a:t>Očekivani ishod obrazovanja može se na najvišoj razini općenitosti tumačiti kao želja za prekidanjem spiralnosti životnog toka, a sama kvalifikacija (bilo formalna bilo neformalna) kao moguća uporišna točka za uspostavljanje životnog puta većeg stupnja linearnosti. </a:t>
            </a:r>
            <a:endParaRPr lang="hr-HR" sz="1300" dirty="0">
              <a:solidFill>
                <a:schemeClr val="tx2"/>
              </a:solidFill>
            </a:endParaRPr>
          </a:p>
        </p:txBody>
      </p:sp>
      <p:sp>
        <p:nvSpPr>
          <p:cNvPr id="10" name="Title 1"/>
          <p:cNvSpPr txBox="1">
            <a:spLocks/>
          </p:cNvSpPr>
          <p:nvPr/>
        </p:nvSpPr>
        <p:spPr>
          <a:xfrm>
            <a:off x="242718" y="163701"/>
            <a:ext cx="6687032" cy="31854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300" dirty="0">
                <a:solidFill>
                  <a:schemeClr val="tx2"/>
                </a:solidFill>
              </a:rPr>
              <a:t>Tko su sudionici u programima obrazovanja odraslih?</a:t>
            </a:r>
          </a:p>
        </p:txBody>
      </p:sp>
    </p:spTree>
    <p:extLst>
      <p:ext uri="{BB962C8B-B14F-4D97-AF65-F5344CB8AC3E}">
        <p14:creationId xmlns:p14="http://schemas.microsoft.com/office/powerpoint/2010/main" val="733869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781" y="205743"/>
            <a:ext cx="6390975" cy="332399"/>
          </a:xfrm>
          <a:prstGeom prst="rect">
            <a:avLst/>
          </a:prstGeom>
        </p:spPr>
        <p:txBody>
          <a:bodyPr vert="horz" wrap="square" lIns="0" tIns="0" rIns="0" bIns="0" rtlCol="0" anchor="t">
            <a:spAutoFit/>
          </a:bodyPr>
          <a:lstStyle>
            <a:lvl1pPr algn="l" defTabSz="924282" rtl="0" eaLnBrk="1" latinLnBrk="0" hangingPunct="1">
              <a:lnSpc>
                <a:spcPct val="90000"/>
              </a:lnSpc>
              <a:spcBef>
                <a:spcPts val="408"/>
              </a:spcBef>
              <a:buNone/>
              <a:tabLst/>
              <a:defRPr sz="3300" b="1" kern="1200" baseline="0">
                <a:solidFill>
                  <a:schemeClr val="tx1"/>
                </a:solidFill>
                <a:latin typeface="+mj-lt"/>
                <a:ea typeface="+mj-ea"/>
                <a:cs typeface="+mj-cs"/>
              </a:defRPr>
            </a:lvl1pPr>
          </a:lstStyle>
          <a:p>
            <a:r>
              <a:rPr lang="hr-HR" sz="2400" dirty="0">
                <a:solidFill>
                  <a:schemeClr val="tx2"/>
                </a:solidFill>
              </a:rPr>
              <a:t>U kojim obrazovnim programima su sudjelovali?</a:t>
            </a:r>
          </a:p>
        </p:txBody>
      </p:sp>
      <p:graphicFrame>
        <p:nvGraphicFramePr>
          <p:cNvPr id="4" name="Table 3"/>
          <p:cNvGraphicFramePr>
            <a:graphicFrameLocks noGrp="1"/>
          </p:cNvGraphicFramePr>
          <p:nvPr>
            <p:extLst>
              <p:ext uri="{D42A27DB-BD31-4B8C-83A1-F6EECF244321}">
                <p14:modId xmlns:p14="http://schemas.microsoft.com/office/powerpoint/2010/main" val="4001691822"/>
              </p:ext>
            </p:extLst>
          </p:nvPr>
        </p:nvGraphicFramePr>
        <p:xfrm>
          <a:off x="243873" y="1638864"/>
          <a:ext cx="3673372" cy="2641602"/>
        </p:xfrm>
        <a:graphic>
          <a:graphicData uri="http://schemas.openxmlformats.org/drawingml/2006/table">
            <a:tbl>
              <a:tblPr firstRow="1" firstCol="1" bandRow="1">
                <a:tableStyleId>{2D5ABB26-0587-4C30-8999-92F81FD0307C}</a:tableStyleId>
              </a:tblPr>
              <a:tblGrid>
                <a:gridCol w="2880229">
                  <a:extLst>
                    <a:ext uri="{9D8B030D-6E8A-4147-A177-3AD203B41FA5}">
                      <a16:colId xmlns:a16="http://schemas.microsoft.com/office/drawing/2014/main" xmlns="" val="2777415137"/>
                    </a:ext>
                  </a:extLst>
                </a:gridCol>
                <a:gridCol w="793143">
                  <a:extLst>
                    <a:ext uri="{9D8B030D-6E8A-4147-A177-3AD203B41FA5}">
                      <a16:colId xmlns:a16="http://schemas.microsoft.com/office/drawing/2014/main" xmlns="" val="1444237215"/>
                    </a:ext>
                  </a:extLst>
                </a:gridCol>
              </a:tblGrid>
              <a:tr h="271132">
                <a:tc>
                  <a:txBody>
                    <a:bodyPr/>
                    <a:lstStyle/>
                    <a:p>
                      <a:pPr>
                        <a:lnSpc>
                          <a:spcPct val="115000"/>
                        </a:lnSpc>
                        <a:spcAft>
                          <a:spcPts val="0"/>
                        </a:spcAft>
                      </a:pPr>
                      <a:r>
                        <a:rPr lang="hr-HR" sz="1100" dirty="0">
                          <a:solidFill>
                            <a:schemeClr val="tx2"/>
                          </a:solidFill>
                          <a:effectLst/>
                        </a:rPr>
                        <a:t>Osnovna škola</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0,07%</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3771984988"/>
                  </a:ext>
                </a:extLst>
              </a:tr>
              <a:tr h="271132">
                <a:tc>
                  <a:txBody>
                    <a:bodyPr/>
                    <a:lstStyle/>
                    <a:p>
                      <a:pPr>
                        <a:lnSpc>
                          <a:spcPct val="115000"/>
                        </a:lnSpc>
                        <a:spcAft>
                          <a:spcPts val="0"/>
                        </a:spcAft>
                      </a:pPr>
                      <a:r>
                        <a:rPr lang="hr-HR" sz="1100" dirty="0">
                          <a:solidFill>
                            <a:schemeClr val="tx2"/>
                          </a:solidFill>
                          <a:effectLst/>
                        </a:rPr>
                        <a:t>Strukovni program u trajanju do 2 godine</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dirty="0">
                          <a:solidFill>
                            <a:schemeClr val="tx2"/>
                          </a:solidFill>
                          <a:effectLst/>
                        </a:rPr>
                        <a:t>0,46%</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2880835076"/>
                  </a:ext>
                </a:extLst>
              </a:tr>
              <a:tr h="388740">
                <a:tc>
                  <a:txBody>
                    <a:bodyPr/>
                    <a:lstStyle/>
                    <a:p>
                      <a:pPr>
                        <a:lnSpc>
                          <a:spcPct val="115000"/>
                        </a:lnSpc>
                        <a:spcAft>
                          <a:spcPts val="0"/>
                        </a:spcAft>
                      </a:pPr>
                      <a:r>
                        <a:rPr lang="hr-HR" sz="1100" dirty="0">
                          <a:solidFill>
                            <a:schemeClr val="tx2"/>
                          </a:solidFill>
                          <a:effectLst/>
                        </a:rPr>
                        <a:t>Trogodišnja strukovna škola (škola za industrijska, obrtnička, zanatska zanimanja i sl.)</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0,22%</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4095307545"/>
                  </a:ext>
                </a:extLst>
              </a:tr>
              <a:tr h="388740">
                <a:tc>
                  <a:txBody>
                    <a:bodyPr/>
                    <a:lstStyle/>
                    <a:p>
                      <a:pPr>
                        <a:lnSpc>
                          <a:spcPct val="115000"/>
                        </a:lnSpc>
                        <a:spcAft>
                          <a:spcPts val="0"/>
                        </a:spcAft>
                      </a:pPr>
                      <a:r>
                        <a:rPr lang="hr-HR" sz="1100" dirty="0">
                          <a:solidFill>
                            <a:schemeClr val="tx2"/>
                          </a:solidFill>
                          <a:effectLst/>
                        </a:rPr>
                        <a:t>Četverogodišnja strukovna škola (tehnička, ekonomska, medicinska, umjetnička itd.)</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0,75%</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2149317340"/>
                  </a:ext>
                </a:extLst>
              </a:tr>
              <a:tr h="211272">
                <a:tc>
                  <a:txBody>
                    <a:bodyPr/>
                    <a:lstStyle/>
                    <a:p>
                      <a:pPr>
                        <a:lnSpc>
                          <a:spcPct val="115000"/>
                        </a:lnSpc>
                        <a:spcAft>
                          <a:spcPts val="0"/>
                        </a:spcAft>
                      </a:pPr>
                      <a:r>
                        <a:rPr lang="hr-HR" sz="1100" dirty="0">
                          <a:solidFill>
                            <a:schemeClr val="tx2"/>
                          </a:solidFill>
                          <a:effectLst/>
                        </a:rPr>
                        <a:t>Gimnazija</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0,06%</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2986446291"/>
                  </a:ext>
                </a:extLst>
              </a:tr>
              <a:tr h="246484">
                <a:tc>
                  <a:txBody>
                    <a:bodyPr/>
                    <a:lstStyle/>
                    <a:p>
                      <a:pPr>
                        <a:lnSpc>
                          <a:spcPct val="115000"/>
                        </a:lnSpc>
                        <a:spcAft>
                          <a:spcPts val="0"/>
                        </a:spcAft>
                      </a:pPr>
                      <a:r>
                        <a:rPr lang="hr-HR" sz="1100" dirty="0">
                          <a:solidFill>
                            <a:schemeClr val="tx2"/>
                          </a:solidFill>
                          <a:effectLst/>
                        </a:rPr>
                        <a:t>Stručni studij ili visoka škola</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2,08%</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3075013147"/>
                  </a:ext>
                </a:extLst>
              </a:tr>
              <a:tr h="246484">
                <a:tc>
                  <a:txBody>
                    <a:bodyPr/>
                    <a:lstStyle/>
                    <a:p>
                      <a:pPr>
                        <a:lnSpc>
                          <a:spcPct val="115000"/>
                        </a:lnSpc>
                        <a:spcAft>
                          <a:spcPts val="0"/>
                        </a:spcAft>
                      </a:pPr>
                      <a:r>
                        <a:rPr lang="hr-HR" sz="1100" dirty="0">
                          <a:solidFill>
                            <a:schemeClr val="tx2"/>
                          </a:solidFill>
                          <a:effectLst/>
                        </a:rPr>
                        <a:t>Preddiplomski sveučilišni studij</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a:solidFill>
                            <a:schemeClr val="tx2"/>
                          </a:solidFill>
                          <a:effectLst/>
                        </a:rPr>
                        <a:t>0,98%</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3816632180"/>
                  </a:ext>
                </a:extLst>
              </a:tr>
              <a:tr h="228878">
                <a:tc>
                  <a:txBody>
                    <a:bodyPr/>
                    <a:lstStyle/>
                    <a:p>
                      <a:pPr>
                        <a:lnSpc>
                          <a:spcPct val="115000"/>
                        </a:lnSpc>
                        <a:spcAft>
                          <a:spcPts val="0"/>
                        </a:spcAft>
                      </a:pPr>
                      <a:r>
                        <a:rPr lang="hr-HR" sz="1100">
                          <a:solidFill>
                            <a:schemeClr val="tx2"/>
                          </a:solidFill>
                          <a:effectLst/>
                        </a:rPr>
                        <a:t>Diplomski ili integrirani sveučilišni studij</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dirty="0">
                          <a:solidFill>
                            <a:schemeClr val="tx2"/>
                          </a:solidFill>
                          <a:effectLst/>
                        </a:rPr>
                        <a:t>1,68%</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922705158"/>
                  </a:ext>
                </a:extLst>
              </a:tr>
              <a:tr h="194370">
                <a:tc>
                  <a:txBody>
                    <a:bodyPr/>
                    <a:lstStyle/>
                    <a:p>
                      <a:pPr>
                        <a:lnSpc>
                          <a:spcPct val="115000"/>
                        </a:lnSpc>
                        <a:spcAft>
                          <a:spcPts val="0"/>
                        </a:spcAft>
                      </a:pPr>
                      <a:r>
                        <a:rPr lang="hr-HR" sz="1100">
                          <a:solidFill>
                            <a:schemeClr val="tx2"/>
                          </a:solidFill>
                          <a:effectLst/>
                        </a:rPr>
                        <a:t>Postdiplomski sveučilišni studij</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dirty="0">
                          <a:solidFill>
                            <a:schemeClr val="tx2"/>
                          </a:solidFill>
                          <a:effectLst/>
                        </a:rPr>
                        <a:t>0,67%</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793928055"/>
                  </a:ext>
                </a:extLst>
              </a:tr>
              <a:tr h="194370">
                <a:tc>
                  <a:txBody>
                    <a:bodyPr/>
                    <a:lstStyle/>
                    <a:p>
                      <a:pPr>
                        <a:lnSpc>
                          <a:spcPct val="115000"/>
                        </a:lnSpc>
                        <a:spcAft>
                          <a:spcPts val="0"/>
                        </a:spcAft>
                      </a:pPr>
                      <a:r>
                        <a:rPr lang="hr-HR" sz="1100">
                          <a:solidFill>
                            <a:schemeClr val="tx2"/>
                          </a:solidFill>
                          <a:effectLst/>
                        </a:rPr>
                        <a:t>Bez odgovora</a:t>
                      </a:r>
                      <a:endParaRPr lang="hr-HR" sz="10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ctr"/>
                </a:tc>
                <a:tc>
                  <a:txBody>
                    <a:bodyPr/>
                    <a:lstStyle/>
                    <a:p>
                      <a:pPr algn="ctr">
                        <a:lnSpc>
                          <a:spcPct val="115000"/>
                        </a:lnSpc>
                        <a:spcAft>
                          <a:spcPts val="0"/>
                        </a:spcAft>
                      </a:pPr>
                      <a:r>
                        <a:rPr lang="hr-HR" sz="1100" dirty="0">
                          <a:solidFill>
                            <a:schemeClr val="tx2"/>
                          </a:solidFill>
                          <a:effectLst/>
                        </a:rPr>
                        <a:t>0,02%</a:t>
                      </a:r>
                      <a:endParaRPr lang="hr-HR" sz="1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3381" marR="63381" marT="0" marB="0" anchor="b"/>
                </a:tc>
                <a:extLst>
                  <a:ext uri="{0D108BD9-81ED-4DB2-BD59-A6C34878D82A}">
                    <a16:rowId xmlns:a16="http://schemas.microsoft.com/office/drawing/2014/main" xmlns="" val="3600995739"/>
                  </a:ext>
                </a:extLst>
              </a:tr>
            </a:tbl>
          </a:graphicData>
        </a:graphic>
      </p:graphicFrame>
      <p:pic>
        <p:nvPicPr>
          <p:cNvPr id="5" name="Picture 4"/>
          <p:cNvPicPr>
            <a:picLocks noChangeAspect="1"/>
          </p:cNvPicPr>
          <p:nvPr/>
        </p:nvPicPr>
        <p:blipFill>
          <a:blip r:embed="rId3"/>
          <a:stretch>
            <a:fillRect/>
          </a:stretch>
        </p:blipFill>
        <p:spPr>
          <a:xfrm>
            <a:off x="4097868" y="1505374"/>
            <a:ext cx="5226754" cy="2908582"/>
          </a:xfrm>
          <a:prstGeom prst="rect">
            <a:avLst/>
          </a:prstGeom>
        </p:spPr>
      </p:pic>
      <p:sp>
        <p:nvSpPr>
          <p:cNvPr id="6" name="TextBox 5"/>
          <p:cNvSpPr txBox="1"/>
          <p:nvPr/>
        </p:nvSpPr>
        <p:spPr>
          <a:xfrm>
            <a:off x="857956" y="1083732"/>
            <a:ext cx="1952977" cy="246221"/>
          </a:xfrm>
          <a:prstGeom prst="rect">
            <a:avLst/>
          </a:prstGeom>
        </p:spPr>
        <p:txBody>
          <a:bodyPr vert="horz" wrap="square" lIns="0" tIns="0" rIns="0" bIns="0" rtlCol="0">
            <a:spAutoFit/>
          </a:bodyPr>
          <a:lstStyle/>
          <a:p>
            <a:pPr marL="4763" algn="ctr"/>
            <a:r>
              <a:rPr lang="hr-HR" sz="1600" b="1" dirty="0">
                <a:solidFill>
                  <a:schemeClr val="tx2"/>
                </a:solidFill>
                <a:latin typeface="+mj-lt"/>
                <a:ea typeface="+mj-ea"/>
                <a:cs typeface="+mj-cs"/>
              </a:rPr>
              <a:t>Formalno obrazovanje</a:t>
            </a:r>
          </a:p>
        </p:txBody>
      </p:sp>
      <p:sp>
        <p:nvSpPr>
          <p:cNvPr id="50" name="TextBox 49"/>
          <p:cNvSpPr txBox="1"/>
          <p:nvPr/>
        </p:nvSpPr>
        <p:spPr>
          <a:xfrm>
            <a:off x="5379156" y="1083733"/>
            <a:ext cx="2489200" cy="246221"/>
          </a:xfrm>
          <a:prstGeom prst="rect">
            <a:avLst/>
          </a:prstGeom>
        </p:spPr>
        <p:txBody>
          <a:bodyPr vert="horz" wrap="square" lIns="0" tIns="0" rIns="0" bIns="0" rtlCol="0">
            <a:spAutoFit/>
          </a:bodyPr>
          <a:lstStyle/>
          <a:p>
            <a:pPr marL="4763" algn="ctr"/>
            <a:r>
              <a:rPr lang="hr-HR" sz="1600" b="1" dirty="0">
                <a:solidFill>
                  <a:schemeClr val="tx2"/>
                </a:solidFill>
                <a:latin typeface="+mj-lt"/>
                <a:ea typeface="+mj-ea"/>
                <a:cs typeface="+mj-cs"/>
              </a:rPr>
              <a:t>Neformalno obrazovanje</a:t>
            </a:r>
          </a:p>
        </p:txBody>
      </p:sp>
    </p:spTree>
    <p:extLst>
      <p:ext uri="{BB962C8B-B14F-4D97-AF65-F5344CB8AC3E}">
        <p14:creationId xmlns:p14="http://schemas.microsoft.com/office/powerpoint/2010/main" val="4097811018"/>
      </p:ext>
    </p:extLst>
  </p:cSld>
  <p:clrMapOvr>
    <a:masterClrMapping/>
  </p:clrMapOvr>
</p:sld>
</file>

<file path=ppt/theme/theme1.xml><?xml version="1.0" encoding="utf-8"?>
<a:theme xmlns:a="http://schemas.openxmlformats.org/drawingml/2006/main" name="PPT Template - Ipsos Public Affairs">
  <a:themeElements>
    <a:clrScheme name="IpsosCURRENT">
      <a:dk1>
        <a:srgbClr val="222223"/>
      </a:dk1>
      <a:lt1>
        <a:sysClr val="window" lastClr="FFFFFF"/>
      </a:lt1>
      <a:dk2>
        <a:srgbClr val="1B365D"/>
      </a:dk2>
      <a:lt2>
        <a:srgbClr val="888B8D"/>
      </a:lt2>
      <a:accent1>
        <a:srgbClr val="E87722"/>
      </a:accent1>
      <a:accent2>
        <a:srgbClr val="F1BE48"/>
      </a:accent2>
      <a:accent3>
        <a:srgbClr val="B7BF12"/>
      </a:accent3>
      <a:accent4>
        <a:srgbClr val="C8C9C7"/>
      </a:accent4>
      <a:accent5>
        <a:srgbClr val="71B2C9"/>
      </a:accent5>
      <a:accent6>
        <a:srgbClr val="007681"/>
      </a:accent6>
      <a:hlink>
        <a:srgbClr val="485CC7"/>
      </a:hlink>
      <a:folHlink>
        <a:srgbClr val="00B2A9"/>
      </a:folHlink>
    </a:clrScheme>
    <a:fontScheme name="Ipsos MO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12700">
          <a:solidFill>
            <a:schemeClr val="bg2"/>
          </a:solidFill>
          <a:round/>
          <a:headEnd/>
          <a:tailEnd/>
        </a:ln>
        <a:effectLst/>
        <a:extLst>
          <a:ext uri="{909E8E84-426E-40DD-AFC4-6F175D3DCCD1}">
            <a14:hiddenFill xmlns:a14="http://schemas.microsoft.com/office/drawing/2010/main">
              <a:noFill/>
            </a14:hiddenFill>
          </a:ext>
        </a:extLst>
      </a:spPr>
      <a:bodyPr/>
      <a:lstStyle/>
    </a:lnDef>
    <a:txDef>
      <a:spPr/>
      <a:bodyPr vert="horz" wrap="square" lIns="0" tIns="0" rIns="0" bIns="0" rtlCol="0">
        <a:spAutoFit/>
      </a:bodyPr>
      <a:lstStyle>
        <a:defPPr marL="4763">
          <a:defRPr sz="11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75AD9DC4239A47AB6FDC49FCFB618A" ma:contentTypeVersion="4" ma:contentTypeDescription="Create a new document." ma:contentTypeScope="" ma:versionID="69aeba2f3a8f0d49e26a660b2f0c621c">
  <xsd:schema xmlns:xsd="http://www.w3.org/2001/XMLSchema" xmlns:xs="http://www.w3.org/2001/XMLSchema" xmlns:p="http://schemas.microsoft.com/office/2006/metadata/properties" xmlns:ns2="85c76272-7e4d-4f8f-89d1-3b227e52ef43" targetNamespace="http://schemas.microsoft.com/office/2006/metadata/properties" ma:root="true" ma:fieldsID="60422ddc67bd77b235c83972511a9145" ns2:_="">
    <xsd:import namespace="85c76272-7e4d-4f8f-89d1-3b227e52ef43"/>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c76272-7e4d-4f8f-89d1-3b227e52ef4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25137D-E3CA-4F99-AB53-F8DE724C3DB1}">
  <ds:schemaRefs>
    <ds:schemaRef ds:uri="http://www.w3.org/XML/1998/namespace"/>
    <ds:schemaRef ds:uri="http://purl.org/dc/terms/"/>
    <ds:schemaRef ds:uri="http://schemas.microsoft.com/office/infopath/2007/PartnerControls"/>
    <ds:schemaRef ds:uri="85c76272-7e4d-4f8f-89d1-3b227e52ef43"/>
    <ds:schemaRef ds:uri="http://schemas.microsoft.com/office/2006/metadata/properties"/>
    <ds:schemaRef ds:uri="http://purl.org/dc/dcmitype/"/>
    <ds:schemaRef ds:uri="http://purl.org/dc/elements/1.1/"/>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235291C4-A289-4761-8347-AA70EF2D5097}">
  <ds:schemaRefs>
    <ds:schemaRef ds:uri="http://schemas.microsoft.com/sharepoint/v3/contenttype/forms"/>
  </ds:schemaRefs>
</ds:datastoreItem>
</file>

<file path=customXml/itemProps3.xml><?xml version="1.0" encoding="utf-8"?>
<ds:datastoreItem xmlns:ds="http://schemas.openxmlformats.org/officeDocument/2006/customXml" ds:itemID="{8201C839-E844-4546-8ACC-0C91B2EDC9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c76272-7e4d-4f8f-89d1-3b227e52ef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Template - Ipsos Public Affairs</Template>
  <TotalTime>10375</TotalTime>
  <Words>2047</Words>
  <Application>Microsoft Office PowerPoint</Application>
  <PresentationFormat>On-screen Show (16:9)</PresentationFormat>
  <Paragraphs>463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PPT Template - Ipsos Public Affairs</vt:lpstr>
      <vt:lpstr>PowerPoint Presentation</vt:lpstr>
      <vt:lpstr>PowerPoint Presentation</vt:lpstr>
      <vt:lpstr>Metode istraživanja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Ipsos Puls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MJERENJE FINANCIJSKE PISMENOSTI I FINANCIJSKE UKLJUČENOSTI</dc:title>
  <dc:creator>Luka Bulian</dc:creator>
  <cp:lastModifiedBy>Nives Pokrajčić</cp:lastModifiedBy>
  <cp:revision>749</cp:revision>
  <cp:lastPrinted>2015-12-08T10:18:56Z</cp:lastPrinted>
  <dcterms:created xsi:type="dcterms:W3CDTF">2015-11-16T11:57:14Z</dcterms:created>
  <dcterms:modified xsi:type="dcterms:W3CDTF">2017-10-25T05:55:11Z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0x0101003B75AD9DC4239A47AB6FDC49FCFB618A</vt:lpwstr>
  </property>
</Properties>
</file>